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60" r:id="rId5"/>
    <p:sldId id="261" r:id="rId6"/>
    <p:sldId id="265" r:id="rId7"/>
    <p:sldId id="266" r:id="rId8"/>
    <p:sldId id="263" r:id="rId9"/>
    <p:sldId id="268" r:id="rId10"/>
    <p:sldId id="267" r:id="rId11"/>
    <p:sldId id="264" r:id="rId12"/>
    <p:sldId id="262" r:id="rId13"/>
    <p:sldId id="271" r:id="rId14"/>
    <p:sldId id="272" r:id="rId15"/>
    <p:sldId id="273" r:id="rId16"/>
    <p:sldId id="274" r:id="rId17"/>
    <p:sldId id="275" r:id="rId18"/>
  </p:sldIdLst>
  <p:sldSz cx="18288000" cy="10287000"/>
  <p:notesSz cx="6858000" cy="9144000"/>
  <p:embeddedFontLst>
    <p:embeddedFont>
      <p:font typeface="DIN Pro 1" panose="020B0604020202020204" charset="0"/>
      <p:regular r:id="rId20"/>
    </p:embeddedFont>
    <p:embeddedFont>
      <p:font typeface="DIN Pro 1 Bold" panose="020B0604020202020204" charset="0"/>
      <p:regular r:id="rId21"/>
      <p:bold r:id="rId22"/>
    </p:embeddedFont>
    <p:embeddedFont>
      <p:font typeface="DIN Pro 2" panose="020B0604020202020204" charset="0"/>
      <p:regular r:id="rId23"/>
      <p:bold r:id="rId24"/>
    </p:embeddedFont>
    <p:embeddedFont>
      <p:font typeface="DIN Pro 3"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1" autoAdjust="0"/>
    <p:restoredTop sz="94626" autoAdjust="0"/>
  </p:normalViewPr>
  <p:slideViewPr>
    <p:cSldViewPr>
      <p:cViewPr varScale="1">
        <p:scale>
          <a:sx n="35" d="100"/>
          <a:sy n="35" d="100"/>
        </p:scale>
        <p:origin x="98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1B5B8-1DA1-DF42-BCEB-325043625482}"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C44A7-FDB9-2D48-ADB9-8D568B396625}" type="slidenum">
              <a:rPr lang="en-US" smtClean="0"/>
              <a:t>‹#›</a:t>
            </a:fld>
            <a:endParaRPr lang="en-US"/>
          </a:p>
        </p:txBody>
      </p:sp>
    </p:spTree>
    <p:extLst>
      <p:ext uri="{BB962C8B-B14F-4D97-AF65-F5344CB8AC3E}">
        <p14:creationId xmlns:p14="http://schemas.microsoft.com/office/powerpoint/2010/main" val="2074701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TRL of data utilization, not of data acquisition</a:t>
            </a:r>
          </a:p>
        </p:txBody>
      </p:sp>
      <p:sp>
        <p:nvSpPr>
          <p:cNvPr id="4" name="Slide Number Placeholder 3"/>
          <p:cNvSpPr>
            <a:spLocks noGrp="1"/>
          </p:cNvSpPr>
          <p:nvPr>
            <p:ph type="sldNum" sz="quarter" idx="5"/>
          </p:nvPr>
        </p:nvSpPr>
        <p:spPr/>
        <p:txBody>
          <a:bodyPr/>
          <a:lstStyle/>
          <a:p>
            <a:fld id="{845C44A7-FDB9-2D48-ADB9-8D568B396625}" type="slidenum">
              <a:rPr lang="en-US" smtClean="0"/>
              <a:t>8</a:t>
            </a:fld>
            <a:endParaRPr lang="en-US"/>
          </a:p>
        </p:txBody>
      </p:sp>
    </p:spTree>
    <p:extLst>
      <p:ext uri="{BB962C8B-B14F-4D97-AF65-F5344CB8AC3E}">
        <p14:creationId xmlns:p14="http://schemas.microsoft.com/office/powerpoint/2010/main" val="63092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a:p>
        </p:txBody>
      </p:sp>
      <p:sp>
        <p:nvSpPr>
          <p:cNvPr id="3" name="Freeform 3"/>
          <p:cNvSpPr/>
          <p:nvPr/>
        </p:nvSpPr>
        <p:spPr>
          <a:xfrm>
            <a:off x="570832" y="4391696"/>
            <a:ext cx="6810192" cy="5618408"/>
          </a:xfrm>
          <a:custGeom>
            <a:avLst/>
            <a:gdLst/>
            <a:ahLst/>
            <a:cxnLst/>
            <a:rect l="l" t="t" r="r" b="b"/>
            <a:pathLst>
              <a:path w="6810192" h="5618408">
                <a:moveTo>
                  <a:pt x="0" y="0"/>
                </a:moveTo>
                <a:lnTo>
                  <a:pt x="6810192" y="0"/>
                </a:lnTo>
                <a:lnTo>
                  <a:pt x="6810192" y="5618408"/>
                </a:lnTo>
                <a:lnTo>
                  <a:pt x="0" y="5618408"/>
                </a:lnTo>
                <a:lnTo>
                  <a:pt x="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144000" y="5594026"/>
            <a:ext cx="8793209" cy="4114800"/>
            <a:chOff x="0" y="0"/>
            <a:chExt cx="11724279" cy="5486400"/>
          </a:xfrm>
        </p:grpSpPr>
        <p:sp>
          <p:nvSpPr>
            <p:cNvPr id="5" name="AutoShape 5"/>
            <p:cNvSpPr/>
            <p:nvPr/>
          </p:nvSpPr>
          <p:spPr>
            <a:xfrm>
              <a:off x="0" y="0"/>
              <a:ext cx="11724279" cy="5486400"/>
            </a:xfrm>
            <a:prstGeom prst="rect">
              <a:avLst/>
            </a:prstGeom>
            <a:solidFill>
              <a:srgbClr val="FFFFFF">
                <a:alpha val="76863"/>
              </a:srgbClr>
            </a:solidFill>
          </p:spPr>
          <p:txBody>
            <a:bodyPr/>
            <a:lstStyle/>
            <a:p>
              <a:endParaRPr lang="en-US"/>
            </a:p>
          </p:txBody>
        </p:sp>
        <p:sp>
          <p:nvSpPr>
            <p:cNvPr id="6" name="AutoShape 6"/>
            <p:cNvSpPr/>
            <p:nvPr/>
          </p:nvSpPr>
          <p:spPr>
            <a:xfrm flipH="1">
              <a:off x="520747" y="3713232"/>
              <a:ext cx="5235946" cy="0"/>
            </a:xfrm>
            <a:prstGeom prst="line">
              <a:avLst/>
            </a:prstGeom>
            <a:ln w="84269" cap="flat">
              <a:solidFill>
                <a:srgbClr val="0E6565"/>
              </a:solidFill>
              <a:prstDash val="solid"/>
              <a:headEnd type="none" w="sm" len="sm"/>
              <a:tailEnd type="none" w="sm" len="sm"/>
            </a:ln>
          </p:spPr>
          <p:txBody>
            <a:bodyPr/>
            <a:lstStyle/>
            <a:p>
              <a:endParaRPr lang="en-US"/>
            </a:p>
          </p:txBody>
        </p:sp>
        <p:sp>
          <p:nvSpPr>
            <p:cNvPr id="7" name="TextBox 7"/>
            <p:cNvSpPr txBox="1"/>
            <p:nvPr/>
          </p:nvSpPr>
          <p:spPr>
            <a:xfrm>
              <a:off x="487994" y="4004628"/>
              <a:ext cx="3508835" cy="515779"/>
            </a:xfrm>
            <a:prstGeom prst="rect">
              <a:avLst/>
            </a:prstGeom>
          </p:spPr>
          <p:txBody>
            <a:bodyPr lIns="0" tIns="0" rIns="0" bIns="0" rtlCol="0" anchor="t">
              <a:spAutoFit/>
            </a:bodyPr>
            <a:lstStyle/>
            <a:p>
              <a:pPr algn="l">
                <a:lnSpc>
                  <a:spcPts val="3042"/>
                </a:lnSpc>
                <a:spcBef>
                  <a:spcPct val="0"/>
                </a:spcBef>
              </a:pPr>
              <a:r>
                <a:rPr lang="en-US" sz="2322" b="1">
                  <a:solidFill>
                    <a:srgbClr val="0E6565"/>
                  </a:solidFill>
                  <a:latin typeface="DIN Pro 1 Bold"/>
                  <a:ea typeface="DIN Pro 1 Bold"/>
                  <a:cs typeface="DIN Pro 1 Bold"/>
                  <a:sym typeface="DIN Pro 1 Bold"/>
                </a:rPr>
                <a:t>Hyderabad, India</a:t>
              </a:r>
            </a:p>
          </p:txBody>
        </p:sp>
        <p:sp>
          <p:nvSpPr>
            <p:cNvPr id="8" name="TextBox 8"/>
            <p:cNvSpPr txBox="1"/>
            <p:nvPr/>
          </p:nvSpPr>
          <p:spPr>
            <a:xfrm>
              <a:off x="480745" y="283162"/>
              <a:ext cx="10762788" cy="3171773"/>
            </a:xfrm>
            <a:prstGeom prst="rect">
              <a:avLst/>
            </a:prstGeom>
          </p:spPr>
          <p:txBody>
            <a:bodyPr lIns="0" tIns="0" rIns="0" bIns="0" rtlCol="0" anchor="t">
              <a:spAutoFit/>
            </a:bodyPr>
            <a:lstStyle/>
            <a:p>
              <a:pPr marL="0" lvl="0" indent="0" algn="l">
                <a:lnSpc>
                  <a:spcPts val="6461"/>
                </a:lnSpc>
                <a:spcBef>
                  <a:spcPct val="0"/>
                </a:spcBef>
              </a:pPr>
              <a:r>
                <a:rPr lang="en-US" sz="4615" dirty="0">
                  <a:solidFill>
                    <a:srgbClr val="0E6565"/>
                  </a:solidFill>
                  <a:latin typeface="DIN Pro 2"/>
                  <a:ea typeface="DIN Pro 2"/>
                  <a:cs typeface="DIN Pro 2"/>
                  <a:sym typeface="DIN Pro 2"/>
                </a:rPr>
                <a:t>FIRST CONFERENCE OF THE </a:t>
              </a:r>
              <a:r>
                <a:rPr lang="en-US" sz="4615" u="none" strike="noStrike" dirty="0">
                  <a:solidFill>
                    <a:srgbClr val="0E6565"/>
                  </a:solidFill>
                  <a:latin typeface="DIN Pro 2"/>
                  <a:ea typeface="DIN Pro 2"/>
                  <a:cs typeface="DIN Pro 2"/>
                  <a:sym typeface="DIN Pro 2"/>
                </a:rPr>
                <a:t>OCEAN DECADE TSUNAMI PROGRAMME </a:t>
              </a:r>
            </a:p>
          </p:txBody>
        </p:sp>
        <p:sp>
          <p:nvSpPr>
            <p:cNvPr id="9" name="TextBox 9"/>
            <p:cNvSpPr txBox="1"/>
            <p:nvPr/>
          </p:nvSpPr>
          <p:spPr>
            <a:xfrm>
              <a:off x="497245" y="4592173"/>
              <a:ext cx="4067966" cy="515779"/>
            </a:xfrm>
            <a:prstGeom prst="rect">
              <a:avLst/>
            </a:prstGeom>
          </p:spPr>
          <p:txBody>
            <a:bodyPr lIns="0" tIns="0" rIns="0" bIns="0" rtlCol="0" anchor="t">
              <a:spAutoFit/>
            </a:bodyPr>
            <a:lstStyle/>
            <a:p>
              <a:pPr marL="0" lvl="0" indent="0" algn="l">
                <a:lnSpc>
                  <a:spcPts val="3042"/>
                </a:lnSpc>
                <a:spcBef>
                  <a:spcPct val="0"/>
                </a:spcBef>
              </a:pPr>
              <a:r>
                <a:rPr lang="en-US" sz="2322" b="1">
                  <a:solidFill>
                    <a:srgbClr val="0E6565"/>
                  </a:solidFill>
                  <a:latin typeface="DIN Pro 1 Bold"/>
                  <a:ea typeface="DIN Pro 1 Bold"/>
                  <a:cs typeface="DIN Pro 1 Bold"/>
                  <a:sym typeface="DIN Pro 1 Bold"/>
                </a:rPr>
                <a:t>10-11 </a:t>
              </a:r>
              <a:r>
                <a:rPr lang="en-US" sz="2322" b="1" u="none" strike="noStrike">
                  <a:solidFill>
                    <a:srgbClr val="0E6565"/>
                  </a:solidFill>
                  <a:latin typeface="DIN Pro 1 Bold"/>
                  <a:ea typeface="DIN Pro 1 Bold"/>
                  <a:cs typeface="DIN Pro 1 Bold"/>
                  <a:sym typeface="DIN Pro 1 Bold"/>
                </a:rPr>
                <a:t>November 2025</a:t>
              </a:r>
            </a:p>
          </p:txBody>
        </p:sp>
      </p:grpSp>
      <p:grpSp>
        <p:nvGrpSpPr>
          <p:cNvPr id="10" name="Group 10"/>
          <p:cNvGrpSpPr/>
          <p:nvPr/>
        </p:nvGrpSpPr>
        <p:grpSpPr>
          <a:xfrm>
            <a:off x="385584" y="262957"/>
            <a:ext cx="6468003" cy="1531485"/>
            <a:chOff x="0" y="0"/>
            <a:chExt cx="8624004" cy="2041981"/>
          </a:xfrm>
        </p:grpSpPr>
        <p:sp>
          <p:nvSpPr>
            <p:cNvPr id="11" name="Freeform 11"/>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5"/>
              <a:stretch>
                <a:fillRect/>
              </a:stretch>
            </a:blipFill>
          </p:spPr>
          <p:txBody>
            <a:bodyPr/>
            <a:lstStyle/>
            <a:p>
              <a:endParaRPr lang="en-US"/>
            </a:p>
          </p:txBody>
        </p:sp>
        <p:sp>
          <p:nvSpPr>
            <p:cNvPr id="12" name="Freeform 12"/>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90ACA-6646-7FDF-0981-4AD88CDC0F1A}"/>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CCFC927A-6732-CB55-10B3-3861A4036C9D}"/>
              </a:ext>
            </a:extLst>
          </p:cNvPr>
          <p:cNvPicPr>
            <a:picLocks noChangeAspect="1"/>
          </p:cNvPicPr>
          <p:nvPr/>
        </p:nvPicPr>
        <p:blipFill>
          <a:blip r:embed="rId2"/>
          <a:stretch>
            <a:fillRect/>
          </a:stretch>
        </p:blipFill>
        <p:spPr>
          <a:xfrm>
            <a:off x="7448919" y="38100"/>
            <a:ext cx="9878961" cy="8792275"/>
          </a:xfrm>
          <a:prstGeom prst="rect">
            <a:avLst/>
          </a:prstGeom>
        </p:spPr>
      </p:pic>
      <p:grpSp>
        <p:nvGrpSpPr>
          <p:cNvPr id="2" name="Group 2">
            <a:extLst>
              <a:ext uri="{FF2B5EF4-FFF2-40B4-BE49-F238E27FC236}">
                <a16:creationId xmlns:a16="http://schemas.microsoft.com/office/drawing/2014/main" id="{A00B3C2C-6EE8-581B-F8D7-965181DFE68C}"/>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CE08C46D-B1DD-493A-F8EB-30F5CC9E5EB3}"/>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3"/>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D09C7FEF-87EA-4028-B47E-4DEF8CB5F7E5}"/>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476D84CF-7624-1568-1E48-9DEC3E7E7923}"/>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CD61CDB1-0248-DEA7-A3B4-1EBD9D9D3403}"/>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E11F9EBA-FCE0-5D2E-88DA-3FDADE87A8D8}"/>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1" name="TextBox 10">
            <a:extLst>
              <a:ext uri="{FF2B5EF4-FFF2-40B4-BE49-F238E27FC236}">
                <a16:creationId xmlns:a16="http://schemas.microsoft.com/office/drawing/2014/main" id="{1100AAAC-3B7C-ED3D-BF88-FCC8BB07DB23}"/>
              </a:ext>
            </a:extLst>
          </p:cNvPr>
          <p:cNvSpPr txBox="1"/>
          <p:nvPr/>
        </p:nvSpPr>
        <p:spPr>
          <a:xfrm>
            <a:off x="1016798" y="876300"/>
            <a:ext cx="5105400" cy="4708981"/>
          </a:xfrm>
          <a:prstGeom prst="rect">
            <a:avLst/>
          </a:prstGeom>
          <a:noFill/>
        </p:spPr>
        <p:txBody>
          <a:bodyPr wrap="square" rtlCol="0">
            <a:spAutoFit/>
          </a:bodyPr>
          <a:lstStyle/>
          <a:p>
            <a:r>
              <a:rPr lang="en-US" sz="6000" dirty="0"/>
              <a:t>The Paradigm shift: </a:t>
            </a:r>
            <a:r>
              <a:rPr lang="en-US" sz="6000" dirty="0">
                <a:solidFill>
                  <a:srgbClr val="FF0000"/>
                </a:solidFill>
              </a:rPr>
              <a:t>Forecasting from ocean observations</a:t>
            </a:r>
          </a:p>
        </p:txBody>
      </p:sp>
      <p:sp>
        <p:nvSpPr>
          <p:cNvPr id="18" name="Rectangle 17">
            <a:extLst>
              <a:ext uri="{FF2B5EF4-FFF2-40B4-BE49-F238E27FC236}">
                <a16:creationId xmlns:a16="http://schemas.microsoft.com/office/drawing/2014/main" id="{5F8D37AA-D836-91F5-2362-F7170421E078}"/>
              </a:ext>
            </a:extLst>
          </p:cNvPr>
          <p:cNvSpPr/>
          <p:nvPr/>
        </p:nvSpPr>
        <p:spPr>
          <a:xfrm>
            <a:off x="10744200" y="1794442"/>
            <a:ext cx="1295400" cy="5939858"/>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C7C5A2-CC72-F043-5C37-579382E6EAD0}"/>
              </a:ext>
            </a:extLst>
          </p:cNvPr>
          <p:cNvSpPr/>
          <p:nvPr/>
        </p:nvSpPr>
        <p:spPr>
          <a:xfrm>
            <a:off x="13423102" y="1794442"/>
            <a:ext cx="1295400" cy="5939858"/>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5BAF86-82FF-D133-8D10-CB00A8CAFDE7}"/>
              </a:ext>
            </a:extLst>
          </p:cNvPr>
          <p:cNvSpPr/>
          <p:nvPr/>
        </p:nvSpPr>
        <p:spPr>
          <a:xfrm>
            <a:off x="16002000" y="1794442"/>
            <a:ext cx="1295400" cy="5939858"/>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994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105E-3BD0-BE34-C1CF-320EE160F2D1}"/>
            </a:ext>
          </a:extLst>
        </p:cNvPr>
        <p:cNvGrpSpPr/>
        <p:nvPr/>
      </p:nvGrpSpPr>
      <p:grpSpPr>
        <a:xfrm>
          <a:off x="0" y="0"/>
          <a:ext cx="0" cy="0"/>
          <a:chOff x="0" y="0"/>
          <a:chExt cx="0" cy="0"/>
        </a:xfrm>
      </p:grpSpPr>
      <p:pic>
        <p:nvPicPr>
          <p:cNvPr id="15" name="Picture 14" descr="A graph with green and blue dots&#10;&#10;AI-generated content may be incorrect.">
            <a:extLst>
              <a:ext uri="{FF2B5EF4-FFF2-40B4-BE49-F238E27FC236}">
                <a16:creationId xmlns:a16="http://schemas.microsoft.com/office/drawing/2014/main" id="{C385E033-A8EB-EC9E-3056-ADDE1DAC2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817" y="1330725"/>
            <a:ext cx="12919587" cy="7443973"/>
          </a:xfrm>
          <a:prstGeom prst="rect">
            <a:avLst/>
          </a:prstGeom>
        </p:spPr>
      </p:pic>
      <p:grpSp>
        <p:nvGrpSpPr>
          <p:cNvPr id="2" name="Group 2">
            <a:extLst>
              <a:ext uri="{FF2B5EF4-FFF2-40B4-BE49-F238E27FC236}">
                <a16:creationId xmlns:a16="http://schemas.microsoft.com/office/drawing/2014/main" id="{1B7A4551-73CE-5F7F-2A68-0AB5A26A2DF7}"/>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161BC065-8954-B0C0-01C7-9897E1D7D9E5}"/>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3"/>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28A8CC13-5AE9-B19E-C174-3F621A8DD643}"/>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B481A6E3-EF3A-1EC8-D5D4-20D42F3969BD}"/>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FA005677-C3E6-1B33-1E55-BADDC830EBB1}"/>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1EC14357-E0CE-4CA9-F360-78DA9CDA6A64}"/>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1" name="TextBox 10">
            <a:extLst>
              <a:ext uri="{FF2B5EF4-FFF2-40B4-BE49-F238E27FC236}">
                <a16:creationId xmlns:a16="http://schemas.microsoft.com/office/drawing/2014/main" id="{6C9E0D4E-E240-022D-008B-1FFF40DCC08A}"/>
              </a:ext>
            </a:extLst>
          </p:cNvPr>
          <p:cNvSpPr txBox="1"/>
          <p:nvPr/>
        </p:nvSpPr>
        <p:spPr>
          <a:xfrm>
            <a:off x="2062337" y="276575"/>
            <a:ext cx="15535606" cy="830997"/>
          </a:xfrm>
          <a:prstGeom prst="rect">
            <a:avLst/>
          </a:prstGeom>
          <a:noFill/>
        </p:spPr>
        <p:txBody>
          <a:bodyPr wrap="square" rtlCol="0">
            <a:spAutoFit/>
          </a:bodyPr>
          <a:lstStyle/>
          <a:p>
            <a:r>
              <a:rPr lang="en-US" sz="4800" dirty="0"/>
              <a:t>Forecasting Kamchatka: The problem with big earthquakes</a:t>
            </a:r>
          </a:p>
        </p:txBody>
      </p:sp>
      <p:sp>
        <p:nvSpPr>
          <p:cNvPr id="17" name="Oval 16">
            <a:extLst>
              <a:ext uri="{FF2B5EF4-FFF2-40B4-BE49-F238E27FC236}">
                <a16:creationId xmlns:a16="http://schemas.microsoft.com/office/drawing/2014/main" id="{3A287D41-5EF1-DD33-EB72-428F9AA498AC}"/>
              </a:ext>
            </a:extLst>
          </p:cNvPr>
          <p:cNvSpPr/>
          <p:nvPr/>
        </p:nvSpPr>
        <p:spPr>
          <a:xfrm>
            <a:off x="12801600" y="3997483"/>
            <a:ext cx="1716648" cy="1295876"/>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Roboto"/>
            </a:endParaRPr>
          </a:p>
        </p:txBody>
      </p:sp>
      <p:sp>
        <p:nvSpPr>
          <p:cNvPr id="22" name="Oval 21">
            <a:extLst>
              <a:ext uri="{FF2B5EF4-FFF2-40B4-BE49-F238E27FC236}">
                <a16:creationId xmlns:a16="http://schemas.microsoft.com/office/drawing/2014/main" id="{C5C6FADF-5119-0B3E-BD0C-E772CBB3FBE1}"/>
              </a:ext>
            </a:extLst>
          </p:cNvPr>
          <p:cNvSpPr/>
          <p:nvPr/>
        </p:nvSpPr>
        <p:spPr>
          <a:xfrm>
            <a:off x="6597707" y="2503310"/>
            <a:ext cx="1435153" cy="1163429"/>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Roboto"/>
            </a:endParaRPr>
          </a:p>
        </p:txBody>
      </p:sp>
      <p:sp>
        <p:nvSpPr>
          <p:cNvPr id="26" name="TextBox 25">
            <a:extLst>
              <a:ext uri="{FF2B5EF4-FFF2-40B4-BE49-F238E27FC236}">
                <a16:creationId xmlns:a16="http://schemas.microsoft.com/office/drawing/2014/main" id="{D270FDD5-9B83-B414-4A46-EEF36A173B21}"/>
              </a:ext>
            </a:extLst>
          </p:cNvPr>
          <p:cNvSpPr txBox="1"/>
          <p:nvPr/>
        </p:nvSpPr>
        <p:spPr>
          <a:xfrm>
            <a:off x="4143300" y="7017310"/>
            <a:ext cx="1519998" cy="584775"/>
          </a:xfrm>
          <a:prstGeom prst="rect">
            <a:avLst/>
          </a:prstGeom>
          <a:solidFill>
            <a:schemeClr val="bg1"/>
          </a:solidFill>
        </p:spPr>
        <p:txBody>
          <a:bodyPr wrap="square" rtlCol="0">
            <a:spAutoFit/>
          </a:bodyPr>
          <a:lstStyle/>
          <a:p>
            <a:r>
              <a:rPr lang="en-US" sz="3200" dirty="0"/>
              <a:t>Mw(p)</a:t>
            </a:r>
          </a:p>
        </p:txBody>
      </p:sp>
      <p:sp>
        <p:nvSpPr>
          <p:cNvPr id="27" name="TextBox 26">
            <a:extLst>
              <a:ext uri="{FF2B5EF4-FFF2-40B4-BE49-F238E27FC236}">
                <a16:creationId xmlns:a16="http://schemas.microsoft.com/office/drawing/2014/main" id="{3956A637-CAF5-3655-3209-03DF05611620}"/>
              </a:ext>
            </a:extLst>
          </p:cNvPr>
          <p:cNvSpPr txBox="1"/>
          <p:nvPr/>
        </p:nvSpPr>
        <p:spPr>
          <a:xfrm>
            <a:off x="9324217" y="3286124"/>
            <a:ext cx="1519998" cy="584775"/>
          </a:xfrm>
          <a:prstGeom prst="rect">
            <a:avLst/>
          </a:prstGeom>
          <a:solidFill>
            <a:schemeClr val="bg1"/>
          </a:solidFill>
        </p:spPr>
        <p:txBody>
          <a:bodyPr wrap="square" rtlCol="0">
            <a:spAutoFit/>
          </a:bodyPr>
          <a:lstStyle/>
          <a:p>
            <a:r>
              <a:rPr lang="en-US" sz="3200" dirty="0" err="1"/>
              <a:t>Mww</a:t>
            </a:r>
            <a:endParaRPr lang="en-US" sz="3200" dirty="0"/>
          </a:p>
        </p:txBody>
      </p:sp>
      <p:sp>
        <p:nvSpPr>
          <p:cNvPr id="21" name="Oval 20">
            <a:extLst>
              <a:ext uri="{FF2B5EF4-FFF2-40B4-BE49-F238E27FC236}">
                <a16:creationId xmlns:a16="http://schemas.microsoft.com/office/drawing/2014/main" id="{B36772BE-417A-087C-8DA5-6B3610128C6A}"/>
              </a:ext>
            </a:extLst>
          </p:cNvPr>
          <p:cNvSpPr/>
          <p:nvPr/>
        </p:nvSpPr>
        <p:spPr>
          <a:xfrm>
            <a:off x="3971700" y="6438656"/>
            <a:ext cx="1435153" cy="1163429"/>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Roboto"/>
            </a:endParaRPr>
          </a:p>
        </p:txBody>
      </p:sp>
      <p:sp>
        <p:nvSpPr>
          <p:cNvPr id="16" name="Oval 15">
            <a:extLst>
              <a:ext uri="{FF2B5EF4-FFF2-40B4-BE49-F238E27FC236}">
                <a16:creationId xmlns:a16="http://schemas.microsoft.com/office/drawing/2014/main" id="{0F40A289-1D11-C798-71EC-955D2114516C}"/>
              </a:ext>
            </a:extLst>
          </p:cNvPr>
          <p:cNvSpPr/>
          <p:nvPr/>
        </p:nvSpPr>
        <p:spPr>
          <a:xfrm>
            <a:off x="9308977" y="3218071"/>
            <a:ext cx="1435153" cy="1163429"/>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974438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6BB34-ACF6-3E9C-9BC6-8120B47AD92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AE955C6-5775-203C-4577-F9DBD6F7F5EE}"/>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ED8ADE7B-D889-623E-3D29-E87F39E31B3E}"/>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AA9A5485-BC71-D6A7-8917-AF2A1AFC7CB1}"/>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F95DBA50-9C04-8D9C-189D-E5AD7369CFA4}"/>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99C55387-BC70-A6F2-BC70-7DEA8706C594}"/>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853862EA-57B4-7CA4-AB05-54C28914C504}"/>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pic>
        <p:nvPicPr>
          <p:cNvPr id="12" name="Picture 11">
            <a:extLst>
              <a:ext uri="{FF2B5EF4-FFF2-40B4-BE49-F238E27FC236}">
                <a16:creationId xmlns:a16="http://schemas.microsoft.com/office/drawing/2014/main" id="{69C6301C-DE07-DF0C-6013-D1A797A5B7A1}"/>
              </a:ext>
            </a:extLst>
          </p:cNvPr>
          <p:cNvPicPr>
            <a:picLocks noChangeAspect="1"/>
          </p:cNvPicPr>
          <p:nvPr/>
        </p:nvPicPr>
        <p:blipFill>
          <a:blip r:embed="rId3"/>
          <a:stretch>
            <a:fillRect/>
          </a:stretch>
        </p:blipFill>
        <p:spPr>
          <a:xfrm>
            <a:off x="385584" y="1885128"/>
            <a:ext cx="5501312" cy="4737056"/>
          </a:xfrm>
          <a:prstGeom prst="rect">
            <a:avLst/>
          </a:prstGeom>
        </p:spPr>
      </p:pic>
      <p:pic>
        <p:nvPicPr>
          <p:cNvPr id="13" name="Picture 12">
            <a:extLst>
              <a:ext uri="{FF2B5EF4-FFF2-40B4-BE49-F238E27FC236}">
                <a16:creationId xmlns:a16="http://schemas.microsoft.com/office/drawing/2014/main" id="{EEBAA0F5-B761-3B33-6097-DA4A4C3E16E5}"/>
              </a:ext>
            </a:extLst>
          </p:cNvPr>
          <p:cNvPicPr>
            <a:picLocks noChangeAspect="1"/>
          </p:cNvPicPr>
          <p:nvPr/>
        </p:nvPicPr>
        <p:blipFill>
          <a:blip r:embed="rId4"/>
          <a:stretch>
            <a:fillRect/>
          </a:stretch>
        </p:blipFill>
        <p:spPr>
          <a:xfrm>
            <a:off x="4513081" y="2934762"/>
            <a:ext cx="5619903" cy="4737056"/>
          </a:xfrm>
          <a:prstGeom prst="rect">
            <a:avLst/>
          </a:prstGeom>
        </p:spPr>
      </p:pic>
      <p:pic>
        <p:nvPicPr>
          <p:cNvPr id="14" name="Picture 13">
            <a:extLst>
              <a:ext uri="{FF2B5EF4-FFF2-40B4-BE49-F238E27FC236}">
                <a16:creationId xmlns:a16="http://schemas.microsoft.com/office/drawing/2014/main" id="{EDCD5F96-BF92-14C2-4EE6-1DF6AACD3AA0}"/>
              </a:ext>
            </a:extLst>
          </p:cNvPr>
          <p:cNvPicPr>
            <a:picLocks noChangeAspect="1"/>
          </p:cNvPicPr>
          <p:nvPr/>
        </p:nvPicPr>
        <p:blipFill>
          <a:blip r:embed="rId5"/>
          <a:stretch>
            <a:fillRect/>
          </a:stretch>
        </p:blipFill>
        <p:spPr>
          <a:xfrm>
            <a:off x="9113269" y="311704"/>
            <a:ext cx="5501312" cy="4728508"/>
          </a:xfrm>
          <a:prstGeom prst="rect">
            <a:avLst/>
          </a:prstGeom>
        </p:spPr>
      </p:pic>
      <p:sp>
        <p:nvSpPr>
          <p:cNvPr id="15" name="TextBox 14">
            <a:extLst>
              <a:ext uri="{FF2B5EF4-FFF2-40B4-BE49-F238E27FC236}">
                <a16:creationId xmlns:a16="http://schemas.microsoft.com/office/drawing/2014/main" id="{1BF94A11-E0EC-431E-9394-59EBC74A6A1C}"/>
              </a:ext>
            </a:extLst>
          </p:cNvPr>
          <p:cNvSpPr txBox="1"/>
          <p:nvPr/>
        </p:nvSpPr>
        <p:spPr>
          <a:xfrm>
            <a:off x="706652" y="5403858"/>
            <a:ext cx="3599535" cy="2383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nSpc>
                <a:spcPct val="107000"/>
              </a:lnSpc>
              <a:spcAft>
                <a:spcPts val="800"/>
              </a:spcAft>
            </a:pPr>
            <a:r>
              <a:rPr lang="en-US" sz="2400" dirty="0">
                <a:latin typeface="Arial"/>
                <a:ea typeface="DengXian"/>
                <a:cs typeface="Arial"/>
              </a:rPr>
              <a:t>Initial Indicators</a:t>
            </a:r>
          </a:p>
          <a:p>
            <a:pPr>
              <a:lnSpc>
                <a:spcPct val="107000"/>
              </a:lnSpc>
              <a:spcAft>
                <a:spcPts val="800"/>
              </a:spcAft>
            </a:pPr>
            <a:r>
              <a:rPr lang="en-US" sz="2000" dirty="0">
                <a:solidFill>
                  <a:schemeClr val="tx2"/>
                </a:solidFill>
                <a:latin typeface="Arial"/>
                <a:ea typeface="DengXian"/>
                <a:cs typeface="Arial"/>
              </a:rPr>
              <a:t>~10 minutes</a:t>
            </a:r>
          </a:p>
          <a:p>
            <a:pPr>
              <a:lnSpc>
                <a:spcPct val="107000"/>
              </a:lnSpc>
              <a:spcAft>
                <a:spcPts val="800"/>
              </a:spcAft>
            </a:pPr>
            <a:endParaRPr lang="en-US" sz="2400" dirty="0">
              <a:latin typeface="Arial"/>
              <a:ea typeface="DengXian"/>
              <a:cs typeface="Arial"/>
            </a:endParaRPr>
          </a:p>
          <a:p>
            <a:pPr>
              <a:lnSpc>
                <a:spcPct val="107000"/>
              </a:lnSpc>
              <a:spcAft>
                <a:spcPts val="800"/>
              </a:spcAft>
            </a:pPr>
            <a:endParaRPr lang="en-US" sz="2400" dirty="0">
              <a:effectLst/>
              <a:latin typeface="Arial"/>
              <a:ea typeface="DengXian"/>
              <a:cs typeface="Arial"/>
            </a:endParaRPr>
          </a:p>
          <a:p>
            <a:pPr>
              <a:lnSpc>
                <a:spcPct val="107000"/>
              </a:lnSpc>
              <a:spcAft>
                <a:spcPts val="800"/>
              </a:spcAft>
            </a:pPr>
            <a:r>
              <a:rPr lang="en-US" sz="2400" dirty="0">
                <a:effectLst/>
                <a:latin typeface="Arial"/>
                <a:ea typeface="DengXian"/>
                <a:cs typeface="Arial"/>
              </a:rPr>
              <a:t> </a:t>
            </a:r>
            <a:endParaRPr lang="en-NZ" sz="2400" dirty="0">
              <a:effectLst/>
              <a:latin typeface="Arial"/>
              <a:ea typeface="DengXian"/>
              <a:cs typeface="Arial"/>
            </a:endParaRPr>
          </a:p>
        </p:txBody>
      </p:sp>
      <p:pic>
        <p:nvPicPr>
          <p:cNvPr id="16" name="Picture 15">
            <a:extLst>
              <a:ext uri="{FF2B5EF4-FFF2-40B4-BE49-F238E27FC236}">
                <a16:creationId xmlns:a16="http://schemas.microsoft.com/office/drawing/2014/main" id="{AADBB141-1E81-0B25-FF5D-27692B371C2C}"/>
              </a:ext>
            </a:extLst>
          </p:cNvPr>
          <p:cNvPicPr>
            <a:picLocks noChangeAspect="1"/>
          </p:cNvPicPr>
          <p:nvPr/>
        </p:nvPicPr>
        <p:blipFill>
          <a:blip r:embed="rId6"/>
          <a:srcRect r="10991"/>
          <a:stretch/>
        </p:blipFill>
        <p:spPr>
          <a:xfrm>
            <a:off x="11975308" y="3353066"/>
            <a:ext cx="5609762" cy="4728508"/>
          </a:xfrm>
          <a:prstGeom prst="rect">
            <a:avLst/>
          </a:prstGeom>
        </p:spPr>
      </p:pic>
      <p:sp>
        <p:nvSpPr>
          <p:cNvPr id="17" name="TextBox 16">
            <a:extLst>
              <a:ext uri="{FF2B5EF4-FFF2-40B4-BE49-F238E27FC236}">
                <a16:creationId xmlns:a16="http://schemas.microsoft.com/office/drawing/2014/main" id="{52239259-E2C6-F193-9B54-02D7AD14E0F6}"/>
              </a:ext>
            </a:extLst>
          </p:cNvPr>
          <p:cNvSpPr txBox="1"/>
          <p:nvPr/>
        </p:nvSpPr>
        <p:spPr>
          <a:xfrm>
            <a:off x="13370232" y="7111196"/>
            <a:ext cx="4693218" cy="1952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nSpc>
                <a:spcPct val="107000"/>
              </a:lnSpc>
              <a:spcAft>
                <a:spcPts val="800"/>
              </a:spcAft>
            </a:pPr>
            <a:r>
              <a:rPr lang="en-US" sz="2400" dirty="0">
                <a:solidFill>
                  <a:schemeClr val="tx2"/>
                </a:solidFill>
                <a:latin typeface="Arial"/>
                <a:ea typeface="DengXian"/>
                <a:cs typeface="Arial"/>
              </a:rPr>
              <a:t>Direct inversion (</a:t>
            </a:r>
            <a:r>
              <a:rPr lang="en-US" sz="2000" dirty="0">
                <a:solidFill>
                  <a:schemeClr val="tx2"/>
                </a:solidFill>
                <a:latin typeface="Arial"/>
                <a:ea typeface="DengXian"/>
                <a:cs typeface="Arial"/>
              </a:rPr>
              <a:t>~80 minutes)</a:t>
            </a:r>
          </a:p>
          <a:p>
            <a:pPr>
              <a:lnSpc>
                <a:spcPct val="107000"/>
              </a:lnSpc>
              <a:spcAft>
                <a:spcPts val="800"/>
              </a:spcAft>
            </a:pPr>
            <a:endParaRPr lang="en-US" sz="2400" dirty="0">
              <a:latin typeface="Arial"/>
              <a:ea typeface="DengXian"/>
              <a:cs typeface="Arial"/>
            </a:endParaRPr>
          </a:p>
          <a:p>
            <a:pPr>
              <a:lnSpc>
                <a:spcPct val="107000"/>
              </a:lnSpc>
              <a:spcAft>
                <a:spcPts val="800"/>
              </a:spcAft>
            </a:pPr>
            <a:endParaRPr lang="en-US" sz="2400" dirty="0">
              <a:effectLst/>
              <a:latin typeface="Arial"/>
              <a:ea typeface="DengXian"/>
              <a:cs typeface="Arial"/>
            </a:endParaRPr>
          </a:p>
          <a:p>
            <a:pPr>
              <a:lnSpc>
                <a:spcPct val="107000"/>
              </a:lnSpc>
              <a:spcAft>
                <a:spcPts val="800"/>
              </a:spcAft>
            </a:pPr>
            <a:r>
              <a:rPr lang="en-US" sz="2400" dirty="0">
                <a:effectLst/>
                <a:latin typeface="Arial"/>
                <a:ea typeface="DengXian"/>
                <a:cs typeface="Arial"/>
              </a:rPr>
              <a:t> </a:t>
            </a:r>
            <a:endParaRPr lang="en-NZ" sz="2400" dirty="0">
              <a:effectLst/>
              <a:latin typeface="Arial"/>
              <a:ea typeface="DengXian"/>
              <a:cs typeface="Arial"/>
            </a:endParaRPr>
          </a:p>
        </p:txBody>
      </p:sp>
      <p:sp>
        <p:nvSpPr>
          <p:cNvPr id="18" name="TextBox 17">
            <a:extLst>
              <a:ext uri="{FF2B5EF4-FFF2-40B4-BE49-F238E27FC236}">
                <a16:creationId xmlns:a16="http://schemas.microsoft.com/office/drawing/2014/main" id="{3E2D4C97-B622-7DE6-153D-1F8A5204D129}"/>
              </a:ext>
            </a:extLst>
          </p:cNvPr>
          <p:cNvSpPr txBox="1"/>
          <p:nvPr/>
        </p:nvSpPr>
        <p:spPr>
          <a:xfrm>
            <a:off x="7678311" y="6285477"/>
            <a:ext cx="3599535" cy="2383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nSpc>
                <a:spcPct val="107000"/>
              </a:lnSpc>
              <a:spcAft>
                <a:spcPts val="800"/>
              </a:spcAft>
            </a:pPr>
            <a:r>
              <a:rPr lang="en-US" sz="2400" dirty="0" err="1">
                <a:solidFill>
                  <a:schemeClr val="tx2"/>
                </a:solidFill>
                <a:latin typeface="Arial"/>
                <a:ea typeface="DengXian"/>
                <a:cs typeface="Arial"/>
              </a:rPr>
              <a:t>Mww</a:t>
            </a:r>
            <a:r>
              <a:rPr lang="en-US" sz="2400" dirty="0">
                <a:solidFill>
                  <a:schemeClr val="tx2"/>
                </a:solidFill>
                <a:latin typeface="Arial"/>
                <a:ea typeface="DengXian"/>
                <a:cs typeface="Arial"/>
              </a:rPr>
              <a:t> MAX</a:t>
            </a:r>
          </a:p>
          <a:p>
            <a:pPr>
              <a:lnSpc>
                <a:spcPct val="107000"/>
              </a:lnSpc>
              <a:spcAft>
                <a:spcPts val="800"/>
              </a:spcAft>
            </a:pPr>
            <a:r>
              <a:rPr lang="en-US" sz="2000" dirty="0">
                <a:latin typeface="Arial"/>
                <a:ea typeface="DengXian"/>
                <a:cs typeface="Arial"/>
              </a:rPr>
              <a:t>(~30 minutes)</a:t>
            </a:r>
          </a:p>
          <a:p>
            <a:pPr>
              <a:lnSpc>
                <a:spcPct val="107000"/>
              </a:lnSpc>
              <a:spcAft>
                <a:spcPts val="800"/>
              </a:spcAft>
            </a:pPr>
            <a:endParaRPr lang="en-US" sz="2400" dirty="0">
              <a:latin typeface="Arial"/>
              <a:ea typeface="DengXian"/>
              <a:cs typeface="Arial"/>
            </a:endParaRPr>
          </a:p>
          <a:p>
            <a:pPr>
              <a:lnSpc>
                <a:spcPct val="107000"/>
              </a:lnSpc>
              <a:spcAft>
                <a:spcPts val="800"/>
              </a:spcAft>
            </a:pPr>
            <a:endParaRPr lang="en-US" sz="2400" dirty="0">
              <a:effectLst/>
              <a:latin typeface="Arial"/>
              <a:ea typeface="DengXian"/>
              <a:cs typeface="Arial"/>
            </a:endParaRPr>
          </a:p>
          <a:p>
            <a:pPr>
              <a:lnSpc>
                <a:spcPct val="107000"/>
              </a:lnSpc>
              <a:spcAft>
                <a:spcPts val="800"/>
              </a:spcAft>
            </a:pPr>
            <a:r>
              <a:rPr lang="en-US" sz="2400" dirty="0">
                <a:effectLst/>
                <a:latin typeface="Arial"/>
                <a:ea typeface="DengXian"/>
                <a:cs typeface="Arial"/>
              </a:rPr>
              <a:t> </a:t>
            </a:r>
            <a:endParaRPr lang="en-NZ" sz="2400" dirty="0">
              <a:effectLst/>
              <a:latin typeface="Arial"/>
              <a:ea typeface="DengXian"/>
              <a:cs typeface="Arial"/>
            </a:endParaRPr>
          </a:p>
        </p:txBody>
      </p:sp>
      <p:sp>
        <p:nvSpPr>
          <p:cNvPr id="19" name="TextBox 18">
            <a:extLst>
              <a:ext uri="{FF2B5EF4-FFF2-40B4-BE49-F238E27FC236}">
                <a16:creationId xmlns:a16="http://schemas.microsoft.com/office/drawing/2014/main" id="{61079A4B-D735-A8A7-89F0-2A749DD4ABBB}"/>
              </a:ext>
            </a:extLst>
          </p:cNvPr>
          <p:cNvSpPr txBox="1"/>
          <p:nvPr/>
        </p:nvSpPr>
        <p:spPr>
          <a:xfrm>
            <a:off x="14614581" y="257487"/>
            <a:ext cx="4234874" cy="2713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nSpc>
                <a:spcPct val="107000"/>
              </a:lnSpc>
              <a:spcAft>
                <a:spcPts val="800"/>
              </a:spcAft>
            </a:pPr>
            <a:r>
              <a:rPr lang="en-US" sz="2400" dirty="0">
                <a:latin typeface="Arial"/>
                <a:ea typeface="DengXian"/>
                <a:cs typeface="Arial"/>
              </a:rPr>
              <a:t>Updated </a:t>
            </a:r>
            <a:r>
              <a:rPr lang="en-US" sz="2400" dirty="0" err="1">
                <a:latin typeface="Arial"/>
                <a:ea typeface="DengXian"/>
                <a:cs typeface="Arial"/>
              </a:rPr>
              <a:t>Mww</a:t>
            </a:r>
            <a:r>
              <a:rPr lang="en-US" sz="2400" dirty="0">
                <a:latin typeface="Arial"/>
                <a:ea typeface="DengXian"/>
                <a:cs typeface="Arial"/>
              </a:rPr>
              <a:t> </a:t>
            </a:r>
          </a:p>
          <a:p>
            <a:pPr>
              <a:lnSpc>
                <a:spcPct val="107000"/>
              </a:lnSpc>
              <a:spcAft>
                <a:spcPts val="800"/>
              </a:spcAft>
            </a:pPr>
            <a:r>
              <a:rPr lang="en-US" sz="2000" dirty="0">
                <a:latin typeface="Arial"/>
                <a:ea typeface="DengXian"/>
                <a:cs typeface="Arial"/>
              </a:rPr>
              <a:t>(~50 minutes / PTWC graphical products)</a:t>
            </a:r>
          </a:p>
          <a:p>
            <a:pPr>
              <a:lnSpc>
                <a:spcPct val="107000"/>
              </a:lnSpc>
              <a:spcAft>
                <a:spcPts val="800"/>
              </a:spcAft>
            </a:pPr>
            <a:endParaRPr lang="en-US" sz="2400" dirty="0">
              <a:solidFill>
                <a:schemeClr val="tx2"/>
              </a:solidFill>
              <a:latin typeface="Arial"/>
              <a:ea typeface="DengXian"/>
              <a:cs typeface="Arial"/>
            </a:endParaRPr>
          </a:p>
          <a:p>
            <a:pPr>
              <a:lnSpc>
                <a:spcPct val="107000"/>
              </a:lnSpc>
              <a:spcAft>
                <a:spcPts val="800"/>
              </a:spcAft>
            </a:pPr>
            <a:endParaRPr lang="en-US" sz="2400" dirty="0">
              <a:solidFill>
                <a:schemeClr val="tx2"/>
              </a:solidFill>
              <a:effectLst/>
              <a:latin typeface="Arial"/>
              <a:ea typeface="DengXian"/>
              <a:cs typeface="Arial"/>
            </a:endParaRPr>
          </a:p>
          <a:p>
            <a:pPr>
              <a:lnSpc>
                <a:spcPct val="107000"/>
              </a:lnSpc>
              <a:spcAft>
                <a:spcPts val="800"/>
              </a:spcAft>
            </a:pPr>
            <a:r>
              <a:rPr lang="en-US" sz="2400" dirty="0">
                <a:solidFill>
                  <a:schemeClr val="tx2"/>
                </a:solidFill>
                <a:effectLst/>
                <a:latin typeface="Arial"/>
                <a:ea typeface="DengXian"/>
                <a:cs typeface="Arial"/>
              </a:rPr>
              <a:t> </a:t>
            </a:r>
            <a:endParaRPr lang="en-NZ" sz="2400" dirty="0">
              <a:solidFill>
                <a:schemeClr val="tx2"/>
              </a:solidFill>
              <a:effectLst/>
              <a:latin typeface="Arial"/>
              <a:ea typeface="DengXian"/>
              <a:cs typeface="Arial"/>
            </a:endParaRPr>
          </a:p>
        </p:txBody>
      </p:sp>
      <p:sp>
        <p:nvSpPr>
          <p:cNvPr id="20" name="TextBox 19">
            <a:extLst>
              <a:ext uri="{FF2B5EF4-FFF2-40B4-BE49-F238E27FC236}">
                <a16:creationId xmlns:a16="http://schemas.microsoft.com/office/drawing/2014/main" id="{C80FA53F-571B-ED9B-A835-4AC0D372A8B0}"/>
              </a:ext>
            </a:extLst>
          </p:cNvPr>
          <p:cNvSpPr txBox="1"/>
          <p:nvPr/>
        </p:nvSpPr>
        <p:spPr>
          <a:xfrm>
            <a:off x="116016" y="352851"/>
            <a:ext cx="9215616" cy="1200329"/>
          </a:xfrm>
          <a:prstGeom prst="rect">
            <a:avLst/>
          </a:prstGeom>
          <a:noFill/>
        </p:spPr>
        <p:txBody>
          <a:bodyPr wrap="square" rtlCol="0">
            <a:spAutoFit/>
          </a:bodyPr>
          <a:lstStyle/>
          <a:p>
            <a:r>
              <a:rPr lang="en-US" sz="3600" dirty="0"/>
              <a:t>Opportunity 1: Forecasting from direct tsunami observations, let’s just get on with it!</a:t>
            </a:r>
          </a:p>
        </p:txBody>
      </p:sp>
    </p:spTree>
    <p:extLst>
      <p:ext uri="{BB962C8B-B14F-4D97-AF65-F5344CB8AC3E}">
        <p14:creationId xmlns:p14="http://schemas.microsoft.com/office/powerpoint/2010/main" val="3950254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B75D-1A5C-B117-832E-71C54F54C20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34C5EE2-9321-4D28-2405-A17B4A25396D}"/>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3417F255-0ACE-6299-88B8-B0047E69283C}"/>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05877F7D-A3D0-4EA4-CE5F-3826C82D9C9A}"/>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BEE7EFEC-92B4-64BE-843A-00C51CA9A5D6}"/>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8E3689F2-E38E-F831-15FD-B2C195E3E7A0}"/>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206F4A73-7A93-85A4-A3A4-52FC3B8367A9}"/>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20" name="TextBox 19">
            <a:extLst>
              <a:ext uri="{FF2B5EF4-FFF2-40B4-BE49-F238E27FC236}">
                <a16:creationId xmlns:a16="http://schemas.microsoft.com/office/drawing/2014/main" id="{CEFAF86F-F644-B871-43B9-7502C61FF71D}"/>
              </a:ext>
            </a:extLst>
          </p:cNvPr>
          <p:cNvSpPr txBox="1"/>
          <p:nvPr/>
        </p:nvSpPr>
        <p:spPr>
          <a:xfrm>
            <a:off x="782985" y="197584"/>
            <a:ext cx="4919138" cy="3170099"/>
          </a:xfrm>
          <a:prstGeom prst="rect">
            <a:avLst/>
          </a:prstGeom>
          <a:noFill/>
        </p:spPr>
        <p:txBody>
          <a:bodyPr wrap="square" rtlCol="0">
            <a:spAutoFit/>
          </a:bodyPr>
          <a:lstStyle/>
          <a:p>
            <a:r>
              <a:rPr lang="en-US" sz="4000" dirty="0"/>
              <a:t>Opportunity 2: Cable observations (SMART and quantum), raising TRL and increasing coverage</a:t>
            </a:r>
          </a:p>
        </p:txBody>
      </p:sp>
      <p:pic>
        <p:nvPicPr>
          <p:cNvPr id="8" name="Picture 2">
            <a:extLst>
              <a:ext uri="{FF2B5EF4-FFF2-40B4-BE49-F238E27FC236}">
                <a16:creationId xmlns:a16="http://schemas.microsoft.com/office/drawing/2014/main" id="{287A709A-028B-0D5E-440B-B7A346523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220" y="454249"/>
            <a:ext cx="11257382" cy="7883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7497DB-D4E8-97EF-552A-478206E1635E}"/>
              </a:ext>
            </a:extLst>
          </p:cNvPr>
          <p:cNvPicPr>
            <a:picLocks noChangeAspect="1"/>
          </p:cNvPicPr>
          <p:nvPr/>
        </p:nvPicPr>
        <p:blipFill>
          <a:blip r:embed="rId4"/>
          <a:stretch>
            <a:fillRect/>
          </a:stretch>
        </p:blipFill>
        <p:spPr>
          <a:xfrm>
            <a:off x="533398" y="3428523"/>
            <a:ext cx="7696202" cy="5293819"/>
          </a:xfrm>
          <a:prstGeom prst="rect">
            <a:avLst/>
          </a:prstGeom>
        </p:spPr>
      </p:pic>
      <p:sp>
        <p:nvSpPr>
          <p:cNvPr id="10" name="TextBox 9">
            <a:extLst>
              <a:ext uri="{FF2B5EF4-FFF2-40B4-BE49-F238E27FC236}">
                <a16:creationId xmlns:a16="http://schemas.microsoft.com/office/drawing/2014/main" id="{0370B7F4-7E2B-610E-7707-A6106D348B43}"/>
              </a:ext>
            </a:extLst>
          </p:cNvPr>
          <p:cNvSpPr txBox="1"/>
          <p:nvPr/>
        </p:nvSpPr>
        <p:spPr>
          <a:xfrm>
            <a:off x="13411200" y="8338025"/>
            <a:ext cx="2209800" cy="369332"/>
          </a:xfrm>
          <a:prstGeom prst="rect">
            <a:avLst/>
          </a:prstGeom>
          <a:noFill/>
        </p:spPr>
        <p:txBody>
          <a:bodyPr wrap="square" rtlCol="0">
            <a:spAutoFit/>
          </a:bodyPr>
          <a:lstStyle/>
          <a:p>
            <a:r>
              <a:rPr lang="en-US" dirty="0"/>
              <a:t>Figure Chris Moore</a:t>
            </a:r>
          </a:p>
        </p:txBody>
      </p:sp>
      <p:sp>
        <p:nvSpPr>
          <p:cNvPr id="11" name="TextBox 10">
            <a:extLst>
              <a:ext uri="{FF2B5EF4-FFF2-40B4-BE49-F238E27FC236}">
                <a16:creationId xmlns:a16="http://schemas.microsoft.com/office/drawing/2014/main" id="{F8AE672E-A270-3CA6-5B08-FE076EC12E33}"/>
              </a:ext>
            </a:extLst>
          </p:cNvPr>
          <p:cNvSpPr txBox="1"/>
          <p:nvPr/>
        </p:nvSpPr>
        <p:spPr>
          <a:xfrm>
            <a:off x="3715933" y="8011152"/>
            <a:ext cx="2209800" cy="369332"/>
          </a:xfrm>
          <a:prstGeom prst="rect">
            <a:avLst/>
          </a:prstGeom>
          <a:noFill/>
        </p:spPr>
        <p:txBody>
          <a:bodyPr wrap="square" rtlCol="0">
            <a:spAutoFit/>
          </a:bodyPr>
          <a:lstStyle/>
          <a:p>
            <a:r>
              <a:rPr lang="en-US" dirty="0"/>
              <a:t>RCET / U.K. NPL</a:t>
            </a:r>
          </a:p>
        </p:txBody>
      </p:sp>
      <p:sp>
        <p:nvSpPr>
          <p:cNvPr id="21" name="TextBox 20">
            <a:extLst>
              <a:ext uri="{FF2B5EF4-FFF2-40B4-BE49-F238E27FC236}">
                <a16:creationId xmlns:a16="http://schemas.microsoft.com/office/drawing/2014/main" id="{6CCDCC06-331F-8D4B-251A-9A3351E5E836}"/>
              </a:ext>
            </a:extLst>
          </p:cNvPr>
          <p:cNvSpPr txBox="1"/>
          <p:nvPr/>
        </p:nvSpPr>
        <p:spPr>
          <a:xfrm>
            <a:off x="12344400" y="7811097"/>
            <a:ext cx="5222258" cy="400110"/>
          </a:xfrm>
          <a:prstGeom prst="rect">
            <a:avLst/>
          </a:prstGeom>
          <a:noFill/>
        </p:spPr>
        <p:txBody>
          <a:bodyPr wrap="square" rtlCol="0">
            <a:spAutoFit/>
          </a:bodyPr>
          <a:lstStyle/>
          <a:p>
            <a:r>
              <a:rPr lang="en-US" sz="2000" dirty="0"/>
              <a:t>ICG-PTWS WG2 Figure Chris Moore</a:t>
            </a:r>
          </a:p>
        </p:txBody>
      </p:sp>
    </p:spTree>
    <p:extLst>
      <p:ext uri="{BB962C8B-B14F-4D97-AF65-F5344CB8AC3E}">
        <p14:creationId xmlns:p14="http://schemas.microsoft.com/office/powerpoint/2010/main" val="2171787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B5FAF-44BB-92F9-2E45-CE756864130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69F30E-7BFE-EBB9-5BFD-6C28A0BBE521}"/>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F03EDEDB-A834-1C9B-98E7-03F3C8E510C3}"/>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D2043983-75A4-827F-65A0-4431C58F26D0}"/>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A95980AB-7141-3972-C7F1-BC246A864D63}"/>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4AE33A6A-2DC1-AC47-D8AA-A9086EC45855}"/>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2CC2B535-430F-825A-00DA-55C14CC2276B}"/>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20" name="TextBox 19">
            <a:extLst>
              <a:ext uri="{FF2B5EF4-FFF2-40B4-BE49-F238E27FC236}">
                <a16:creationId xmlns:a16="http://schemas.microsoft.com/office/drawing/2014/main" id="{8FDD9488-4AD1-68C5-C7B6-2103A5C190CB}"/>
              </a:ext>
            </a:extLst>
          </p:cNvPr>
          <p:cNvSpPr txBox="1"/>
          <p:nvPr/>
        </p:nvSpPr>
        <p:spPr>
          <a:xfrm>
            <a:off x="262462" y="38100"/>
            <a:ext cx="5528738" cy="2308324"/>
          </a:xfrm>
          <a:prstGeom prst="rect">
            <a:avLst/>
          </a:prstGeom>
          <a:noFill/>
        </p:spPr>
        <p:txBody>
          <a:bodyPr wrap="square" rtlCol="0">
            <a:spAutoFit/>
          </a:bodyPr>
          <a:lstStyle/>
          <a:p>
            <a:r>
              <a:rPr lang="en-US" sz="4800" dirty="0"/>
              <a:t>Opportunity 3: Remote sensing (Raising TRL!)</a:t>
            </a:r>
          </a:p>
        </p:txBody>
      </p:sp>
      <p:pic>
        <p:nvPicPr>
          <p:cNvPr id="8" name="Picture 7">
            <a:extLst>
              <a:ext uri="{FF2B5EF4-FFF2-40B4-BE49-F238E27FC236}">
                <a16:creationId xmlns:a16="http://schemas.microsoft.com/office/drawing/2014/main" id="{DA05C7F4-F16F-0F90-49DD-47222D5512CC}"/>
              </a:ext>
            </a:extLst>
          </p:cNvPr>
          <p:cNvPicPr>
            <a:picLocks noChangeAspect="1"/>
          </p:cNvPicPr>
          <p:nvPr/>
        </p:nvPicPr>
        <p:blipFill>
          <a:blip r:embed="rId3"/>
          <a:stretch>
            <a:fillRect/>
          </a:stretch>
        </p:blipFill>
        <p:spPr>
          <a:xfrm>
            <a:off x="6210885" y="94927"/>
            <a:ext cx="12041555" cy="8506176"/>
          </a:xfrm>
          <a:prstGeom prst="rect">
            <a:avLst/>
          </a:prstGeom>
        </p:spPr>
      </p:pic>
      <p:pic>
        <p:nvPicPr>
          <p:cNvPr id="9" name="Picture 8">
            <a:extLst>
              <a:ext uri="{FF2B5EF4-FFF2-40B4-BE49-F238E27FC236}">
                <a16:creationId xmlns:a16="http://schemas.microsoft.com/office/drawing/2014/main" id="{C0798025-F982-C91C-89AE-3C1BFAD54A77}"/>
              </a:ext>
            </a:extLst>
          </p:cNvPr>
          <p:cNvPicPr>
            <a:picLocks noChangeAspect="1"/>
          </p:cNvPicPr>
          <p:nvPr/>
        </p:nvPicPr>
        <p:blipFill>
          <a:blip r:embed="rId4"/>
          <a:stretch>
            <a:fillRect/>
          </a:stretch>
        </p:blipFill>
        <p:spPr>
          <a:xfrm>
            <a:off x="340342" y="2311400"/>
            <a:ext cx="5067300" cy="5880100"/>
          </a:xfrm>
          <a:prstGeom prst="rect">
            <a:avLst/>
          </a:prstGeom>
        </p:spPr>
      </p:pic>
      <p:sp>
        <p:nvSpPr>
          <p:cNvPr id="10" name="TextBox 9">
            <a:extLst>
              <a:ext uri="{FF2B5EF4-FFF2-40B4-BE49-F238E27FC236}">
                <a16:creationId xmlns:a16="http://schemas.microsoft.com/office/drawing/2014/main" id="{EBF1F71C-B69D-AF12-51A2-1FBEBE92F13E}"/>
              </a:ext>
            </a:extLst>
          </p:cNvPr>
          <p:cNvSpPr txBox="1"/>
          <p:nvPr/>
        </p:nvSpPr>
        <p:spPr>
          <a:xfrm>
            <a:off x="340342" y="8000125"/>
            <a:ext cx="5222258" cy="400110"/>
          </a:xfrm>
          <a:prstGeom prst="rect">
            <a:avLst/>
          </a:prstGeom>
          <a:noFill/>
        </p:spPr>
        <p:txBody>
          <a:bodyPr wrap="square" rtlCol="0">
            <a:spAutoFit/>
          </a:bodyPr>
          <a:lstStyle/>
          <a:p>
            <a:r>
              <a:rPr lang="en-US" sz="2000" dirty="0"/>
              <a:t>JPL GUARDIAN (Krishnamoorthy, Martire, et al.)</a:t>
            </a:r>
          </a:p>
        </p:txBody>
      </p:sp>
      <p:sp>
        <p:nvSpPr>
          <p:cNvPr id="11" name="TextBox 10">
            <a:extLst>
              <a:ext uri="{FF2B5EF4-FFF2-40B4-BE49-F238E27FC236}">
                <a16:creationId xmlns:a16="http://schemas.microsoft.com/office/drawing/2014/main" id="{631985EB-3F11-9779-50C3-C0786CAE5187}"/>
              </a:ext>
            </a:extLst>
          </p:cNvPr>
          <p:cNvSpPr txBox="1"/>
          <p:nvPr/>
        </p:nvSpPr>
        <p:spPr>
          <a:xfrm>
            <a:off x="6400800" y="254194"/>
            <a:ext cx="5222258" cy="400110"/>
          </a:xfrm>
          <a:prstGeom prst="rect">
            <a:avLst/>
          </a:prstGeom>
          <a:noFill/>
        </p:spPr>
        <p:txBody>
          <a:bodyPr wrap="square" rtlCol="0">
            <a:spAutoFit/>
          </a:bodyPr>
          <a:lstStyle/>
          <a:p>
            <a:r>
              <a:rPr lang="en-US" sz="2000" dirty="0"/>
              <a:t>ICG-PTWS WG2 + Biljana Lukovic</a:t>
            </a:r>
          </a:p>
        </p:txBody>
      </p:sp>
    </p:spTree>
    <p:extLst>
      <p:ext uri="{BB962C8B-B14F-4D97-AF65-F5344CB8AC3E}">
        <p14:creationId xmlns:p14="http://schemas.microsoft.com/office/powerpoint/2010/main" val="3122924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51AA-A6A0-F25D-DD00-66FE9D44E68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D5DC7EF-8795-59EE-5489-1A1924E48B59}"/>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D78A3BB7-453B-B0B4-D7F0-0EBD8B0B112C}"/>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AB801CF4-71E7-325F-AE64-8BC8FFD1F136}"/>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A78485A8-2D89-C57F-7C93-E18F76D0F12F}"/>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40138446-9A46-4018-A28C-3EEEF0D5C413}"/>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A79174C9-BB5B-1EB6-87CE-0DE71240D8A6}"/>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20" name="TextBox 19">
            <a:extLst>
              <a:ext uri="{FF2B5EF4-FFF2-40B4-BE49-F238E27FC236}">
                <a16:creationId xmlns:a16="http://schemas.microsoft.com/office/drawing/2014/main" id="{6A450965-C04C-E7A4-70CD-E79BEEA70D14}"/>
              </a:ext>
            </a:extLst>
          </p:cNvPr>
          <p:cNvSpPr txBox="1"/>
          <p:nvPr/>
        </p:nvSpPr>
        <p:spPr>
          <a:xfrm>
            <a:off x="474131" y="372969"/>
            <a:ext cx="17339738" cy="830997"/>
          </a:xfrm>
          <a:prstGeom prst="rect">
            <a:avLst/>
          </a:prstGeom>
          <a:noFill/>
        </p:spPr>
        <p:txBody>
          <a:bodyPr wrap="square" rtlCol="0">
            <a:spAutoFit/>
          </a:bodyPr>
          <a:lstStyle/>
          <a:p>
            <a:r>
              <a:rPr lang="en-US" sz="4800" dirty="0"/>
              <a:t>Opportunity 4: Multi-data integration of other novel techniques</a:t>
            </a:r>
          </a:p>
        </p:txBody>
      </p:sp>
      <p:sp>
        <p:nvSpPr>
          <p:cNvPr id="12" name="Content Placeholder 2">
            <a:extLst>
              <a:ext uri="{FF2B5EF4-FFF2-40B4-BE49-F238E27FC236}">
                <a16:creationId xmlns:a16="http://schemas.microsoft.com/office/drawing/2014/main" id="{6980A98A-6AB9-C75B-AEE3-2FC24E93EF18}"/>
              </a:ext>
            </a:extLst>
          </p:cNvPr>
          <p:cNvSpPr txBox="1">
            <a:spLocks/>
          </p:cNvSpPr>
          <p:nvPr/>
        </p:nvSpPr>
        <p:spPr>
          <a:xfrm>
            <a:off x="1278469" y="1638300"/>
            <a:ext cx="16535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dirty="0"/>
              <a:t>It is clear that disparate and novel data streams have sensitivity to different aspects of forecasting the tsunami threat lifecycle</a:t>
            </a:r>
          </a:p>
          <a:p>
            <a:pPr marL="0" indent="0">
              <a:buNone/>
            </a:pPr>
            <a:r>
              <a:rPr lang="en-US" sz="4800" dirty="0"/>
              <a:t>	e.g. </a:t>
            </a:r>
            <a:r>
              <a:rPr lang="en-US" sz="4800" dirty="0" err="1"/>
              <a:t>hydroacoustics</a:t>
            </a:r>
            <a:r>
              <a:rPr lang="en-US" sz="4800" dirty="0"/>
              <a:t> (e.g. acoustic gravity waves), quantum 	sensing (interferometry and DAS) and GNSS TEC, OBP, seismic, 	etc.</a:t>
            </a:r>
          </a:p>
          <a:p>
            <a:pPr marL="0" indent="0">
              <a:buNone/>
            </a:pPr>
            <a:r>
              <a:rPr lang="en-US" sz="4800" dirty="0">
                <a:solidFill>
                  <a:srgbClr val="FF0000"/>
                </a:solidFill>
              </a:rPr>
              <a:t>We request help from the research community to explore avenues to integrate disparate sensing techniques into unified forecasting algorithms, rather that isolated techniques, to achieve the full suite of ODTP forecasting goals.</a:t>
            </a:r>
          </a:p>
        </p:txBody>
      </p:sp>
    </p:spTree>
    <p:extLst>
      <p:ext uri="{BB962C8B-B14F-4D97-AF65-F5344CB8AC3E}">
        <p14:creationId xmlns:p14="http://schemas.microsoft.com/office/powerpoint/2010/main" val="2240515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263B-227C-5249-FEC2-37C74AD3608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798B237-E73B-6220-BBAE-AE652BEB615B}"/>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E9169A4C-E3DB-7A7C-F925-201A309DDBA4}"/>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19CC509B-9020-FAC3-7B84-21E95A666AA6}"/>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3952197E-91EC-FD70-C605-7520980EFEE0}"/>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902BDA95-4781-4DC1-9F94-DC584721BAA4}"/>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D2A3F120-6DAF-9582-F536-F065AA75DAD2}"/>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2" name="Content Placeholder 2">
            <a:extLst>
              <a:ext uri="{FF2B5EF4-FFF2-40B4-BE49-F238E27FC236}">
                <a16:creationId xmlns:a16="http://schemas.microsoft.com/office/drawing/2014/main" id="{B7345BD5-E2EC-EA33-A9EB-DF01812598AC}"/>
              </a:ext>
            </a:extLst>
          </p:cNvPr>
          <p:cNvSpPr txBox="1">
            <a:spLocks/>
          </p:cNvSpPr>
          <p:nvPr/>
        </p:nvSpPr>
        <p:spPr>
          <a:xfrm>
            <a:off x="340342" y="2400300"/>
            <a:ext cx="17719058"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t>The Challenges (ODTP targets) -&gt; </a:t>
            </a:r>
            <a:r>
              <a:rPr lang="en-US" sz="4800" dirty="0">
                <a:solidFill>
                  <a:srgbClr val="FF0000"/>
                </a:solidFill>
              </a:rPr>
              <a:t>We can reliably achieve 2 of the 9.</a:t>
            </a:r>
          </a:p>
          <a:p>
            <a:r>
              <a:rPr lang="en-US" sz="4800" dirty="0"/>
              <a:t>The Current Operational Reality (The tsunami threat lifecycle) -&gt; </a:t>
            </a:r>
            <a:r>
              <a:rPr lang="en-US" sz="4800" dirty="0">
                <a:solidFill>
                  <a:srgbClr val="FF0000"/>
                </a:solidFill>
              </a:rPr>
              <a:t>requires direct tsunami observations</a:t>
            </a:r>
          </a:p>
          <a:p>
            <a:r>
              <a:rPr lang="en-US" sz="4800" dirty="0"/>
              <a:t>The Limitations (Data and algorithms) -&gt; </a:t>
            </a:r>
            <a:r>
              <a:rPr lang="en-US" sz="4800" dirty="0">
                <a:solidFill>
                  <a:srgbClr val="FF0000"/>
                </a:solidFill>
              </a:rPr>
              <a:t>currently available data are insufficient to achieve ODTP targets with existing strategies</a:t>
            </a:r>
          </a:p>
          <a:p>
            <a:r>
              <a:rPr lang="en-US" sz="4800" dirty="0"/>
              <a:t>The Opportunities (Sector call to arms) -&gt; </a:t>
            </a:r>
            <a:r>
              <a:rPr lang="en-US" sz="4800" dirty="0">
                <a:solidFill>
                  <a:srgbClr val="FF0000"/>
                </a:solidFill>
              </a:rPr>
              <a:t>Promising opportunities exist with novel observational techniques and multi-data forecasting strategies</a:t>
            </a:r>
          </a:p>
        </p:txBody>
      </p:sp>
      <p:sp>
        <p:nvSpPr>
          <p:cNvPr id="11" name="TextBox 10">
            <a:extLst>
              <a:ext uri="{FF2B5EF4-FFF2-40B4-BE49-F238E27FC236}">
                <a16:creationId xmlns:a16="http://schemas.microsoft.com/office/drawing/2014/main" id="{F0733B2A-EACB-1B3A-F251-05D10946E32D}"/>
              </a:ext>
            </a:extLst>
          </p:cNvPr>
          <p:cNvSpPr txBox="1"/>
          <p:nvPr/>
        </p:nvSpPr>
        <p:spPr>
          <a:xfrm>
            <a:off x="1066800" y="299647"/>
            <a:ext cx="16687800" cy="2123658"/>
          </a:xfrm>
          <a:prstGeom prst="rect">
            <a:avLst/>
          </a:prstGeom>
          <a:noFill/>
        </p:spPr>
        <p:txBody>
          <a:bodyPr wrap="square" rtlCol="0">
            <a:spAutoFit/>
          </a:bodyPr>
          <a:lstStyle/>
          <a:p>
            <a:r>
              <a:rPr lang="en-US" sz="6600" dirty="0"/>
              <a:t>Discussion points for achieving timely and actionable tsunami forecasts</a:t>
            </a:r>
          </a:p>
        </p:txBody>
      </p:sp>
    </p:spTree>
    <p:extLst>
      <p:ext uri="{BB962C8B-B14F-4D97-AF65-F5344CB8AC3E}">
        <p14:creationId xmlns:p14="http://schemas.microsoft.com/office/powerpoint/2010/main" val="2688490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BBF5-785C-CDE8-2530-E8EC5584AFAC}"/>
            </a:ext>
          </a:extLst>
        </p:cNvPr>
        <p:cNvGrpSpPr/>
        <p:nvPr/>
      </p:nvGrpSpPr>
      <p:grpSpPr>
        <a:xfrm>
          <a:off x="0" y="0"/>
          <a:ext cx="0" cy="0"/>
          <a:chOff x="0" y="0"/>
          <a:chExt cx="0" cy="0"/>
        </a:xfrm>
      </p:grpSpPr>
      <p:sp>
        <p:nvSpPr>
          <p:cNvPr id="11" name="Freeform 2">
            <a:extLst>
              <a:ext uri="{FF2B5EF4-FFF2-40B4-BE49-F238E27FC236}">
                <a16:creationId xmlns:a16="http://schemas.microsoft.com/office/drawing/2014/main" id="{F818CF9D-9688-282F-166F-93AF4B548CB7}"/>
              </a:ext>
            </a:extLst>
          </p:cNvPr>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dirty="0"/>
          </a:p>
        </p:txBody>
      </p:sp>
      <p:sp>
        <p:nvSpPr>
          <p:cNvPr id="3" name="Freeform 3">
            <a:extLst>
              <a:ext uri="{FF2B5EF4-FFF2-40B4-BE49-F238E27FC236}">
                <a16:creationId xmlns:a16="http://schemas.microsoft.com/office/drawing/2014/main" id="{4BE3D397-597B-A7B0-7D4C-7F75C3B4B346}"/>
              </a:ext>
            </a:extLst>
          </p:cNvPr>
          <p:cNvSpPr/>
          <p:nvPr/>
        </p:nvSpPr>
        <p:spPr>
          <a:xfrm flipH="1">
            <a:off x="-80148" y="8808068"/>
            <a:ext cx="18448295" cy="1478932"/>
          </a:xfrm>
          <a:custGeom>
            <a:avLst/>
            <a:gdLst/>
            <a:ahLst/>
            <a:cxnLst/>
            <a:rect l="l" t="t" r="r" b="b"/>
            <a:pathLst>
              <a:path w="18448295" h="2392990">
                <a:moveTo>
                  <a:pt x="18448294" y="0"/>
                </a:moveTo>
                <a:lnTo>
                  <a:pt x="0" y="0"/>
                </a:lnTo>
                <a:lnTo>
                  <a:pt x="0" y="2392991"/>
                </a:lnTo>
                <a:lnTo>
                  <a:pt x="18448294" y="2392991"/>
                </a:lnTo>
                <a:lnTo>
                  <a:pt x="18448294" y="0"/>
                </a:lnTo>
                <a:close/>
              </a:path>
            </a:pathLst>
          </a:custGeom>
          <a:blipFill>
            <a:blip r:embed="rId3">
              <a:alphaModFix amt="46000"/>
            </a:blip>
            <a:stretch>
              <a:fillRect t="-271379" b="-211724"/>
            </a:stretch>
          </a:blipFill>
        </p:spPr>
        <p:txBody>
          <a:bodyPr/>
          <a:lstStyle/>
          <a:p>
            <a:endParaRPr lang="en-US"/>
          </a:p>
        </p:txBody>
      </p:sp>
      <p:grpSp>
        <p:nvGrpSpPr>
          <p:cNvPr id="4" name="Group 4">
            <a:extLst>
              <a:ext uri="{FF2B5EF4-FFF2-40B4-BE49-F238E27FC236}">
                <a16:creationId xmlns:a16="http://schemas.microsoft.com/office/drawing/2014/main" id="{8D82A798-06C3-BDA0-3C93-B8E1AB3E5E9F}"/>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BEB37FF2-81D1-2B8D-E79D-82E30B6CB75F}"/>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5B285176-5775-B7B4-2A10-6E53FC88E7E0}"/>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73B51CF9-07AE-7C15-F8D7-984F0343EA28}"/>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4358E22D-00F4-102A-7610-603B1D2D8249}"/>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9D5B6716-A189-B107-1D18-682E454959F6}"/>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4"/>
              <a:stretch>
                <a:fillRect/>
              </a:stretch>
            </a:blipFill>
          </p:spPr>
          <p:txBody>
            <a:bodyPr/>
            <a:lstStyle/>
            <a:p>
              <a:endParaRPr lang="en-US"/>
            </a:p>
          </p:txBody>
        </p:sp>
        <p:sp>
          <p:nvSpPr>
            <p:cNvPr id="10" name="Freeform 10">
              <a:extLst>
                <a:ext uri="{FF2B5EF4-FFF2-40B4-BE49-F238E27FC236}">
                  <a16:creationId xmlns:a16="http://schemas.microsoft.com/office/drawing/2014/main" id="{20BB0024-B4DD-01AC-C7C4-1F83A2D5920F}"/>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5"/>
              <a:stretch>
                <a:fillRect/>
              </a:stretch>
            </a:blipFill>
          </p:spPr>
          <p:txBody>
            <a:bodyPr/>
            <a:lstStyle/>
            <a:p>
              <a:endParaRPr lang="en-US"/>
            </a:p>
          </p:txBody>
        </p:sp>
      </p:grpSp>
      <p:sp>
        <p:nvSpPr>
          <p:cNvPr id="12" name="TextBox 8">
            <a:extLst>
              <a:ext uri="{FF2B5EF4-FFF2-40B4-BE49-F238E27FC236}">
                <a16:creationId xmlns:a16="http://schemas.microsoft.com/office/drawing/2014/main" id="{3FE1A83B-E140-2951-ECF1-454409ED2B05}"/>
              </a:ext>
            </a:extLst>
          </p:cNvPr>
          <p:cNvSpPr txBox="1"/>
          <p:nvPr/>
        </p:nvSpPr>
        <p:spPr>
          <a:xfrm>
            <a:off x="480520" y="3180819"/>
            <a:ext cx="8072091" cy="2412071"/>
          </a:xfrm>
          <a:prstGeom prst="rect">
            <a:avLst/>
          </a:prstGeom>
        </p:spPr>
        <p:txBody>
          <a:bodyPr lIns="0" tIns="0" rIns="0" bIns="0" rtlCol="0" anchor="t">
            <a:spAutoFit/>
          </a:bodyPr>
          <a:lstStyle/>
          <a:p>
            <a:pPr marL="0" lvl="0" indent="0" algn="l">
              <a:lnSpc>
                <a:spcPts val="6461"/>
              </a:lnSpc>
              <a:spcBef>
                <a:spcPct val="0"/>
              </a:spcBef>
            </a:pPr>
            <a:r>
              <a:rPr lang="en-US" sz="4615" dirty="0">
                <a:solidFill>
                  <a:srgbClr val="0E6565"/>
                </a:solidFill>
                <a:latin typeface="DIN Pro 2"/>
                <a:ea typeface="DIN Pro 2"/>
                <a:cs typeface="DIN Pro 2"/>
                <a:sym typeface="DIN Pro 2"/>
              </a:rPr>
              <a:t>Thank you for your kind attention and tsunami DRR mahi!</a:t>
            </a:r>
            <a:endParaRPr lang="en-US" sz="4615" u="none" strike="noStrike" dirty="0">
              <a:solidFill>
                <a:srgbClr val="0E6565"/>
              </a:solidFill>
              <a:latin typeface="DIN Pro 2"/>
              <a:ea typeface="DIN Pro 2"/>
              <a:cs typeface="DIN Pro 2"/>
              <a:sym typeface="DIN Pro 2"/>
            </a:endParaRPr>
          </a:p>
        </p:txBody>
      </p:sp>
      <p:sp>
        <p:nvSpPr>
          <p:cNvPr id="13" name="TextBox 8">
            <a:extLst>
              <a:ext uri="{FF2B5EF4-FFF2-40B4-BE49-F238E27FC236}">
                <a16:creationId xmlns:a16="http://schemas.microsoft.com/office/drawing/2014/main" id="{1E6E7C36-1FDD-E062-7650-8C2380E26A96}"/>
              </a:ext>
            </a:extLst>
          </p:cNvPr>
          <p:cNvSpPr txBox="1"/>
          <p:nvPr/>
        </p:nvSpPr>
        <p:spPr>
          <a:xfrm>
            <a:off x="609600" y="6429594"/>
            <a:ext cx="6400800" cy="1541769"/>
          </a:xfrm>
          <a:prstGeom prst="rect">
            <a:avLst/>
          </a:prstGeom>
        </p:spPr>
        <p:txBody>
          <a:bodyPr wrap="square" lIns="0" tIns="0" rIns="0" bIns="0" rtlCol="0" anchor="t">
            <a:spAutoFit/>
          </a:bodyPr>
          <a:lstStyle/>
          <a:p>
            <a:pPr marL="0" lvl="0" indent="0" algn="l">
              <a:lnSpc>
                <a:spcPts val="6461"/>
              </a:lnSpc>
              <a:spcBef>
                <a:spcPct val="0"/>
              </a:spcBef>
            </a:pPr>
            <a:r>
              <a:rPr lang="en-US" sz="3200" dirty="0">
                <a:solidFill>
                  <a:srgbClr val="0E6565"/>
                </a:solidFill>
                <a:latin typeface="DIN Pro 2"/>
                <a:ea typeface="DIN Pro 2"/>
                <a:cs typeface="DIN Pro 2"/>
                <a:sym typeface="DIN Pro 2"/>
              </a:rPr>
              <a:t>Bill Fry, ICG-PTWS WG2 Chair</a:t>
            </a:r>
          </a:p>
          <a:p>
            <a:pPr marL="0" lvl="0" indent="0" algn="l">
              <a:lnSpc>
                <a:spcPts val="6461"/>
              </a:lnSpc>
              <a:spcBef>
                <a:spcPct val="0"/>
              </a:spcBef>
            </a:pPr>
            <a:r>
              <a:rPr lang="en-US" sz="3200" dirty="0" err="1">
                <a:solidFill>
                  <a:srgbClr val="0E6565"/>
                </a:solidFill>
                <a:latin typeface="DIN Pro 2"/>
                <a:ea typeface="DIN Pro 2"/>
                <a:cs typeface="DIN Pro 2"/>
                <a:sym typeface="DIN Pro 2"/>
              </a:rPr>
              <a:t>B.Fry@gns.cri.nz</a:t>
            </a:r>
            <a:endParaRPr lang="en-US" sz="3200" u="none" strike="noStrike" dirty="0">
              <a:solidFill>
                <a:srgbClr val="0E6565"/>
              </a:solidFill>
              <a:latin typeface="DIN Pro 2"/>
              <a:ea typeface="DIN Pro 2"/>
              <a:cs typeface="DIN Pro 2"/>
              <a:sym typeface="DIN Pro 2"/>
            </a:endParaRPr>
          </a:p>
        </p:txBody>
      </p:sp>
    </p:spTree>
    <p:extLst>
      <p:ext uri="{BB962C8B-B14F-4D97-AF65-F5344CB8AC3E}">
        <p14:creationId xmlns:p14="http://schemas.microsoft.com/office/powerpoint/2010/main" val="2955441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DBD192FF-3E88-B030-3553-11CC3E049D0B}"/>
              </a:ext>
            </a:extLst>
          </p:cNvPr>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dirty="0"/>
          </a:p>
        </p:txBody>
      </p:sp>
      <p:sp>
        <p:nvSpPr>
          <p:cNvPr id="3" name="Freeform 3"/>
          <p:cNvSpPr/>
          <p:nvPr/>
        </p:nvSpPr>
        <p:spPr>
          <a:xfrm flipH="1">
            <a:off x="-80148" y="8808068"/>
            <a:ext cx="18448295" cy="1478932"/>
          </a:xfrm>
          <a:custGeom>
            <a:avLst/>
            <a:gdLst/>
            <a:ahLst/>
            <a:cxnLst/>
            <a:rect l="l" t="t" r="r" b="b"/>
            <a:pathLst>
              <a:path w="18448295" h="2392990">
                <a:moveTo>
                  <a:pt x="18448294" y="0"/>
                </a:moveTo>
                <a:lnTo>
                  <a:pt x="0" y="0"/>
                </a:lnTo>
                <a:lnTo>
                  <a:pt x="0" y="2392991"/>
                </a:lnTo>
                <a:lnTo>
                  <a:pt x="18448294" y="2392991"/>
                </a:lnTo>
                <a:lnTo>
                  <a:pt x="18448294" y="0"/>
                </a:lnTo>
                <a:close/>
              </a:path>
            </a:pathLst>
          </a:custGeom>
          <a:blipFill>
            <a:blip r:embed="rId3">
              <a:alphaModFix amt="46000"/>
            </a:blip>
            <a:stretch>
              <a:fillRect t="-271379" b="-211724"/>
            </a:stretch>
          </a:blipFill>
        </p:spPr>
        <p:txBody>
          <a:bodyPr/>
          <a:lstStyle/>
          <a:p>
            <a:endParaRPr lang="en-US"/>
          </a:p>
        </p:txBody>
      </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4"/>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5"/>
              <a:stretch>
                <a:fillRect/>
              </a:stretch>
            </a:blipFill>
          </p:spPr>
          <p:txBody>
            <a:bodyPr/>
            <a:lstStyle/>
            <a:p>
              <a:endParaRPr lang="en-US"/>
            </a:p>
          </p:txBody>
        </p:sp>
      </p:grpSp>
      <p:sp>
        <p:nvSpPr>
          <p:cNvPr id="12" name="TextBox 8">
            <a:extLst>
              <a:ext uri="{FF2B5EF4-FFF2-40B4-BE49-F238E27FC236}">
                <a16:creationId xmlns:a16="http://schemas.microsoft.com/office/drawing/2014/main" id="{11F5D26E-8BA7-889F-8A6E-6BF7010E4FEA}"/>
              </a:ext>
            </a:extLst>
          </p:cNvPr>
          <p:cNvSpPr txBox="1"/>
          <p:nvPr/>
        </p:nvSpPr>
        <p:spPr>
          <a:xfrm>
            <a:off x="480520" y="3180819"/>
            <a:ext cx="8072091" cy="2412071"/>
          </a:xfrm>
          <a:prstGeom prst="rect">
            <a:avLst/>
          </a:prstGeom>
        </p:spPr>
        <p:txBody>
          <a:bodyPr lIns="0" tIns="0" rIns="0" bIns="0" rtlCol="0" anchor="t">
            <a:spAutoFit/>
          </a:bodyPr>
          <a:lstStyle/>
          <a:p>
            <a:pPr marL="0" lvl="0" indent="0" algn="l">
              <a:lnSpc>
                <a:spcPts val="6461"/>
              </a:lnSpc>
              <a:spcBef>
                <a:spcPct val="0"/>
              </a:spcBef>
            </a:pPr>
            <a:r>
              <a:rPr lang="en-US" sz="4615" dirty="0">
                <a:solidFill>
                  <a:srgbClr val="0E6565"/>
                </a:solidFill>
                <a:latin typeface="DIN Pro 2"/>
                <a:ea typeface="DIN Pro 2"/>
                <a:cs typeface="DIN Pro 2"/>
                <a:sym typeface="DIN Pro 2"/>
              </a:rPr>
              <a:t>ODTP </a:t>
            </a:r>
            <a:r>
              <a:rPr lang="en-US" sz="4615" dirty="0" err="1">
                <a:solidFill>
                  <a:srgbClr val="0E6565"/>
                </a:solidFill>
                <a:latin typeface="DIN Pro 2"/>
                <a:ea typeface="DIN Pro 2"/>
                <a:cs typeface="DIN Pro 2"/>
                <a:sym typeface="DIN Pro 2"/>
              </a:rPr>
              <a:t>Conferece</a:t>
            </a:r>
            <a:r>
              <a:rPr lang="en-US" sz="4615" dirty="0">
                <a:solidFill>
                  <a:srgbClr val="0E6565"/>
                </a:solidFill>
                <a:latin typeface="DIN Pro 2"/>
                <a:ea typeface="DIN Pro 2"/>
                <a:cs typeface="DIN Pro 2"/>
                <a:sym typeface="DIN Pro 2"/>
              </a:rPr>
              <a:t> HLO1: Progress toward timely and actionable forecasts </a:t>
            </a:r>
            <a:endParaRPr lang="en-US" sz="4615" u="none" strike="noStrike" dirty="0">
              <a:solidFill>
                <a:srgbClr val="0E6565"/>
              </a:solidFill>
              <a:latin typeface="DIN Pro 2"/>
              <a:ea typeface="DIN Pro 2"/>
              <a:cs typeface="DIN Pro 2"/>
              <a:sym typeface="DIN Pro 2"/>
            </a:endParaRPr>
          </a:p>
        </p:txBody>
      </p:sp>
      <p:sp>
        <p:nvSpPr>
          <p:cNvPr id="13" name="TextBox 8">
            <a:extLst>
              <a:ext uri="{FF2B5EF4-FFF2-40B4-BE49-F238E27FC236}">
                <a16:creationId xmlns:a16="http://schemas.microsoft.com/office/drawing/2014/main" id="{0151BD78-1001-EF8D-8833-3584FCFE85D6}"/>
              </a:ext>
            </a:extLst>
          </p:cNvPr>
          <p:cNvSpPr txBox="1"/>
          <p:nvPr/>
        </p:nvSpPr>
        <p:spPr>
          <a:xfrm>
            <a:off x="609601" y="5994443"/>
            <a:ext cx="6400800" cy="1541769"/>
          </a:xfrm>
          <a:prstGeom prst="rect">
            <a:avLst/>
          </a:prstGeom>
        </p:spPr>
        <p:txBody>
          <a:bodyPr wrap="square" lIns="0" tIns="0" rIns="0" bIns="0" rtlCol="0" anchor="t">
            <a:spAutoFit/>
          </a:bodyPr>
          <a:lstStyle/>
          <a:p>
            <a:pPr marL="0" lvl="0" indent="0" algn="l">
              <a:lnSpc>
                <a:spcPts val="6461"/>
              </a:lnSpc>
              <a:spcBef>
                <a:spcPct val="0"/>
              </a:spcBef>
            </a:pPr>
            <a:r>
              <a:rPr lang="en-US" sz="3200" dirty="0">
                <a:solidFill>
                  <a:srgbClr val="0E6565"/>
                </a:solidFill>
                <a:latin typeface="DIN Pro 2"/>
                <a:ea typeface="DIN Pro 2"/>
                <a:cs typeface="DIN Pro 2"/>
                <a:sym typeface="DIN Pro 2"/>
              </a:rPr>
              <a:t>Bill Fry, ICG-PTWS WG2 Chair</a:t>
            </a:r>
          </a:p>
          <a:p>
            <a:pPr marL="0" lvl="0" indent="0" algn="l">
              <a:lnSpc>
                <a:spcPts val="6461"/>
              </a:lnSpc>
              <a:spcBef>
                <a:spcPct val="0"/>
              </a:spcBef>
            </a:pPr>
            <a:r>
              <a:rPr lang="en-US" sz="3200" dirty="0">
                <a:solidFill>
                  <a:srgbClr val="0E6565"/>
                </a:solidFill>
                <a:latin typeface="DIN Pro 2"/>
                <a:ea typeface="DIN Pro 2"/>
                <a:cs typeface="DIN Pro 2"/>
                <a:sym typeface="DIN Pro 2"/>
              </a:rPr>
              <a:t>And members of TTFOO &amp; </a:t>
            </a:r>
            <a:r>
              <a:rPr lang="en-US" sz="3200" u="none" strike="noStrike" dirty="0">
                <a:solidFill>
                  <a:srgbClr val="0E6565"/>
                </a:solidFill>
                <a:latin typeface="DIN Pro 2"/>
                <a:ea typeface="DIN Pro 2"/>
                <a:cs typeface="DIN Pro 2"/>
                <a:sym typeface="DIN Pro 2"/>
              </a:rPr>
              <a:t>TT</a:t>
            </a:r>
            <a:r>
              <a:rPr lang="en-US" sz="3200" dirty="0">
                <a:solidFill>
                  <a:srgbClr val="0E6565"/>
                </a:solidFill>
                <a:latin typeface="DIN Pro 2"/>
                <a:ea typeface="DIN Pro 2"/>
                <a:cs typeface="DIN Pro 2"/>
                <a:sym typeface="DIN Pro 2"/>
              </a:rPr>
              <a:t>ISN</a:t>
            </a:r>
            <a:endParaRPr lang="en-US" sz="3200" u="none" strike="noStrike" dirty="0">
              <a:solidFill>
                <a:srgbClr val="0E6565"/>
              </a:solidFill>
              <a:latin typeface="DIN Pro 2"/>
              <a:ea typeface="DIN Pro 2"/>
              <a:cs typeface="DIN Pro 2"/>
              <a:sym typeface="DIN Pro 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8792275"/>
            <a:ext cx="18288000" cy="1494726"/>
            <a:chOff x="0" y="0"/>
            <a:chExt cx="2961182" cy="275705"/>
          </a:xfrm>
        </p:grpSpPr>
        <p:sp>
          <p:nvSpPr>
            <p:cNvPr id="3" name="Freeform 3"/>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2" name="Content Placeholder 2">
            <a:extLst>
              <a:ext uri="{FF2B5EF4-FFF2-40B4-BE49-F238E27FC236}">
                <a16:creationId xmlns:a16="http://schemas.microsoft.com/office/drawing/2014/main" id="{C5BF558E-1378-F97C-3E40-7A83EB8FF103}"/>
              </a:ext>
            </a:extLst>
          </p:cNvPr>
          <p:cNvSpPr txBox="1">
            <a:spLocks/>
          </p:cNvSpPr>
          <p:nvPr/>
        </p:nvSpPr>
        <p:spPr>
          <a:xfrm>
            <a:off x="1051560" y="3244681"/>
            <a:ext cx="16535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t>The Challenges (ODTP targets)</a:t>
            </a:r>
          </a:p>
          <a:p>
            <a:r>
              <a:rPr lang="en-US" sz="4800" dirty="0"/>
              <a:t>The Current Operational Reality (The tsunami threat lifecycle)</a:t>
            </a:r>
          </a:p>
          <a:p>
            <a:r>
              <a:rPr lang="en-US" sz="4800" dirty="0"/>
              <a:t>The Limitations (Data and algorithms)</a:t>
            </a:r>
          </a:p>
          <a:p>
            <a:r>
              <a:rPr lang="en-US" sz="4800" dirty="0"/>
              <a:t>The Opportunities (Sector call to arms)</a:t>
            </a:r>
          </a:p>
        </p:txBody>
      </p:sp>
      <p:sp>
        <p:nvSpPr>
          <p:cNvPr id="11" name="TextBox 10">
            <a:extLst>
              <a:ext uri="{FF2B5EF4-FFF2-40B4-BE49-F238E27FC236}">
                <a16:creationId xmlns:a16="http://schemas.microsoft.com/office/drawing/2014/main" id="{CEE7F81D-5235-6539-95CF-A8AE37343F20}"/>
              </a:ext>
            </a:extLst>
          </p:cNvPr>
          <p:cNvSpPr txBox="1"/>
          <p:nvPr/>
        </p:nvSpPr>
        <p:spPr>
          <a:xfrm>
            <a:off x="1066800" y="299647"/>
            <a:ext cx="16687800" cy="2123658"/>
          </a:xfrm>
          <a:prstGeom prst="rect">
            <a:avLst/>
          </a:prstGeom>
          <a:noFill/>
        </p:spPr>
        <p:txBody>
          <a:bodyPr wrap="square" rtlCol="0">
            <a:spAutoFit/>
          </a:bodyPr>
          <a:lstStyle/>
          <a:p>
            <a:r>
              <a:rPr lang="en-US" sz="6600" dirty="0"/>
              <a:t>Discussion points for achieving timely and actionable tsunami forecasts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09833-C651-4D60-A0F4-A6E28EE4563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36548B9-73CA-4F75-71E4-04DF2A7F5920}"/>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F9298AB8-2250-62C1-6304-25A2D17BA02C}"/>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5FE5286B-4FF5-9ECA-0AE2-32DBCD29F07A}"/>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862D9B43-D92E-7190-3B4B-AA24A58C08C7}"/>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C86515AE-E4D0-AF79-E794-B6CBFC7DCEFA}"/>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8C82CB35-BE75-5B54-BDB0-CB7FC1E96005}"/>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1" name="TextBox 10">
            <a:extLst>
              <a:ext uri="{FF2B5EF4-FFF2-40B4-BE49-F238E27FC236}">
                <a16:creationId xmlns:a16="http://schemas.microsoft.com/office/drawing/2014/main" id="{35DBA125-DE26-DC39-E9D5-F1C9950081ED}"/>
              </a:ext>
            </a:extLst>
          </p:cNvPr>
          <p:cNvSpPr txBox="1"/>
          <p:nvPr/>
        </p:nvSpPr>
        <p:spPr>
          <a:xfrm>
            <a:off x="4648200" y="299647"/>
            <a:ext cx="9593179" cy="1107996"/>
          </a:xfrm>
          <a:prstGeom prst="rect">
            <a:avLst/>
          </a:prstGeom>
          <a:noFill/>
        </p:spPr>
        <p:txBody>
          <a:bodyPr wrap="square" rtlCol="0">
            <a:spAutoFit/>
          </a:bodyPr>
          <a:lstStyle/>
          <a:p>
            <a:r>
              <a:rPr lang="en-US" sz="6600" dirty="0"/>
              <a:t>The Forecasting Challenge</a:t>
            </a:r>
          </a:p>
        </p:txBody>
      </p:sp>
      <p:sp>
        <p:nvSpPr>
          <p:cNvPr id="13" name="TextBox 12">
            <a:extLst>
              <a:ext uri="{FF2B5EF4-FFF2-40B4-BE49-F238E27FC236}">
                <a16:creationId xmlns:a16="http://schemas.microsoft.com/office/drawing/2014/main" id="{8190CB41-4E50-8B41-1473-5C1685317FCC}"/>
              </a:ext>
            </a:extLst>
          </p:cNvPr>
          <p:cNvSpPr txBox="1"/>
          <p:nvPr/>
        </p:nvSpPr>
        <p:spPr>
          <a:xfrm>
            <a:off x="6082001" y="8075961"/>
            <a:ext cx="10168646" cy="584775"/>
          </a:xfrm>
          <a:prstGeom prst="rect">
            <a:avLst/>
          </a:prstGeom>
          <a:noFill/>
        </p:spPr>
        <p:txBody>
          <a:bodyPr wrap="square" rtlCol="0">
            <a:spAutoFit/>
          </a:bodyPr>
          <a:lstStyle/>
          <a:p>
            <a:r>
              <a:rPr lang="en-US" sz="3200" dirty="0"/>
              <a:t>Table 1, IOC Technical Series 180</a:t>
            </a:r>
          </a:p>
        </p:txBody>
      </p:sp>
      <p:pic>
        <p:nvPicPr>
          <p:cNvPr id="14" name="Picture 13">
            <a:extLst>
              <a:ext uri="{FF2B5EF4-FFF2-40B4-BE49-F238E27FC236}">
                <a16:creationId xmlns:a16="http://schemas.microsoft.com/office/drawing/2014/main" id="{A3E0F18C-8EFB-CF3B-F303-A42A07ED986A}"/>
              </a:ext>
            </a:extLst>
          </p:cNvPr>
          <p:cNvPicPr>
            <a:picLocks noChangeAspect="1"/>
          </p:cNvPicPr>
          <p:nvPr/>
        </p:nvPicPr>
        <p:blipFill>
          <a:blip r:embed="rId3"/>
          <a:stretch>
            <a:fillRect/>
          </a:stretch>
        </p:blipFill>
        <p:spPr>
          <a:xfrm>
            <a:off x="1723304" y="2552700"/>
            <a:ext cx="14333617" cy="5214389"/>
          </a:xfrm>
          <a:prstGeom prst="rect">
            <a:avLst/>
          </a:prstGeom>
        </p:spPr>
      </p:pic>
      <p:sp>
        <p:nvSpPr>
          <p:cNvPr id="15" name="TextBox 14">
            <a:extLst>
              <a:ext uri="{FF2B5EF4-FFF2-40B4-BE49-F238E27FC236}">
                <a16:creationId xmlns:a16="http://schemas.microsoft.com/office/drawing/2014/main" id="{FB4D4D64-A0A7-C08E-9E04-283D44094157}"/>
              </a:ext>
            </a:extLst>
          </p:cNvPr>
          <p:cNvSpPr txBox="1"/>
          <p:nvPr/>
        </p:nvSpPr>
        <p:spPr>
          <a:xfrm>
            <a:off x="5918867" y="1747720"/>
            <a:ext cx="2279647" cy="584775"/>
          </a:xfrm>
          <a:prstGeom prst="rect">
            <a:avLst/>
          </a:prstGeom>
          <a:noFill/>
        </p:spPr>
        <p:txBody>
          <a:bodyPr wrap="square" rtlCol="0">
            <a:spAutoFit/>
          </a:bodyPr>
          <a:lstStyle/>
          <a:p>
            <a:r>
              <a:rPr lang="en-US" sz="3200" dirty="0">
                <a:solidFill>
                  <a:srgbClr val="FF0000"/>
                </a:solidFill>
              </a:rPr>
              <a:t>Head’s up</a:t>
            </a:r>
          </a:p>
        </p:txBody>
      </p:sp>
      <p:sp>
        <p:nvSpPr>
          <p:cNvPr id="16" name="TextBox 15">
            <a:extLst>
              <a:ext uri="{FF2B5EF4-FFF2-40B4-BE49-F238E27FC236}">
                <a16:creationId xmlns:a16="http://schemas.microsoft.com/office/drawing/2014/main" id="{87A0A6FF-4DFC-F59B-1378-39856CD15984}"/>
              </a:ext>
            </a:extLst>
          </p:cNvPr>
          <p:cNvSpPr txBox="1"/>
          <p:nvPr/>
        </p:nvSpPr>
        <p:spPr>
          <a:xfrm>
            <a:off x="8660296" y="1733240"/>
            <a:ext cx="3581400" cy="584775"/>
          </a:xfrm>
          <a:prstGeom prst="rect">
            <a:avLst/>
          </a:prstGeom>
          <a:noFill/>
        </p:spPr>
        <p:txBody>
          <a:bodyPr wrap="square" rtlCol="0">
            <a:spAutoFit/>
          </a:bodyPr>
          <a:lstStyle/>
          <a:p>
            <a:r>
              <a:rPr lang="en-US" sz="3200" dirty="0">
                <a:solidFill>
                  <a:srgbClr val="FF0000"/>
                </a:solidFill>
              </a:rPr>
              <a:t>Amplitude Forecast</a:t>
            </a:r>
          </a:p>
        </p:txBody>
      </p:sp>
      <p:sp>
        <p:nvSpPr>
          <p:cNvPr id="17" name="TextBox 16">
            <a:extLst>
              <a:ext uri="{FF2B5EF4-FFF2-40B4-BE49-F238E27FC236}">
                <a16:creationId xmlns:a16="http://schemas.microsoft.com/office/drawing/2014/main" id="{2667259C-D7E6-B00D-8557-C393D9896C98}"/>
              </a:ext>
            </a:extLst>
          </p:cNvPr>
          <p:cNvSpPr txBox="1"/>
          <p:nvPr/>
        </p:nvSpPr>
        <p:spPr>
          <a:xfrm>
            <a:off x="12703478" y="1562079"/>
            <a:ext cx="3788721" cy="1077218"/>
          </a:xfrm>
          <a:prstGeom prst="rect">
            <a:avLst/>
          </a:prstGeom>
          <a:noFill/>
        </p:spPr>
        <p:txBody>
          <a:bodyPr wrap="square" rtlCol="0">
            <a:spAutoFit/>
          </a:bodyPr>
          <a:lstStyle/>
          <a:p>
            <a:r>
              <a:rPr lang="en-US" sz="3200" dirty="0">
                <a:solidFill>
                  <a:srgbClr val="FF0000"/>
                </a:solidFill>
              </a:rPr>
              <a:t>Time-dependent Forecast</a:t>
            </a:r>
          </a:p>
        </p:txBody>
      </p:sp>
    </p:spTree>
    <p:extLst>
      <p:ext uri="{BB962C8B-B14F-4D97-AF65-F5344CB8AC3E}">
        <p14:creationId xmlns:p14="http://schemas.microsoft.com/office/powerpoint/2010/main" val="340158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22FBF-046C-35EF-F4BF-02C6344E483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E6DC239-5874-6A94-812F-FCC20BDB738D}"/>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06DCD317-7653-0A04-497F-F6C496EA1F54}"/>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EC1C5125-BC36-6E84-D19B-8915199E95BF}"/>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AD4CEDA0-C3A2-7AB5-BC21-C43BF22B5EFA}"/>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9D5DCA8F-EA82-98BD-EB59-1DA0C0AAE847}"/>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F6A37756-FA0A-D885-5FEC-61ACC1389C36}"/>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1" name="TextBox 10">
            <a:extLst>
              <a:ext uri="{FF2B5EF4-FFF2-40B4-BE49-F238E27FC236}">
                <a16:creationId xmlns:a16="http://schemas.microsoft.com/office/drawing/2014/main" id="{6D2E2491-E3F2-6385-A607-D9202AA2ED2B}"/>
              </a:ext>
            </a:extLst>
          </p:cNvPr>
          <p:cNvSpPr txBox="1"/>
          <p:nvPr/>
        </p:nvSpPr>
        <p:spPr>
          <a:xfrm>
            <a:off x="381000" y="3009900"/>
            <a:ext cx="4080988" cy="3139321"/>
          </a:xfrm>
          <a:prstGeom prst="rect">
            <a:avLst/>
          </a:prstGeom>
          <a:noFill/>
        </p:spPr>
        <p:txBody>
          <a:bodyPr wrap="square" rtlCol="0">
            <a:spAutoFit/>
          </a:bodyPr>
          <a:lstStyle/>
          <a:p>
            <a:r>
              <a:rPr lang="en-US" sz="6600" dirty="0"/>
              <a:t>The Forecasting Status</a:t>
            </a:r>
          </a:p>
        </p:txBody>
      </p:sp>
      <p:pic>
        <p:nvPicPr>
          <p:cNvPr id="12" name="Picture 11">
            <a:extLst>
              <a:ext uri="{FF2B5EF4-FFF2-40B4-BE49-F238E27FC236}">
                <a16:creationId xmlns:a16="http://schemas.microsoft.com/office/drawing/2014/main" id="{198C7144-BAC4-371E-8B37-B4E61D6D6D8F}"/>
              </a:ext>
            </a:extLst>
          </p:cNvPr>
          <p:cNvPicPr>
            <a:picLocks noChangeAspect="1"/>
          </p:cNvPicPr>
          <p:nvPr/>
        </p:nvPicPr>
        <p:blipFill>
          <a:blip r:embed="rId3"/>
          <a:stretch>
            <a:fillRect/>
          </a:stretch>
        </p:blipFill>
        <p:spPr>
          <a:xfrm>
            <a:off x="4764482" y="952500"/>
            <a:ext cx="13189419" cy="7856167"/>
          </a:xfrm>
          <a:prstGeom prst="rect">
            <a:avLst/>
          </a:prstGeom>
        </p:spPr>
      </p:pic>
    </p:spTree>
    <p:extLst>
      <p:ext uri="{BB962C8B-B14F-4D97-AF65-F5344CB8AC3E}">
        <p14:creationId xmlns:p14="http://schemas.microsoft.com/office/powerpoint/2010/main" val="2901553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F3109-D58D-17B2-CBF4-1981100679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0276AA0-25F3-B622-BE48-68183A7E2325}"/>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A659540D-A4C1-4E13-0B29-E7911CE550BF}"/>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B28BBC3A-9F9F-5405-5E2D-6D6B68207FBA}"/>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CA9E11A4-BB0C-E791-E9DF-4AAD39F8A231}"/>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90D21366-986C-49B5-9BB3-BEF869ADF17C}"/>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0F1DC191-2E3D-40A5-843A-C047E6A0616B}"/>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2" name="Content Placeholder 2">
            <a:extLst>
              <a:ext uri="{FF2B5EF4-FFF2-40B4-BE49-F238E27FC236}">
                <a16:creationId xmlns:a16="http://schemas.microsoft.com/office/drawing/2014/main" id="{E77D6261-9729-0145-97E0-C06BA32878C6}"/>
              </a:ext>
            </a:extLst>
          </p:cNvPr>
          <p:cNvSpPr txBox="1">
            <a:spLocks/>
          </p:cNvSpPr>
          <p:nvPr/>
        </p:nvSpPr>
        <p:spPr>
          <a:xfrm>
            <a:off x="3634653" y="1939773"/>
            <a:ext cx="15468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a:t>Detection</a:t>
            </a:r>
          </a:p>
          <a:p>
            <a:pPr lvl="1"/>
            <a:r>
              <a:rPr lang="en-US" sz="3200" dirty="0"/>
              <a:t>Usually seismic proxy, first alert (based on seismic observations)</a:t>
            </a:r>
          </a:p>
          <a:p>
            <a:pPr marL="514350" indent="-514350">
              <a:buFont typeface="+mj-lt"/>
              <a:buAutoNum type="arabicPeriod"/>
            </a:pPr>
            <a:r>
              <a:rPr lang="en-US" dirty="0"/>
              <a:t>Confirmation</a:t>
            </a:r>
          </a:p>
          <a:p>
            <a:pPr lvl="1"/>
            <a:r>
              <a:rPr lang="en-US" sz="3200" dirty="0"/>
              <a:t>Evidence a tsunami has been generated (based on tsunami observations)</a:t>
            </a:r>
          </a:p>
          <a:p>
            <a:pPr marL="514350" indent="-514350">
              <a:buFont typeface="+mj-lt"/>
              <a:buAutoNum type="arabicPeriod"/>
            </a:pPr>
            <a:r>
              <a:rPr lang="en-US" dirty="0"/>
              <a:t>Forecasting</a:t>
            </a:r>
          </a:p>
          <a:p>
            <a:pPr lvl="1"/>
            <a:r>
              <a:rPr lang="en-US" sz="3200" dirty="0"/>
              <a:t>Coastal amplitudes (based on seismic and/or tsunami observations)</a:t>
            </a:r>
          </a:p>
          <a:p>
            <a:pPr marL="514350" indent="-514350">
              <a:buFont typeface="+mj-lt"/>
              <a:buAutoNum type="arabicPeriod"/>
            </a:pPr>
            <a:r>
              <a:rPr lang="en-US" dirty="0"/>
              <a:t>Verification</a:t>
            </a:r>
          </a:p>
          <a:p>
            <a:pPr lvl="1"/>
            <a:r>
              <a:rPr lang="en-US" sz="3200" dirty="0"/>
              <a:t>Validation of forecast (based on tsunami observations)</a:t>
            </a:r>
          </a:p>
          <a:p>
            <a:pPr marL="514350" indent="-514350">
              <a:buFont typeface="+mj-lt"/>
              <a:buAutoNum type="arabicPeriod"/>
            </a:pPr>
            <a:r>
              <a:rPr lang="en-US" dirty="0"/>
              <a:t>Cancellation</a:t>
            </a:r>
          </a:p>
          <a:p>
            <a:pPr lvl="1"/>
            <a:r>
              <a:rPr lang="en-US" sz="3200" dirty="0"/>
              <a:t>Time-dependent forecast (based on tsunami observations)</a:t>
            </a:r>
          </a:p>
        </p:txBody>
      </p:sp>
      <p:sp>
        <p:nvSpPr>
          <p:cNvPr id="11" name="TextBox 10">
            <a:extLst>
              <a:ext uri="{FF2B5EF4-FFF2-40B4-BE49-F238E27FC236}">
                <a16:creationId xmlns:a16="http://schemas.microsoft.com/office/drawing/2014/main" id="{107C4BD9-CE32-C108-9AE3-AF95116A6AB0}"/>
              </a:ext>
            </a:extLst>
          </p:cNvPr>
          <p:cNvSpPr txBox="1"/>
          <p:nvPr/>
        </p:nvSpPr>
        <p:spPr>
          <a:xfrm>
            <a:off x="685800" y="434117"/>
            <a:ext cx="17276936" cy="1107996"/>
          </a:xfrm>
          <a:prstGeom prst="rect">
            <a:avLst/>
          </a:prstGeom>
          <a:noFill/>
        </p:spPr>
        <p:txBody>
          <a:bodyPr wrap="square" rtlCol="0">
            <a:spAutoFit/>
          </a:bodyPr>
          <a:lstStyle/>
          <a:p>
            <a:r>
              <a:rPr lang="en-US" sz="6600" dirty="0"/>
              <a:t>The Operational Reality: Tsunami Threat Lifecycle</a:t>
            </a:r>
          </a:p>
        </p:txBody>
      </p:sp>
      <p:cxnSp>
        <p:nvCxnSpPr>
          <p:cNvPr id="14" name="Straight Connector 13">
            <a:extLst>
              <a:ext uri="{FF2B5EF4-FFF2-40B4-BE49-F238E27FC236}">
                <a16:creationId xmlns:a16="http://schemas.microsoft.com/office/drawing/2014/main" id="{DF691226-9576-A24B-8E71-BDFB7102C28A}"/>
              </a:ext>
            </a:extLst>
          </p:cNvPr>
          <p:cNvCxnSpPr/>
          <p:nvPr/>
        </p:nvCxnSpPr>
        <p:spPr>
          <a:xfrm>
            <a:off x="2819400" y="2106366"/>
            <a:ext cx="0" cy="5410200"/>
          </a:xfrm>
          <a:prstGeom prst="line">
            <a:avLst/>
          </a:prstGeom>
          <a:ln w="1905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D400C3-63BA-0ABC-C271-5E6417CD6DB1}"/>
              </a:ext>
            </a:extLst>
          </p:cNvPr>
          <p:cNvSpPr txBox="1"/>
          <p:nvPr/>
        </p:nvSpPr>
        <p:spPr>
          <a:xfrm rot="5400000">
            <a:off x="-1809636" y="4088191"/>
            <a:ext cx="6803531" cy="1446550"/>
          </a:xfrm>
          <a:prstGeom prst="rect">
            <a:avLst/>
          </a:prstGeom>
          <a:noFill/>
        </p:spPr>
        <p:txBody>
          <a:bodyPr wrap="square" rtlCol="0">
            <a:spAutoFit/>
          </a:bodyPr>
          <a:lstStyle/>
          <a:p>
            <a:pPr algn="ctr"/>
            <a:r>
              <a:rPr lang="en-US" sz="4400" dirty="0"/>
              <a:t>Decreasing forecast uncertainty</a:t>
            </a:r>
          </a:p>
        </p:txBody>
      </p:sp>
      <p:sp>
        <p:nvSpPr>
          <p:cNvPr id="16" name="TextBox 15">
            <a:extLst>
              <a:ext uri="{FF2B5EF4-FFF2-40B4-BE49-F238E27FC236}">
                <a16:creationId xmlns:a16="http://schemas.microsoft.com/office/drawing/2014/main" id="{0160A5B9-4971-AE6B-ABFB-A74AEF38C2E8}"/>
              </a:ext>
            </a:extLst>
          </p:cNvPr>
          <p:cNvSpPr txBox="1"/>
          <p:nvPr/>
        </p:nvSpPr>
        <p:spPr>
          <a:xfrm>
            <a:off x="13111336" y="8147172"/>
            <a:ext cx="4876800" cy="400110"/>
          </a:xfrm>
          <a:prstGeom prst="rect">
            <a:avLst/>
          </a:prstGeom>
          <a:noFill/>
        </p:spPr>
        <p:txBody>
          <a:bodyPr wrap="square" rtlCol="0">
            <a:spAutoFit/>
          </a:bodyPr>
          <a:lstStyle/>
          <a:p>
            <a:r>
              <a:rPr lang="en-US" sz="2000" dirty="0"/>
              <a:t>Gledhill, Angove, Moore, Kumar and Fry</a:t>
            </a:r>
          </a:p>
        </p:txBody>
      </p:sp>
    </p:spTree>
    <p:extLst>
      <p:ext uri="{BB962C8B-B14F-4D97-AF65-F5344CB8AC3E}">
        <p14:creationId xmlns:p14="http://schemas.microsoft.com/office/powerpoint/2010/main" val="315357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179E2-22F0-4A47-09BB-1877897C2E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11E83F0-5284-6E52-BF79-467ED6B734C9}"/>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74155281-7E5D-16D6-16AC-8D343B03FF8A}"/>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4874A86A-F2F5-F8D7-7EC9-2D155C0EC210}"/>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6D4CE823-F01C-3FB1-5CB9-FFE5848E44DE}"/>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55087438-B04F-2726-4E49-BFBEC55A3168}"/>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8ADFEBA4-0254-C0CE-2463-485D5E08C306}"/>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2" name="Content Placeholder 2">
            <a:extLst>
              <a:ext uri="{FF2B5EF4-FFF2-40B4-BE49-F238E27FC236}">
                <a16:creationId xmlns:a16="http://schemas.microsoft.com/office/drawing/2014/main" id="{43D5060E-BB44-B129-E718-ED0530A615B5}"/>
              </a:ext>
            </a:extLst>
          </p:cNvPr>
          <p:cNvSpPr txBox="1">
            <a:spLocks/>
          </p:cNvSpPr>
          <p:nvPr/>
        </p:nvSpPr>
        <p:spPr>
          <a:xfrm>
            <a:off x="3634653" y="2518816"/>
            <a:ext cx="15468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a:t>Detection</a:t>
            </a:r>
            <a:endParaRPr lang="en-US" dirty="0">
              <a:solidFill>
                <a:srgbClr val="FF0000"/>
              </a:solidFill>
            </a:endParaRPr>
          </a:p>
          <a:p>
            <a:pPr lvl="1"/>
            <a:r>
              <a:rPr lang="en-US" sz="3200" dirty="0">
                <a:solidFill>
                  <a:srgbClr val="FF0000"/>
                </a:solidFill>
              </a:rPr>
              <a:t>INITIAL INDICATORS (ODTP targets 3, 10 and 45 minutes)</a:t>
            </a:r>
          </a:p>
          <a:p>
            <a:pPr marL="514350" indent="-514350">
              <a:buFont typeface="+mj-lt"/>
              <a:buAutoNum type="arabicPeriod"/>
            </a:pPr>
            <a:r>
              <a:rPr lang="en-US" dirty="0"/>
              <a:t>Confirmation</a:t>
            </a:r>
          </a:p>
          <a:p>
            <a:pPr lvl="1"/>
            <a:endParaRPr lang="en-US" sz="3200" dirty="0"/>
          </a:p>
          <a:p>
            <a:pPr marL="514350" indent="-514350">
              <a:buFont typeface="+mj-lt"/>
              <a:buAutoNum type="arabicPeriod"/>
            </a:pPr>
            <a:r>
              <a:rPr lang="en-US" dirty="0"/>
              <a:t>Forecasting</a:t>
            </a:r>
            <a:endParaRPr lang="en-US" dirty="0">
              <a:solidFill>
                <a:srgbClr val="FF0000"/>
              </a:solidFill>
            </a:endParaRPr>
          </a:p>
          <a:p>
            <a:pPr lvl="1"/>
            <a:r>
              <a:rPr lang="en-US" sz="3200" dirty="0">
                <a:solidFill>
                  <a:srgbClr val="FF0000"/>
                </a:solidFill>
              </a:rPr>
              <a:t>SOURCE PARTIALLY CONSTRAINED (ODTP targets 10, 45 and 60 minutes)</a:t>
            </a:r>
          </a:p>
          <a:p>
            <a:pPr marL="514350" indent="-514350">
              <a:buFont typeface="+mj-lt"/>
              <a:buAutoNum type="arabicPeriod"/>
            </a:pPr>
            <a:r>
              <a:rPr lang="en-US" dirty="0"/>
              <a:t>Verification</a:t>
            </a:r>
          </a:p>
          <a:p>
            <a:pPr lvl="1"/>
            <a:endParaRPr lang="en-US" sz="3200" dirty="0"/>
          </a:p>
          <a:p>
            <a:pPr marL="514350" indent="-514350">
              <a:buFont typeface="+mj-lt"/>
              <a:buAutoNum type="arabicPeriod"/>
            </a:pPr>
            <a:r>
              <a:rPr lang="en-US" dirty="0"/>
              <a:t>Cancellation</a:t>
            </a:r>
            <a:endParaRPr lang="en-US" dirty="0">
              <a:solidFill>
                <a:srgbClr val="FF0000"/>
              </a:solidFill>
            </a:endParaRPr>
          </a:p>
          <a:p>
            <a:pPr lvl="1"/>
            <a:r>
              <a:rPr lang="en-US" sz="3200" dirty="0">
                <a:solidFill>
                  <a:srgbClr val="FF0000"/>
                </a:solidFill>
              </a:rPr>
              <a:t>SOURCE FULLY CONSTRAINED (ODTP targets 45, 60 and 90 minutes)</a:t>
            </a:r>
          </a:p>
        </p:txBody>
      </p:sp>
      <p:sp>
        <p:nvSpPr>
          <p:cNvPr id="11" name="TextBox 10">
            <a:extLst>
              <a:ext uri="{FF2B5EF4-FFF2-40B4-BE49-F238E27FC236}">
                <a16:creationId xmlns:a16="http://schemas.microsoft.com/office/drawing/2014/main" id="{4BC98FF5-062D-5F7A-7846-6A1F74479724}"/>
              </a:ext>
            </a:extLst>
          </p:cNvPr>
          <p:cNvSpPr txBox="1"/>
          <p:nvPr/>
        </p:nvSpPr>
        <p:spPr>
          <a:xfrm>
            <a:off x="1981200" y="560997"/>
            <a:ext cx="15468600" cy="1107996"/>
          </a:xfrm>
          <a:prstGeom prst="rect">
            <a:avLst/>
          </a:prstGeom>
          <a:noFill/>
        </p:spPr>
        <p:txBody>
          <a:bodyPr wrap="square" rtlCol="0">
            <a:spAutoFit/>
          </a:bodyPr>
          <a:lstStyle/>
          <a:p>
            <a:r>
              <a:rPr lang="en-US" sz="6600" dirty="0"/>
              <a:t>Tsunami Threat Lifecycle in ODTP terms</a:t>
            </a:r>
          </a:p>
        </p:txBody>
      </p:sp>
      <p:cxnSp>
        <p:nvCxnSpPr>
          <p:cNvPr id="14" name="Straight Connector 13">
            <a:extLst>
              <a:ext uri="{FF2B5EF4-FFF2-40B4-BE49-F238E27FC236}">
                <a16:creationId xmlns:a16="http://schemas.microsoft.com/office/drawing/2014/main" id="{C459B6AD-3608-32E3-EEA5-C40C319EBF43}"/>
              </a:ext>
            </a:extLst>
          </p:cNvPr>
          <p:cNvCxnSpPr/>
          <p:nvPr/>
        </p:nvCxnSpPr>
        <p:spPr>
          <a:xfrm>
            <a:off x="2819400" y="2685409"/>
            <a:ext cx="0" cy="5410200"/>
          </a:xfrm>
          <a:prstGeom prst="line">
            <a:avLst/>
          </a:prstGeom>
          <a:ln w="1905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5EE0801-5C39-8825-EB73-53B716879D45}"/>
              </a:ext>
            </a:extLst>
          </p:cNvPr>
          <p:cNvSpPr txBox="1"/>
          <p:nvPr/>
        </p:nvSpPr>
        <p:spPr>
          <a:xfrm rot="5400000">
            <a:off x="-1809636" y="4667234"/>
            <a:ext cx="6803531" cy="1446550"/>
          </a:xfrm>
          <a:prstGeom prst="rect">
            <a:avLst/>
          </a:prstGeom>
          <a:noFill/>
        </p:spPr>
        <p:txBody>
          <a:bodyPr wrap="square" rtlCol="0">
            <a:spAutoFit/>
          </a:bodyPr>
          <a:lstStyle/>
          <a:p>
            <a:pPr algn="ctr"/>
            <a:r>
              <a:rPr lang="en-US" sz="4400" dirty="0"/>
              <a:t>Decreasing forecast uncertainty</a:t>
            </a:r>
          </a:p>
        </p:txBody>
      </p:sp>
    </p:spTree>
    <p:extLst>
      <p:ext uri="{BB962C8B-B14F-4D97-AF65-F5344CB8AC3E}">
        <p14:creationId xmlns:p14="http://schemas.microsoft.com/office/powerpoint/2010/main" val="2524889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013A1-51EB-2583-C82D-0BFB239C968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A3E0FAF-78AB-C7F2-0798-8B24E20D6BD1}"/>
              </a:ext>
            </a:extLst>
          </p:cNvPr>
          <p:cNvPicPr>
            <a:picLocks noChangeAspect="1"/>
          </p:cNvPicPr>
          <p:nvPr/>
        </p:nvPicPr>
        <p:blipFill>
          <a:blip r:embed="rId3"/>
          <a:stretch>
            <a:fillRect/>
          </a:stretch>
        </p:blipFill>
        <p:spPr>
          <a:xfrm>
            <a:off x="3118968" y="18169"/>
            <a:ext cx="15169032" cy="8319856"/>
          </a:xfrm>
          <a:prstGeom prst="rect">
            <a:avLst/>
          </a:prstGeom>
        </p:spPr>
      </p:pic>
      <p:grpSp>
        <p:nvGrpSpPr>
          <p:cNvPr id="2" name="Group 2">
            <a:extLst>
              <a:ext uri="{FF2B5EF4-FFF2-40B4-BE49-F238E27FC236}">
                <a16:creationId xmlns:a16="http://schemas.microsoft.com/office/drawing/2014/main" id="{5CAC3834-E969-2343-06DC-85622DD95B30}"/>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847C5A6C-5485-9749-F793-9758602A79C8}"/>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4"/>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592CAB0F-EDF4-9325-F681-65805AC87E9A}"/>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FE692400-F8EA-6CC9-3B1C-34988F6E0D5E}"/>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62F5EC35-BD89-41E7-44EF-FE2E27F7A148}"/>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ADB39816-2A89-33DE-CDD1-5DF6DB755123}"/>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1" name="TextBox 10">
            <a:extLst>
              <a:ext uri="{FF2B5EF4-FFF2-40B4-BE49-F238E27FC236}">
                <a16:creationId xmlns:a16="http://schemas.microsoft.com/office/drawing/2014/main" id="{54083B9F-20F2-1068-9254-6EBF18132B8B}"/>
              </a:ext>
            </a:extLst>
          </p:cNvPr>
          <p:cNvSpPr txBox="1"/>
          <p:nvPr/>
        </p:nvSpPr>
        <p:spPr>
          <a:xfrm>
            <a:off x="609600" y="266700"/>
            <a:ext cx="4196852" cy="1938992"/>
          </a:xfrm>
          <a:prstGeom prst="rect">
            <a:avLst/>
          </a:prstGeom>
          <a:noFill/>
        </p:spPr>
        <p:txBody>
          <a:bodyPr wrap="square" rtlCol="0">
            <a:spAutoFit/>
          </a:bodyPr>
          <a:lstStyle/>
          <a:p>
            <a:r>
              <a:rPr lang="en-US" sz="6000" dirty="0"/>
              <a:t>The Data Challenge</a:t>
            </a:r>
          </a:p>
        </p:txBody>
      </p:sp>
      <p:sp>
        <p:nvSpPr>
          <p:cNvPr id="18" name="TextBox 17">
            <a:extLst>
              <a:ext uri="{FF2B5EF4-FFF2-40B4-BE49-F238E27FC236}">
                <a16:creationId xmlns:a16="http://schemas.microsoft.com/office/drawing/2014/main" id="{60F6C505-9A7A-52B9-85E9-C1CA18D1F8FA}"/>
              </a:ext>
            </a:extLst>
          </p:cNvPr>
          <p:cNvSpPr txBox="1"/>
          <p:nvPr/>
        </p:nvSpPr>
        <p:spPr>
          <a:xfrm>
            <a:off x="14554200" y="8325325"/>
            <a:ext cx="2824632" cy="400110"/>
          </a:xfrm>
          <a:prstGeom prst="rect">
            <a:avLst/>
          </a:prstGeom>
          <a:noFill/>
        </p:spPr>
        <p:txBody>
          <a:bodyPr wrap="square" rtlCol="0">
            <a:spAutoFit/>
          </a:bodyPr>
          <a:lstStyle/>
          <a:p>
            <a:r>
              <a:rPr lang="en-US" sz="2000" dirty="0"/>
              <a:t>ICG-PTWS WG2 TTISN</a:t>
            </a:r>
          </a:p>
        </p:txBody>
      </p:sp>
    </p:spTree>
    <p:extLst>
      <p:ext uri="{BB962C8B-B14F-4D97-AF65-F5344CB8AC3E}">
        <p14:creationId xmlns:p14="http://schemas.microsoft.com/office/powerpoint/2010/main" val="975734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0D178-8CE1-6F07-3C75-9192E7AF3F4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80DE707-6072-3B4C-A6A7-870EEF2D152E}"/>
              </a:ext>
            </a:extLst>
          </p:cNvPr>
          <p:cNvPicPr>
            <a:picLocks noChangeAspect="1"/>
          </p:cNvPicPr>
          <p:nvPr/>
        </p:nvPicPr>
        <p:blipFill>
          <a:blip r:embed="rId2"/>
          <a:stretch>
            <a:fillRect/>
          </a:stretch>
        </p:blipFill>
        <p:spPr>
          <a:xfrm>
            <a:off x="3118968" y="18169"/>
            <a:ext cx="15169032" cy="8319856"/>
          </a:xfrm>
          <a:prstGeom prst="rect">
            <a:avLst/>
          </a:prstGeom>
        </p:spPr>
      </p:pic>
      <p:grpSp>
        <p:nvGrpSpPr>
          <p:cNvPr id="2" name="Group 2">
            <a:extLst>
              <a:ext uri="{FF2B5EF4-FFF2-40B4-BE49-F238E27FC236}">
                <a16:creationId xmlns:a16="http://schemas.microsoft.com/office/drawing/2014/main" id="{DF958E74-56FF-3AE5-3E73-E09AB3DEBB59}"/>
              </a:ext>
            </a:extLst>
          </p:cNvPr>
          <p:cNvGrpSpPr/>
          <p:nvPr/>
        </p:nvGrpSpPr>
        <p:grpSpPr>
          <a:xfrm>
            <a:off x="1" y="8792275"/>
            <a:ext cx="18288000" cy="1494726"/>
            <a:chOff x="0" y="0"/>
            <a:chExt cx="2961182" cy="275705"/>
          </a:xfrm>
        </p:grpSpPr>
        <p:sp>
          <p:nvSpPr>
            <p:cNvPr id="3" name="Freeform 3">
              <a:extLst>
                <a:ext uri="{FF2B5EF4-FFF2-40B4-BE49-F238E27FC236}">
                  <a16:creationId xmlns:a16="http://schemas.microsoft.com/office/drawing/2014/main" id="{1A1C2914-0F2D-E490-0871-C13F518D93D9}"/>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3"/>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78A1BEF8-A23F-2317-DC2B-D4A1752D1261}"/>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19241389-146D-BD1C-8075-B975C8813782}"/>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0251355F-586A-94D2-471A-F39B241B730E}"/>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05457264-33C6-2276-B8AD-D1585AAE179A}"/>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sp>
        <p:nvSpPr>
          <p:cNvPr id="11" name="TextBox 10">
            <a:extLst>
              <a:ext uri="{FF2B5EF4-FFF2-40B4-BE49-F238E27FC236}">
                <a16:creationId xmlns:a16="http://schemas.microsoft.com/office/drawing/2014/main" id="{92C3A0DE-2E61-E2CA-4A21-90AA8BB6F954}"/>
              </a:ext>
            </a:extLst>
          </p:cNvPr>
          <p:cNvSpPr txBox="1"/>
          <p:nvPr/>
        </p:nvSpPr>
        <p:spPr>
          <a:xfrm>
            <a:off x="156616" y="278874"/>
            <a:ext cx="6167983" cy="1938992"/>
          </a:xfrm>
          <a:prstGeom prst="rect">
            <a:avLst/>
          </a:prstGeom>
          <a:noFill/>
        </p:spPr>
        <p:txBody>
          <a:bodyPr wrap="square" rtlCol="0">
            <a:spAutoFit/>
          </a:bodyPr>
          <a:lstStyle/>
          <a:p>
            <a:r>
              <a:rPr lang="en-US" sz="6000" dirty="0"/>
              <a:t>The Data Challenge in ODTP terms</a:t>
            </a:r>
          </a:p>
        </p:txBody>
      </p:sp>
      <p:sp>
        <p:nvSpPr>
          <p:cNvPr id="14" name="Rectangle 13">
            <a:extLst>
              <a:ext uri="{FF2B5EF4-FFF2-40B4-BE49-F238E27FC236}">
                <a16:creationId xmlns:a16="http://schemas.microsoft.com/office/drawing/2014/main" id="{B18B5FB9-D304-0F74-37E8-3F99D2BBBED4}"/>
              </a:ext>
            </a:extLst>
          </p:cNvPr>
          <p:cNvSpPr/>
          <p:nvPr/>
        </p:nvSpPr>
        <p:spPr>
          <a:xfrm>
            <a:off x="6629400" y="2171700"/>
            <a:ext cx="1295400" cy="5791200"/>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DF186F-666F-ABC8-6D8C-3B287D6DF597}"/>
              </a:ext>
            </a:extLst>
          </p:cNvPr>
          <p:cNvSpPr/>
          <p:nvPr/>
        </p:nvSpPr>
        <p:spPr>
          <a:xfrm>
            <a:off x="9220200" y="2171700"/>
            <a:ext cx="1295400" cy="5791200"/>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7E6A9D-BD49-F5D9-A5FF-5957D44B82D1}"/>
              </a:ext>
            </a:extLst>
          </p:cNvPr>
          <p:cNvSpPr/>
          <p:nvPr/>
        </p:nvSpPr>
        <p:spPr>
          <a:xfrm>
            <a:off x="11811000" y="2171700"/>
            <a:ext cx="1295400" cy="5791200"/>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022DCA-60B7-B16C-0E65-F7B7E8ADDD35}"/>
              </a:ext>
            </a:extLst>
          </p:cNvPr>
          <p:cNvSpPr txBox="1"/>
          <p:nvPr/>
        </p:nvSpPr>
        <p:spPr>
          <a:xfrm>
            <a:off x="6659880" y="8115300"/>
            <a:ext cx="1676400" cy="369332"/>
          </a:xfrm>
          <a:prstGeom prst="rect">
            <a:avLst/>
          </a:prstGeom>
          <a:noFill/>
        </p:spPr>
        <p:txBody>
          <a:bodyPr wrap="square" rtlCol="0">
            <a:spAutoFit/>
          </a:bodyPr>
          <a:lstStyle/>
          <a:p>
            <a:r>
              <a:rPr lang="en-US" dirty="0">
                <a:solidFill>
                  <a:srgbClr val="FF0000"/>
                </a:solidFill>
              </a:rPr>
              <a:t>3, 10, 45</a:t>
            </a:r>
          </a:p>
        </p:txBody>
      </p:sp>
      <p:sp>
        <p:nvSpPr>
          <p:cNvPr id="16" name="TextBox 15">
            <a:extLst>
              <a:ext uri="{FF2B5EF4-FFF2-40B4-BE49-F238E27FC236}">
                <a16:creationId xmlns:a16="http://schemas.microsoft.com/office/drawing/2014/main" id="{B7CCCCFB-F1E2-9E1F-3FF6-DD8B157C4480}"/>
              </a:ext>
            </a:extLst>
          </p:cNvPr>
          <p:cNvSpPr txBox="1"/>
          <p:nvPr/>
        </p:nvSpPr>
        <p:spPr>
          <a:xfrm>
            <a:off x="9372600" y="8153359"/>
            <a:ext cx="1676400" cy="369332"/>
          </a:xfrm>
          <a:prstGeom prst="rect">
            <a:avLst/>
          </a:prstGeom>
          <a:noFill/>
        </p:spPr>
        <p:txBody>
          <a:bodyPr wrap="square" rtlCol="0">
            <a:spAutoFit/>
          </a:bodyPr>
          <a:lstStyle/>
          <a:p>
            <a:r>
              <a:rPr lang="en-US" dirty="0">
                <a:solidFill>
                  <a:srgbClr val="FF0000"/>
                </a:solidFill>
              </a:rPr>
              <a:t>10, 45, 60</a:t>
            </a:r>
          </a:p>
        </p:txBody>
      </p:sp>
      <p:sp>
        <p:nvSpPr>
          <p:cNvPr id="18" name="TextBox 17">
            <a:extLst>
              <a:ext uri="{FF2B5EF4-FFF2-40B4-BE49-F238E27FC236}">
                <a16:creationId xmlns:a16="http://schemas.microsoft.com/office/drawing/2014/main" id="{9062DCA9-D59F-B846-AA61-1F1C0E8E6938}"/>
              </a:ext>
            </a:extLst>
          </p:cNvPr>
          <p:cNvSpPr txBox="1"/>
          <p:nvPr/>
        </p:nvSpPr>
        <p:spPr>
          <a:xfrm>
            <a:off x="11963400" y="8203168"/>
            <a:ext cx="1676400" cy="369332"/>
          </a:xfrm>
          <a:prstGeom prst="rect">
            <a:avLst/>
          </a:prstGeom>
          <a:noFill/>
        </p:spPr>
        <p:txBody>
          <a:bodyPr wrap="square" rtlCol="0">
            <a:spAutoFit/>
          </a:bodyPr>
          <a:lstStyle/>
          <a:p>
            <a:r>
              <a:rPr lang="en-US" dirty="0">
                <a:solidFill>
                  <a:srgbClr val="FF0000"/>
                </a:solidFill>
              </a:rPr>
              <a:t>45, 60, 90</a:t>
            </a:r>
          </a:p>
        </p:txBody>
      </p:sp>
    </p:spTree>
    <p:extLst>
      <p:ext uri="{BB962C8B-B14F-4D97-AF65-F5344CB8AC3E}">
        <p14:creationId xmlns:p14="http://schemas.microsoft.com/office/powerpoint/2010/main" val="4158994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412</TotalTime>
  <Words>843</Words>
  <Application>Microsoft Office PowerPoint</Application>
  <PresentationFormat>Custom</PresentationFormat>
  <Paragraphs>157</Paragraphs>
  <Slides>17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DIN Pro 3</vt:lpstr>
      <vt:lpstr>Arial</vt:lpstr>
      <vt:lpstr>DIN Pro 1</vt:lpstr>
      <vt:lpstr>DIN Pro 1 Bold</vt:lpstr>
      <vt:lpstr>DIN Pro 2</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for 1st ODTP Conference</dc:title>
  <dc:creator>Chang Seng, Denis</dc:creator>
  <cp:lastModifiedBy>Chang Seng, Denis</cp:lastModifiedBy>
  <cp:revision>17</cp:revision>
  <dcterms:created xsi:type="dcterms:W3CDTF">2006-08-16T00:00:00Z</dcterms:created>
  <dcterms:modified xsi:type="dcterms:W3CDTF">2025-12-24T12:53:13Z</dcterms:modified>
  <dc:identifier>DAG3o6aoAs8</dc:identifier>
</cp:coreProperties>
</file>