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4.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jpg" ContentType="image/jpeg"/>
  <Override PartName="/ppt/media/image9.jpg" ContentType="image/jpeg"/>
  <Override PartName="/ppt/media/image10.jpg" ContentType="image/jpeg"/>
  <Override PartName="/ppt/media/image11.jpg" ContentType="image/jpeg"/>
  <Override PartName="/ppt/media/image22.jpg" ContentType="image/jpeg"/>
  <Override PartName="/ppt/media/image23.jpg" ContentType="image/jpeg"/>
  <Override PartName="/ppt/media/image27.jpg" ContentType="image/jpeg"/>
  <Override PartName="/ppt/media/image28.jpg" ContentType="image/jpeg"/>
  <Override PartName="/ppt/media/image29.jpg" ContentType="image/jpeg"/>
  <Override PartName="/ppt/media/image31.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475" r:id="rId3"/>
    <p:sldId id="491" r:id="rId4"/>
    <p:sldId id="493" r:id="rId5"/>
    <p:sldId id="495" r:id="rId6"/>
    <p:sldId id="497" r:id="rId7"/>
    <p:sldId id="498" r:id="rId8"/>
    <p:sldId id="511" r:id="rId9"/>
    <p:sldId id="512" r:id="rId10"/>
    <p:sldId id="513" r:id="rId11"/>
    <p:sldId id="514" r:id="rId12"/>
    <p:sldId id="515" r:id="rId13"/>
    <p:sldId id="521" r:id="rId14"/>
    <p:sldId id="522" r:id="rId15"/>
    <p:sldId id="519" r:id="rId16"/>
    <p:sldId id="520" r:id="rId17"/>
    <p:sldId id="446" r:id="rId18"/>
    <p:sldId id="484" r:id="rId19"/>
    <p:sldId id="481" r:id="rId20"/>
    <p:sldId id="488" r:id="rId21"/>
    <p:sldId id="490" r:id="rId22"/>
    <p:sldId id="486" r:id="rId23"/>
    <p:sldId id="499" r:id="rId24"/>
    <p:sldId id="483" r:id="rId25"/>
    <p:sldId id="487" r:id="rId26"/>
    <p:sldId id="471" r:id="rId27"/>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120">
          <p15:clr>
            <a:srgbClr val="A4A3A4"/>
          </p15:clr>
        </p15:guide>
        <p15:guide id="4" orient="horz" pos="21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A20F95-D453-75CB-307F-F732A8D5207A}" name="Ceren ÖZER SÖZDİNLER" initials="CÖS" userId="S::ceren.ozersozdinler@gtu.edu.tr::a62be15c-c6ac-4105-8379-c7bbd9dcc7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inos"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7" autoAdjust="0"/>
    <p:restoredTop sz="94898" autoAdjust="0"/>
  </p:normalViewPr>
  <p:slideViewPr>
    <p:cSldViewPr snapToGrid="0" snapToObjects="1">
      <p:cViewPr varScale="1">
        <p:scale>
          <a:sx n="121" d="100"/>
          <a:sy n="121" d="100"/>
        </p:scale>
        <p:origin x="660" y="72"/>
      </p:cViewPr>
      <p:guideLst>
        <p:guide orient="horz" pos="2160"/>
        <p:guide pos="3840"/>
        <p:guide pos="3120"/>
        <p:guide orient="horz" pos="21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F5B79-2660-9B49-8A5C-56E6A18E40F4}" type="datetimeFigureOut">
              <a:rPr lang="tr-TR" smtClean="0"/>
              <a:t>19.02.2026</a:t>
            </a:fld>
            <a:endParaRPr lang="tr-TR"/>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3BF49-2B01-0A4A-8F1B-9659BAE9EFB1}" type="slidenum">
              <a:rPr lang="tr-TR" smtClean="0"/>
              <a:t>‹#›</a:t>
            </a:fld>
            <a:endParaRPr lang="tr-TR"/>
          </a:p>
        </p:txBody>
      </p:sp>
    </p:spTree>
    <p:extLst>
      <p:ext uri="{BB962C8B-B14F-4D97-AF65-F5344CB8AC3E}">
        <p14:creationId xmlns:p14="http://schemas.microsoft.com/office/powerpoint/2010/main" val="296940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3BF49-2B01-0A4A-8F1B-9659BAE9EFB1}" type="slidenum">
              <a:rPr lang="tr-TR" smtClean="0"/>
              <a:t>5</a:t>
            </a:fld>
            <a:endParaRPr lang="tr-TR"/>
          </a:p>
        </p:txBody>
      </p:sp>
    </p:spTree>
    <p:extLst>
      <p:ext uri="{BB962C8B-B14F-4D97-AF65-F5344CB8AC3E}">
        <p14:creationId xmlns:p14="http://schemas.microsoft.com/office/powerpoint/2010/main" val="117865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DCD40B78-10A7-4861-9313-2FACAA5136D3}" type="slidenum">
              <a:rPr lang="en-US" smtClean="0"/>
              <a:t>8</a:t>
            </a:fld>
            <a:endParaRPr lang="en-US"/>
          </a:p>
        </p:txBody>
      </p:sp>
    </p:spTree>
    <p:extLst>
      <p:ext uri="{BB962C8B-B14F-4D97-AF65-F5344CB8AC3E}">
        <p14:creationId xmlns:p14="http://schemas.microsoft.com/office/powerpoint/2010/main" val="126002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DCD40B78-10A7-4861-9313-2FACAA5136D3}" type="slidenum">
              <a:rPr lang="en-US" smtClean="0"/>
              <a:t>9</a:t>
            </a:fld>
            <a:endParaRPr lang="en-US"/>
          </a:p>
        </p:txBody>
      </p:sp>
    </p:spTree>
    <p:extLst>
      <p:ext uri="{BB962C8B-B14F-4D97-AF65-F5344CB8AC3E}">
        <p14:creationId xmlns:p14="http://schemas.microsoft.com/office/powerpoint/2010/main" val="230461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DCD40B78-10A7-4861-9313-2FACAA5136D3}" type="slidenum">
              <a:rPr lang="en-US" smtClean="0"/>
              <a:t>10</a:t>
            </a:fld>
            <a:endParaRPr lang="en-US"/>
          </a:p>
        </p:txBody>
      </p:sp>
    </p:spTree>
    <p:extLst>
      <p:ext uri="{BB962C8B-B14F-4D97-AF65-F5344CB8AC3E}">
        <p14:creationId xmlns:p14="http://schemas.microsoft.com/office/powerpoint/2010/main" val="2918375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76D7-BB7A-D04C-BC9A-0C157D078001}"/>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0C397-3BA1-A745-90D7-4113A09A7B0C}"/>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D34E2-6451-8D48-9EE4-04552B156D94}"/>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5" name="Footer Placeholder 4">
            <a:extLst>
              <a:ext uri="{FF2B5EF4-FFF2-40B4-BE49-F238E27FC236}">
                <a16:creationId xmlns:a16="http://schemas.microsoft.com/office/drawing/2014/main" id="{24F600CB-661E-4646-B61E-A5BD68909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3B287-E623-804E-8451-D379A1550A4E}"/>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48859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0E5B-F31C-2947-90E9-E8DBD752B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58627-34C8-EC42-A868-8643466249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1B3E4-D812-514B-9D80-F79B38E9AF2E}"/>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5" name="Footer Placeholder 4">
            <a:extLst>
              <a:ext uri="{FF2B5EF4-FFF2-40B4-BE49-F238E27FC236}">
                <a16:creationId xmlns:a16="http://schemas.microsoft.com/office/drawing/2014/main" id="{473B89AD-1C8D-004D-8958-EC4C485E4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6AA2-0B7C-1747-A690-25B233CF5167}"/>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5571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FCCCD-CBFD-534C-8450-D26AF84FA73D}"/>
              </a:ext>
            </a:extLst>
          </p:cNvPr>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5BCBC2-B0D7-D744-AF77-26D1F190A176}"/>
              </a:ext>
            </a:extLst>
          </p:cNvPr>
          <p:cNvSpPr>
            <a:spLocks noGrp="1"/>
          </p:cNvSpPr>
          <p:nvPr>
            <p:ph type="body" orient="vert" idx="1"/>
          </p:nvPr>
        </p:nvSpPr>
        <p:spPr>
          <a:xfrm>
            <a:off x="681037"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482A-7E8E-3F4F-AFEF-B4B799FB88CF}"/>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5" name="Footer Placeholder 4">
            <a:extLst>
              <a:ext uri="{FF2B5EF4-FFF2-40B4-BE49-F238E27FC236}">
                <a16:creationId xmlns:a16="http://schemas.microsoft.com/office/drawing/2014/main" id="{2FEDE7BA-E3FD-954A-977D-72E7F1F4D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32722-C027-CD42-9B65-0126F8F94D55}"/>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4149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ED51-62F8-044E-B1E9-A6EAF7C5A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B0A2F-8143-F34E-BE2E-AD2ECCA46F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BA72F-408A-A642-9AD4-06AD08250C78}"/>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5" name="Footer Placeholder 4">
            <a:extLst>
              <a:ext uri="{FF2B5EF4-FFF2-40B4-BE49-F238E27FC236}">
                <a16:creationId xmlns:a16="http://schemas.microsoft.com/office/drawing/2014/main" id="{6680BF00-28B9-934D-B01D-AE4E843D5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DC9E2-CE0F-6947-87EA-29223AB3A178}"/>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415026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450E-62B5-2C40-9A29-281888EEE9A1}"/>
              </a:ext>
            </a:extLst>
          </p:cNvPr>
          <p:cNvSpPr>
            <a:spLocks noGrp="1"/>
          </p:cNvSpPr>
          <p:nvPr>
            <p:ph type="title"/>
          </p:nvPr>
        </p:nvSpPr>
        <p:spPr>
          <a:xfrm>
            <a:off x="675878" y="1709745"/>
            <a:ext cx="85439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BDF53C-9EC8-9541-ACED-DDB47BA40256}"/>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A5858F-E557-9842-8431-C5683AA7B201}"/>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5" name="Footer Placeholder 4">
            <a:extLst>
              <a:ext uri="{FF2B5EF4-FFF2-40B4-BE49-F238E27FC236}">
                <a16:creationId xmlns:a16="http://schemas.microsoft.com/office/drawing/2014/main" id="{8CF53C27-A357-064A-9E71-DECB6AE69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AF94C-E5A0-7F4C-91F4-15C3419923FA}"/>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27203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6231-EF98-A44D-9803-F0BD80317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F9051-033F-1E4D-8A87-9CCD49861227}"/>
              </a:ext>
            </a:extLst>
          </p:cNvPr>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2E17C-EEEA-BF47-BCC3-B3AFFD70E32B}"/>
              </a:ext>
            </a:extLst>
          </p:cNvPr>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927BF-E322-5443-82D8-F165120BF075}"/>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6" name="Footer Placeholder 5">
            <a:extLst>
              <a:ext uri="{FF2B5EF4-FFF2-40B4-BE49-F238E27FC236}">
                <a16:creationId xmlns:a16="http://schemas.microsoft.com/office/drawing/2014/main" id="{EAA075B6-FA42-CA43-94C0-77CE6E982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BD036-FA51-8247-9FEB-5C902F359E74}"/>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156594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C6BF-9843-284C-A6B7-92F1A6EDBAEF}"/>
              </a:ext>
            </a:extLst>
          </p:cNvPr>
          <p:cNvSpPr>
            <a:spLocks noGrp="1"/>
          </p:cNvSpPr>
          <p:nvPr>
            <p:ph type="title"/>
          </p:nvPr>
        </p:nvSpPr>
        <p:spPr>
          <a:xfrm>
            <a:off x="682329" y="365129"/>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C9548C-8806-5448-9F3D-4F3299CA80F1}"/>
              </a:ext>
            </a:extLst>
          </p:cNvPr>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447923-8D97-C342-B7C7-8D80AFD30EB8}"/>
              </a:ext>
            </a:extLst>
          </p:cNvPr>
          <p:cNvSpPr>
            <a:spLocks noGrp="1"/>
          </p:cNvSpPr>
          <p:nvPr>
            <p:ph sz="half" idx="2"/>
          </p:nvPr>
        </p:nvSpPr>
        <p:spPr>
          <a:xfrm>
            <a:off x="682328"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1E6B4-111F-BA40-8123-B2B18DE630FF}"/>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CA828B-FA82-EE42-BD4E-86C2C977AE4B}"/>
              </a:ext>
            </a:extLst>
          </p:cNvPr>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A3FA91-1DDA-2940-9224-320879FF8983}"/>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8" name="Footer Placeholder 7">
            <a:extLst>
              <a:ext uri="{FF2B5EF4-FFF2-40B4-BE49-F238E27FC236}">
                <a16:creationId xmlns:a16="http://schemas.microsoft.com/office/drawing/2014/main" id="{4DB581C6-3C3B-AA42-ABE1-AF83BADFF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7C0DB-08CF-C945-B078-1B5F0E51113A}"/>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14629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37F1-F2D5-D243-BAAF-BE23002D27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09B0F-4929-5749-943F-A310A971FE74}"/>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4" name="Footer Placeholder 3">
            <a:extLst>
              <a:ext uri="{FF2B5EF4-FFF2-40B4-BE49-F238E27FC236}">
                <a16:creationId xmlns:a16="http://schemas.microsoft.com/office/drawing/2014/main" id="{9DBBB594-9474-404B-B04B-46A3C998D5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A05EE1-58B4-F943-9DBE-E39FB85341DF}"/>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90695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A3950-FAA3-544E-A1F1-6DD8280BEB85}"/>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3" name="Footer Placeholder 2">
            <a:extLst>
              <a:ext uri="{FF2B5EF4-FFF2-40B4-BE49-F238E27FC236}">
                <a16:creationId xmlns:a16="http://schemas.microsoft.com/office/drawing/2014/main" id="{F74BA6EE-6BDD-C949-AB7A-64035A518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0D13AF-51BD-D04D-AB50-29361FAE3F2F}"/>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99384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35CB-5D67-4E4D-B7EC-3108BE4AD9C3}"/>
              </a:ext>
            </a:extLst>
          </p:cNvPr>
          <p:cNvSpPr>
            <a:spLocks noGrp="1"/>
          </p:cNvSpPr>
          <p:nvPr>
            <p:ph type="title"/>
          </p:nvPr>
        </p:nvSpPr>
        <p:spPr>
          <a:xfrm>
            <a:off x="682330" y="457200"/>
            <a:ext cx="31949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A21D3-B6C5-A945-8E84-1740890E041E}"/>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C3380-B47A-9243-9A26-4AA6AB37234E}"/>
              </a:ext>
            </a:extLst>
          </p:cNvPr>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EC04B8-4631-4140-8B4F-DD868A18BC3E}"/>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6" name="Footer Placeholder 5">
            <a:extLst>
              <a:ext uri="{FF2B5EF4-FFF2-40B4-BE49-F238E27FC236}">
                <a16:creationId xmlns:a16="http://schemas.microsoft.com/office/drawing/2014/main" id="{3D13DE07-2E26-3A48-9908-05BF777E5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0F972-BC51-6742-A830-1D08A9D1E207}"/>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379670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ADC-837E-F241-9BA5-2559DDF0A86C}"/>
              </a:ext>
            </a:extLst>
          </p:cNvPr>
          <p:cNvSpPr>
            <a:spLocks noGrp="1"/>
          </p:cNvSpPr>
          <p:nvPr>
            <p:ph type="title"/>
          </p:nvPr>
        </p:nvSpPr>
        <p:spPr>
          <a:xfrm>
            <a:off x="682330" y="457200"/>
            <a:ext cx="31949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140B0D-2F6E-DA42-984E-F88032D52E1A}"/>
              </a:ext>
            </a:extLst>
          </p:cNvPr>
          <p:cNvSpPr>
            <a:spLocks noGrp="1"/>
          </p:cNvSpPr>
          <p:nvPr>
            <p:ph type="pic" idx="1"/>
          </p:nvPr>
        </p:nvSpPr>
        <p:spPr>
          <a:xfrm>
            <a:off x="4211343" y="987432"/>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348DD-19AB-D44C-A583-A633B005F199}"/>
              </a:ext>
            </a:extLst>
          </p:cNvPr>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FED024-94B1-CC48-A0D2-496FDAA812D5}"/>
              </a:ext>
            </a:extLst>
          </p:cNvPr>
          <p:cNvSpPr>
            <a:spLocks noGrp="1"/>
          </p:cNvSpPr>
          <p:nvPr>
            <p:ph type="dt" sz="half" idx="10"/>
          </p:nvPr>
        </p:nvSpPr>
        <p:spPr/>
        <p:txBody>
          <a:bodyPr/>
          <a:lstStyle/>
          <a:p>
            <a:fld id="{C7CC283C-385D-B447-9959-D52334906EFA}" type="datetimeFigureOut">
              <a:rPr lang="en-US" smtClean="0"/>
              <a:t>19-Feb-26</a:t>
            </a:fld>
            <a:endParaRPr lang="en-US"/>
          </a:p>
        </p:txBody>
      </p:sp>
      <p:sp>
        <p:nvSpPr>
          <p:cNvPr id="6" name="Footer Placeholder 5">
            <a:extLst>
              <a:ext uri="{FF2B5EF4-FFF2-40B4-BE49-F238E27FC236}">
                <a16:creationId xmlns:a16="http://schemas.microsoft.com/office/drawing/2014/main" id="{2DD133B1-C791-234D-9661-B8382C563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E164B-0A6C-084C-A3F2-CA044A886FED}"/>
              </a:ext>
            </a:extLst>
          </p:cNvPr>
          <p:cNvSpPr>
            <a:spLocks noGrp="1"/>
          </p:cNvSpPr>
          <p:nvPr>
            <p:ph type="sldNum" sz="quarter" idx="12"/>
          </p:nvPr>
        </p:nvSpPr>
        <p:spPr/>
        <p:txBody>
          <a:bodyPr/>
          <a:lstStyle/>
          <a:p>
            <a:fld id="{11C18284-9F9A-8449-A88E-5431B14F7B2D}" type="slidenum">
              <a:rPr lang="en-US" smtClean="0"/>
              <a:t>‹#›</a:t>
            </a:fld>
            <a:endParaRPr lang="en-US"/>
          </a:p>
        </p:txBody>
      </p:sp>
    </p:spTree>
    <p:extLst>
      <p:ext uri="{BB962C8B-B14F-4D97-AF65-F5344CB8AC3E}">
        <p14:creationId xmlns:p14="http://schemas.microsoft.com/office/powerpoint/2010/main" val="61482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C1745-4665-9A49-880F-CC32A6FEBB3D}"/>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4A5A37-5023-5D43-8BE5-92D84595BB26}"/>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C8141-DA49-6A42-A3AF-2594B58E7744}"/>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283C-385D-B447-9959-D52334906EFA}" type="datetimeFigureOut">
              <a:rPr lang="en-US" smtClean="0"/>
              <a:t>19-Feb-26</a:t>
            </a:fld>
            <a:endParaRPr lang="en-US"/>
          </a:p>
        </p:txBody>
      </p:sp>
      <p:sp>
        <p:nvSpPr>
          <p:cNvPr id="5" name="Footer Placeholder 4">
            <a:extLst>
              <a:ext uri="{FF2B5EF4-FFF2-40B4-BE49-F238E27FC236}">
                <a16:creationId xmlns:a16="http://schemas.microsoft.com/office/drawing/2014/main" id="{4B2368E0-A0B2-6E4E-853D-FE44F196CB5A}"/>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462C6E-7C2E-F244-A70A-06BDFCE53039}"/>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18284-9F9A-8449-A88E-5431B14F7B2D}" type="slidenum">
              <a:rPr lang="en-US" smtClean="0"/>
              <a:t>‹#›</a:t>
            </a:fld>
            <a:endParaRPr lang="en-US"/>
          </a:p>
        </p:txBody>
      </p:sp>
    </p:spTree>
    <p:extLst>
      <p:ext uri="{BB962C8B-B14F-4D97-AF65-F5344CB8AC3E}">
        <p14:creationId xmlns:p14="http://schemas.microsoft.com/office/powerpoint/2010/main" val="1998061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image" Target="../media/image18.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0.emf"/><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F303CD-C22A-AB41-B42F-657C14964665}"/>
              </a:ext>
            </a:extLst>
          </p:cNvPr>
          <p:cNvSpPr>
            <a:spLocks noGrp="1"/>
          </p:cNvSpPr>
          <p:nvPr>
            <p:ph type="subTitle" idx="1"/>
          </p:nvPr>
        </p:nvSpPr>
        <p:spPr>
          <a:xfrm>
            <a:off x="1238250" y="6437586"/>
            <a:ext cx="7429500" cy="348318"/>
          </a:xfrm>
        </p:spPr>
        <p:txBody>
          <a:bodyPr>
            <a:normAutofit/>
          </a:bodyPr>
          <a:lstStyle/>
          <a:p>
            <a:r>
              <a:rPr lang="en-GB" sz="1800" i="1" dirty="0">
                <a:latin typeface="Play" panose="00000500000000000000" pitchFamily="2" charset="0"/>
              </a:rPr>
              <a:t>NEAMWave26 Information Workshop (online),19 February 2026</a:t>
            </a:r>
            <a:endParaRPr lang="en-US" sz="1800" i="1" dirty="0">
              <a:latin typeface="Play" panose="00000500000000000000" pitchFamily="2" charset="0"/>
            </a:endParaRPr>
          </a:p>
        </p:txBody>
      </p:sp>
      <p:sp>
        <p:nvSpPr>
          <p:cNvPr id="10" name="TextBox 9">
            <a:extLst>
              <a:ext uri="{FF2B5EF4-FFF2-40B4-BE49-F238E27FC236}">
                <a16:creationId xmlns:a16="http://schemas.microsoft.com/office/drawing/2014/main" id="{4B474A55-EB20-4D4A-BE74-6C63D86CA542}"/>
              </a:ext>
            </a:extLst>
          </p:cNvPr>
          <p:cNvSpPr txBox="1"/>
          <p:nvPr/>
        </p:nvSpPr>
        <p:spPr>
          <a:xfrm>
            <a:off x="671630" y="4832999"/>
            <a:ext cx="8562745" cy="923330"/>
          </a:xfrm>
          <a:prstGeom prst="rect">
            <a:avLst/>
          </a:prstGeom>
          <a:noFill/>
        </p:spPr>
        <p:txBody>
          <a:bodyPr wrap="square" rtlCol="0">
            <a:spAutoFit/>
          </a:bodyPr>
          <a:lstStyle/>
          <a:p>
            <a:pPr algn="ctr"/>
            <a:r>
              <a:rPr lang="tr-TR" dirty="0">
                <a:latin typeface="Play" panose="00000500000000000000" pitchFamily="2" charset="0"/>
              </a:rPr>
              <a:t>Coordinated by Task Team on </a:t>
            </a:r>
            <a:r>
              <a:rPr lang="en-US" dirty="0" err="1">
                <a:latin typeface="Play" panose="00000500000000000000" pitchFamily="2" charset="0"/>
              </a:rPr>
              <a:t>NEAMWave</a:t>
            </a:r>
            <a:r>
              <a:rPr lang="tr-TR" dirty="0">
                <a:latin typeface="Play" panose="00000500000000000000" pitchFamily="2" charset="0"/>
              </a:rPr>
              <a:t> Exercise</a:t>
            </a:r>
            <a:endParaRPr lang="en-US" dirty="0">
              <a:latin typeface="Play" panose="00000500000000000000" pitchFamily="2" charset="0"/>
            </a:endParaRPr>
          </a:p>
          <a:p>
            <a:pPr algn="ctr"/>
            <a:r>
              <a:rPr lang="tr-TR" i="1" dirty="0">
                <a:latin typeface="Play" panose="00000500000000000000" pitchFamily="2" charset="0"/>
              </a:rPr>
              <a:t>co-chairs</a:t>
            </a:r>
            <a:r>
              <a:rPr lang="tr-TR" dirty="0">
                <a:latin typeface="Play" panose="00000500000000000000" pitchFamily="2" charset="0"/>
              </a:rPr>
              <a:t>: </a:t>
            </a:r>
            <a:r>
              <a:rPr lang="tr-TR" b="1" dirty="0">
                <a:latin typeface="Play" panose="00000500000000000000" pitchFamily="2" charset="0"/>
              </a:rPr>
              <a:t>Ceren Ozer Sozdinler</a:t>
            </a:r>
            <a:endParaRPr lang="en-US" b="1" dirty="0">
              <a:latin typeface="Play" panose="00000500000000000000" pitchFamily="2" charset="0"/>
            </a:endParaRPr>
          </a:p>
          <a:p>
            <a:pPr algn="ctr"/>
            <a:r>
              <a:rPr lang="en-US" b="1" dirty="0">
                <a:latin typeface="Play" panose="00000500000000000000" pitchFamily="2" charset="0"/>
              </a:rPr>
              <a:t>                         </a:t>
            </a:r>
            <a:r>
              <a:rPr lang="tr-TR" b="1" dirty="0">
                <a:latin typeface="Play" panose="00000500000000000000" pitchFamily="2" charset="0"/>
              </a:rPr>
              <a:t>Marinos Charalampakis</a:t>
            </a:r>
            <a:endParaRPr lang="tr-TR" dirty="0">
              <a:latin typeface="Play" panose="00000500000000000000" pitchFamily="2" charset="0"/>
            </a:endParaRPr>
          </a:p>
        </p:txBody>
      </p:sp>
      <p:pic>
        <p:nvPicPr>
          <p:cNvPr id="6" name="Picture 5">
            <a:extLst>
              <a:ext uri="{FF2B5EF4-FFF2-40B4-BE49-F238E27FC236}">
                <a16:creationId xmlns:a16="http://schemas.microsoft.com/office/drawing/2014/main" id="{D0B578F8-525A-EEED-6FAC-B55F8EAB4071}"/>
              </a:ext>
            </a:extLst>
          </p:cNvPr>
          <p:cNvPicPr>
            <a:picLocks noChangeAspect="1"/>
          </p:cNvPicPr>
          <p:nvPr/>
        </p:nvPicPr>
        <p:blipFill>
          <a:blip r:embed="rId2"/>
          <a:stretch>
            <a:fillRect/>
          </a:stretch>
        </p:blipFill>
        <p:spPr>
          <a:xfrm>
            <a:off x="1952816" y="123998"/>
            <a:ext cx="5992368" cy="1864508"/>
          </a:xfrm>
          <a:prstGeom prst="rect">
            <a:avLst/>
          </a:prstGeom>
        </p:spPr>
      </p:pic>
      <p:sp>
        <p:nvSpPr>
          <p:cNvPr id="4" name="Rectangle 3">
            <a:extLst>
              <a:ext uri="{FF2B5EF4-FFF2-40B4-BE49-F238E27FC236}">
                <a16:creationId xmlns:a16="http://schemas.microsoft.com/office/drawing/2014/main" id="{AC65F547-FAB3-61E9-B19B-BF4227C3F1D9}"/>
              </a:ext>
            </a:extLst>
          </p:cNvPr>
          <p:cNvSpPr/>
          <p:nvPr/>
        </p:nvSpPr>
        <p:spPr>
          <a:xfrm>
            <a:off x="607137" y="2150456"/>
            <a:ext cx="8683727" cy="2385012"/>
          </a:xfrm>
          <a:prstGeom prst="rect">
            <a:avLst/>
          </a:prstGeom>
        </p:spPr>
        <p:txBody>
          <a:bodyPr wrap="square">
            <a:spAutoFit/>
          </a:bodyPr>
          <a:lstStyle/>
          <a:p>
            <a:pPr lvl="0" algn="ctr">
              <a:lnSpc>
                <a:spcPct val="115000"/>
              </a:lnSpc>
              <a:spcAft>
                <a:spcPts val="0"/>
              </a:spcAft>
            </a:pPr>
            <a:r>
              <a:rPr lang="en-US" sz="28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A Tsunami Warning and Communication Exercise</a:t>
            </a:r>
          </a:p>
          <a:p>
            <a:pPr lvl="0" algn="ctr">
              <a:lnSpc>
                <a:spcPct val="115000"/>
              </a:lnSpc>
            </a:pPr>
            <a:r>
              <a:rPr lang="en-US" sz="28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for the North-eastern Atlantic, the Mediterranean,</a:t>
            </a:r>
          </a:p>
          <a:p>
            <a:pPr lvl="0" algn="ctr">
              <a:lnSpc>
                <a:spcPct val="115000"/>
              </a:lnSpc>
              <a:spcAft>
                <a:spcPts val="1200"/>
              </a:spcAft>
            </a:pPr>
            <a:r>
              <a:rPr lang="en-US" sz="280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and Connected Seas Region</a:t>
            </a:r>
          </a:p>
          <a:p>
            <a:pPr lvl="0" algn="ctr">
              <a:lnSpc>
                <a:spcPct val="115000"/>
              </a:lnSpc>
              <a:spcAft>
                <a:spcPts val="1200"/>
              </a:spcAft>
            </a:pPr>
            <a:br>
              <a:rPr lang="en-US" sz="1050" b="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br>
            <a:r>
              <a:rPr lang="el-GR" sz="2800" b="1" i="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3 – 24 Μ</a:t>
            </a:r>
            <a:r>
              <a:rPr lang="en-US" sz="2800" b="1" i="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rPr>
              <a:t>arch 2026</a:t>
            </a:r>
            <a:endParaRPr lang="tr-TR" sz="2800" i="1" dirty="0">
              <a:effectLst>
                <a:outerShdw blurRad="38100" dist="38100" dir="2700000" algn="tl">
                  <a:srgbClr val="000000">
                    <a:alpha val="43137"/>
                  </a:srgbClr>
                </a:outerShdw>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30631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a:xfrm>
            <a:off x="548640" y="1371600"/>
            <a:ext cx="6682477" cy="530352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00000"/>
              </a:lnSpc>
            </a:pPr>
            <a:r>
              <a:rPr lang="en-US" sz="2200" b="1" u="sng" cap="none" spc="0" dirty="0">
                <a:solidFill>
                  <a:schemeClr val="tx1"/>
                </a:solidFill>
                <a:latin typeface="Calibri" charset="0"/>
                <a:ea typeface="Calibri" charset="0"/>
                <a:cs typeface="Calibri" charset="0"/>
              </a:rPr>
              <a:t>Table-top Exercise:</a:t>
            </a:r>
          </a:p>
          <a:p>
            <a:pPr>
              <a:lnSpc>
                <a:spcPct val="100000"/>
              </a:lnSpc>
            </a:pPr>
            <a:endParaRPr lang="en-US" sz="200" b="1" cap="none" spc="0" dirty="0">
              <a:solidFill>
                <a:schemeClr val="tx1"/>
              </a:solidFill>
              <a:latin typeface="Calibri" charset="0"/>
              <a:ea typeface="Calibri" charset="0"/>
              <a:cs typeface="Calibri" charset="0"/>
            </a:endParaRPr>
          </a:p>
          <a:p>
            <a:pPr marL="342900" indent="-342900">
              <a:lnSpc>
                <a:spcPct val="110000"/>
              </a:lnSpc>
              <a:spcBef>
                <a:spcPts val="600"/>
              </a:spcBef>
              <a:spcAft>
                <a:spcPts val="600"/>
              </a:spcAft>
              <a:buClr>
                <a:schemeClr val="tx1"/>
              </a:buClr>
              <a:buFontTx/>
              <a:buChar char="-"/>
            </a:pPr>
            <a:r>
              <a:rPr lang="en-US" sz="1900" cap="none" spc="0" dirty="0">
                <a:solidFill>
                  <a:schemeClr val="tx1"/>
                </a:solidFill>
                <a:latin typeface="Calibri" charset="0"/>
                <a:ea typeface="Calibri" charset="0"/>
                <a:cs typeface="Calibri" charset="0"/>
              </a:rPr>
              <a:t>May also be referred to as a ‘‘discussion exercise’’, or ‘‘DISCEX’’. </a:t>
            </a:r>
          </a:p>
          <a:p>
            <a:pPr marL="342900" indent="-342900">
              <a:lnSpc>
                <a:spcPct val="110000"/>
              </a:lnSpc>
              <a:spcBef>
                <a:spcPts val="600"/>
              </a:spcBef>
              <a:spcAft>
                <a:spcPts val="600"/>
              </a:spcAft>
              <a:buClr>
                <a:schemeClr val="tx1"/>
              </a:buClr>
              <a:buFontTx/>
              <a:buChar char="-"/>
            </a:pPr>
            <a:r>
              <a:rPr lang="en-US" sz="1900" cap="none" spc="0" dirty="0">
                <a:solidFill>
                  <a:schemeClr val="tx1"/>
                </a:solidFill>
                <a:latin typeface="Calibri" charset="0"/>
                <a:ea typeface="Calibri" charset="0"/>
                <a:cs typeface="Calibri" charset="0"/>
              </a:rPr>
              <a:t>Participants face with a situation or problem that they are required to discuss and they formulate the appropriate response or solution. </a:t>
            </a:r>
          </a:p>
          <a:p>
            <a:pPr marL="342900" indent="-342900">
              <a:lnSpc>
                <a:spcPct val="110000"/>
              </a:lnSpc>
              <a:spcBef>
                <a:spcPts val="600"/>
              </a:spcBef>
              <a:spcAft>
                <a:spcPts val="600"/>
              </a:spcAft>
              <a:buClr>
                <a:schemeClr val="tx1"/>
              </a:buClr>
              <a:buFontTx/>
              <a:buChar char="-"/>
            </a:pPr>
            <a:r>
              <a:rPr lang="en-US" sz="1900" cap="none" spc="0" dirty="0">
                <a:solidFill>
                  <a:schemeClr val="tx1"/>
                </a:solidFill>
                <a:latin typeface="Calibri" charset="0"/>
                <a:ea typeface="Calibri" charset="0"/>
                <a:cs typeface="Calibri" charset="0"/>
              </a:rPr>
              <a:t>An exercise controller or moderator introduces a simulated scenario (prewritten exercise) to participants and, as the exercise advances (in time), exercise problems and activities are further introduced. </a:t>
            </a:r>
          </a:p>
          <a:p>
            <a:pPr marL="342900" indent="-342900">
              <a:lnSpc>
                <a:spcPct val="110000"/>
              </a:lnSpc>
              <a:spcBef>
                <a:spcPts val="600"/>
              </a:spcBef>
              <a:spcAft>
                <a:spcPts val="600"/>
              </a:spcAft>
              <a:buClr>
                <a:schemeClr val="tx1"/>
              </a:buClr>
              <a:buFontTx/>
              <a:buChar char="-"/>
            </a:pPr>
            <a:r>
              <a:rPr lang="en-US" sz="1900" cap="none" spc="0" dirty="0">
                <a:solidFill>
                  <a:schemeClr val="tx1"/>
                </a:solidFill>
                <a:latin typeface="Calibri" charset="0"/>
                <a:ea typeface="Calibri" charset="0"/>
                <a:cs typeface="Calibri" charset="0"/>
              </a:rPr>
              <a:t>This type of exercise is used to practice problem-solving and coordination of services with or without time pressures. </a:t>
            </a:r>
          </a:p>
          <a:p>
            <a:pPr marL="342900" indent="-342900">
              <a:lnSpc>
                <a:spcPct val="110000"/>
              </a:lnSpc>
              <a:spcBef>
                <a:spcPts val="600"/>
              </a:spcBef>
              <a:spcAft>
                <a:spcPts val="600"/>
              </a:spcAft>
              <a:buClr>
                <a:schemeClr val="tx1"/>
              </a:buClr>
              <a:buFontTx/>
              <a:buChar char="-"/>
            </a:pPr>
            <a:r>
              <a:rPr lang="en-US" sz="1900" cap="none" spc="0" dirty="0">
                <a:solidFill>
                  <a:schemeClr val="tx1"/>
                </a:solidFill>
                <a:latin typeface="Calibri" charset="0"/>
                <a:ea typeface="Calibri" charset="0"/>
                <a:cs typeface="Calibri" charset="0"/>
              </a:rPr>
              <a:t>There is no deployment or actual use of equipment or resources.</a:t>
            </a:r>
          </a:p>
          <a:p>
            <a:pPr marL="342900" indent="-342900">
              <a:lnSpc>
                <a:spcPct val="110000"/>
              </a:lnSpc>
              <a:spcBef>
                <a:spcPts val="600"/>
              </a:spcBef>
              <a:spcAft>
                <a:spcPts val="600"/>
              </a:spcAft>
              <a:buClr>
                <a:schemeClr val="tx1"/>
              </a:buClr>
              <a:buFontTx/>
              <a:buChar char="-"/>
            </a:pPr>
            <a:r>
              <a:rPr lang="en-US" sz="1900" i="1" u="sng" cap="none" spc="0" dirty="0">
                <a:solidFill>
                  <a:schemeClr val="tx1"/>
                </a:solidFill>
                <a:latin typeface="Calibri" charset="0"/>
                <a:ea typeface="Calibri" charset="0"/>
                <a:cs typeface="Calibri" charset="0"/>
              </a:rPr>
              <a:t>An example </a:t>
            </a:r>
            <a:r>
              <a:rPr lang="en-US" sz="1900" cap="none" spc="0" dirty="0">
                <a:solidFill>
                  <a:schemeClr val="tx1"/>
                </a:solidFill>
                <a:latin typeface="Calibri" charset="0"/>
                <a:ea typeface="Calibri" charset="0"/>
                <a:cs typeface="Calibri" charset="0"/>
              </a:rPr>
              <a:t>of a table top exercise may cover the participants discussing their response to a tsunami threat to a particular area, where the only input are tsunami messages from the </a:t>
            </a:r>
            <a:r>
              <a:rPr lang="en-US" sz="1900" cap="none" spc="0" dirty="0" err="1">
                <a:solidFill>
                  <a:schemeClr val="tx1"/>
                </a:solidFill>
                <a:latin typeface="Calibri" charset="0"/>
                <a:ea typeface="Calibri" charset="0"/>
                <a:cs typeface="Calibri" charset="0"/>
              </a:rPr>
              <a:t>TSPs.</a:t>
            </a:r>
            <a:endParaRPr lang="en-US" sz="1900" cap="none" spc="0" dirty="0">
              <a:solidFill>
                <a:schemeClr val="tx1"/>
              </a:solidFill>
              <a:latin typeface="Calibri" charset="0"/>
              <a:ea typeface="Calibri" charset="0"/>
              <a:cs typeface="Calibri" charset="0"/>
            </a:endParaRPr>
          </a:p>
          <a:p>
            <a:pPr marL="342900" indent="-342900">
              <a:lnSpc>
                <a:spcPct val="110000"/>
              </a:lnSpc>
              <a:spcBef>
                <a:spcPts val="600"/>
              </a:spcBef>
              <a:spcAft>
                <a:spcPts val="600"/>
              </a:spcAft>
              <a:buFontTx/>
              <a:buChar char="-"/>
            </a:pPr>
            <a:endParaRPr lang="en-US" sz="1900" cap="none" spc="0" dirty="0">
              <a:solidFill>
                <a:schemeClr val="tx1"/>
              </a:solidFill>
              <a:latin typeface="Calibri" charset="0"/>
              <a:ea typeface="Calibri" charset="0"/>
              <a:cs typeface="Calibri" charset="0"/>
            </a:endParaRPr>
          </a:p>
          <a:p>
            <a:pPr>
              <a:lnSpc>
                <a:spcPct val="100000"/>
              </a:lnSpc>
            </a:pPr>
            <a:endParaRPr lang="en-US" sz="2200" cap="none" spc="0" dirty="0">
              <a:solidFill>
                <a:schemeClr val="tx1"/>
              </a:solidFill>
              <a:latin typeface="Calibri" charset="0"/>
              <a:ea typeface="Calibri" charset="0"/>
              <a:cs typeface="Calibri" charset="0"/>
            </a:endParaRPr>
          </a:p>
        </p:txBody>
      </p:sp>
      <p:sp>
        <p:nvSpPr>
          <p:cNvPr id="8"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ject 2"/>
          <p:cNvSpPr txBox="1">
            <a:spLocks/>
          </p:cNvSpPr>
          <p:nvPr/>
        </p:nvSpPr>
        <p:spPr>
          <a:xfrm>
            <a:off x="681038" y="752475"/>
            <a:ext cx="8543925" cy="547692"/>
          </a:xfrm>
          <a:prstGeom prst="rect">
            <a:avLst/>
          </a:prstGeom>
        </p:spPr>
        <p:txBody>
          <a:bodyPr vert="horz" wrap="square" lIns="0" tIns="0" rIns="0" bIns="0" rtlCol="0" anchor="ctr">
            <a:noAutofit/>
          </a:bodyPr>
          <a:lstStyle>
            <a:lvl1pPr marL="153035" algn="ctr">
              <a:lnSpc>
                <a:spcPct val="100000"/>
              </a:lnSpc>
              <a:spcBef>
                <a:spcPct val="0"/>
              </a:spcBef>
              <a:buNone/>
              <a:tabLst>
                <a:tab pos="7607934" algn="l"/>
              </a:tabLst>
              <a:defRPr sz="4000" b="1" spc="300">
                <a:effectLst>
                  <a:outerShdw blurRad="38100" dist="38100" dir="2700000" algn="tl">
                    <a:srgbClr val="000000">
                      <a:alpha val="43137"/>
                    </a:srgbClr>
                  </a:outerShdw>
                </a:effectLst>
                <a:latin typeface="Play" panose="00000500000000000000" pitchFamily="2" charset="0"/>
                <a:ea typeface="+mj-ea"/>
                <a:cs typeface="Calibri Light"/>
              </a:defRPr>
            </a:lvl1pPr>
          </a:lstStyle>
          <a:p>
            <a:r>
              <a:rPr lang="en-US" dirty="0"/>
              <a:t>Types of Phase B Exercises</a:t>
            </a:r>
          </a:p>
        </p:txBody>
      </p:sp>
      <p:pic>
        <p:nvPicPr>
          <p:cNvPr id="2" name="Picture 1">
            <a:extLst>
              <a:ext uri="{FF2B5EF4-FFF2-40B4-BE49-F238E27FC236}">
                <a16:creationId xmlns:a16="http://schemas.microsoft.com/office/drawing/2014/main" id="{CA318581-1F12-4611-EC5B-D5AD1BA52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117" y="2649162"/>
            <a:ext cx="2580696" cy="1935522"/>
          </a:xfrm>
          <a:prstGeom prst="rect">
            <a:avLst/>
          </a:prstGeom>
        </p:spPr>
      </p:pic>
      <p:sp>
        <p:nvSpPr>
          <p:cNvPr id="3" name="TextBox 2">
            <a:extLst>
              <a:ext uri="{FF2B5EF4-FFF2-40B4-BE49-F238E27FC236}">
                <a16:creationId xmlns:a16="http://schemas.microsoft.com/office/drawing/2014/main" id="{B3C9E9C2-AD0C-F816-1776-996516627AFD}"/>
              </a:ext>
            </a:extLst>
          </p:cNvPr>
          <p:cNvSpPr txBox="1"/>
          <p:nvPr/>
        </p:nvSpPr>
        <p:spPr>
          <a:xfrm>
            <a:off x="6983492" y="4814829"/>
            <a:ext cx="2888193" cy="276999"/>
          </a:xfrm>
          <a:prstGeom prst="rect">
            <a:avLst/>
          </a:prstGeom>
          <a:noFill/>
        </p:spPr>
        <p:txBody>
          <a:bodyPr wrap="square" rtlCol="0">
            <a:spAutoFit/>
          </a:bodyPr>
          <a:lstStyle/>
          <a:p>
            <a:r>
              <a:rPr lang="en-US" sz="1200" i="1" dirty="0"/>
              <a:t>Samos, Greece, </a:t>
            </a:r>
            <a:r>
              <a:rPr lang="en-US" sz="1200" b="1" i="1" dirty="0"/>
              <a:t>tabletop</a:t>
            </a:r>
            <a:r>
              <a:rPr lang="en-US" sz="1200" i="1" dirty="0"/>
              <a:t> </a:t>
            </a:r>
            <a:r>
              <a:rPr lang="en-US" sz="1200" b="1" i="1" dirty="0"/>
              <a:t>exercise</a:t>
            </a:r>
            <a:r>
              <a:rPr lang="en-US" sz="1200" i="1" dirty="0"/>
              <a:t>, Nov2024</a:t>
            </a:r>
          </a:p>
        </p:txBody>
      </p:sp>
      <p:sp>
        <p:nvSpPr>
          <p:cNvPr id="4" name="Subtitle 2">
            <a:extLst>
              <a:ext uri="{FF2B5EF4-FFF2-40B4-BE49-F238E27FC236}">
                <a16:creationId xmlns:a16="http://schemas.microsoft.com/office/drawing/2014/main" id="{7F526A5A-4C18-D570-D59E-C7F80547CD13}"/>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77309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371600"/>
            <a:ext cx="8778240" cy="5475010"/>
          </a:xfrm>
        </p:spPr>
        <p:txBody>
          <a:bodyPr>
            <a:noAutofit/>
          </a:bodyPr>
          <a:lstStyle/>
          <a:p>
            <a:pPr marL="0" indent="0">
              <a:lnSpc>
                <a:spcPct val="100000"/>
              </a:lnSpc>
              <a:buNone/>
            </a:pPr>
            <a:r>
              <a:rPr lang="en-US" sz="1600" b="1" u="sng" dirty="0">
                <a:solidFill>
                  <a:schemeClr val="tx1"/>
                </a:solidFill>
                <a:latin typeface="Calibri" charset="0"/>
                <a:ea typeface="Calibri" charset="0"/>
                <a:cs typeface="Calibri" charset="0"/>
              </a:rPr>
              <a:t>Functional Exercise:</a:t>
            </a:r>
          </a:p>
          <a:p>
            <a:pPr>
              <a:lnSpc>
                <a:spcPct val="120000"/>
              </a:lnSpc>
              <a:spcBef>
                <a:spcPts val="600"/>
              </a:spcBef>
              <a:spcAft>
                <a:spcPts val="600"/>
              </a:spcAft>
              <a:buClr>
                <a:schemeClr val="tx1"/>
              </a:buClr>
              <a:buFontTx/>
              <a:buChar char="-"/>
            </a:pPr>
            <a:r>
              <a:rPr lang="en-US" sz="1600" dirty="0">
                <a:solidFill>
                  <a:schemeClr val="tx1"/>
                </a:solidFill>
                <a:latin typeface="Calibri" charset="0"/>
                <a:ea typeface="Calibri" charset="0"/>
                <a:cs typeface="Calibri" charset="0"/>
              </a:rPr>
              <a:t>May also be referred to as an ‘‘operational’’ or a ‘‘tactical’’ exercise. </a:t>
            </a:r>
          </a:p>
          <a:p>
            <a:pPr>
              <a:lnSpc>
                <a:spcPct val="120000"/>
              </a:lnSpc>
              <a:spcBef>
                <a:spcPts val="600"/>
              </a:spcBef>
              <a:spcAft>
                <a:spcPts val="600"/>
              </a:spcAft>
              <a:buClr>
                <a:schemeClr val="tx1"/>
              </a:buClr>
              <a:buFontTx/>
              <a:buChar char="-"/>
            </a:pPr>
            <a:r>
              <a:rPr lang="en-US" sz="1600" dirty="0">
                <a:solidFill>
                  <a:schemeClr val="tx1"/>
                </a:solidFill>
                <a:latin typeface="Calibri" charset="0"/>
                <a:ea typeface="Calibri" charset="0"/>
                <a:cs typeface="Calibri" charset="0"/>
              </a:rPr>
              <a:t>It takes place in an operational environment and requires participants to actually perform the functions of their roles.</a:t>
            </a:r>
          </a:p>
          <a:p>
            <a:pPr>
              <a:lnSpc>
                <a:spcPct val="120000"/>
              </a:lnSpc>
              <a:spcBef>
                <a:spcPts val="600"/>
              </a:spcBef>
              <a:spcAft>
                <a:spcPts val="600"/>
              </a:spcAft>
              <a:buClr>
                <a:schemeClr val="tx1"/>
              </a:buClr>
              <a:buFontTx/>
              <a:buChar char="-"/>
            </a:pPr>
            <a:r>
              <a:rPr lang="en-US" sz="1600" dirty="0">
                <a:solidFill>
                  <a:schemeClr val="tx1"/>
                </a:solidFill>
                <a:latin typeface="Calibri" charset="0"/>
                <a:ea typeface="Calibri" charset="0"/>
                <a:cs typeface="Calibri" charset="0"/>
              </a:rPr>
              <a:t>Participants interact within a simulated environment through an exercise control group which provides prewritten actions and respond to questions and tasks developing out of the exercise.</a:t>
            </a:r>
          </a:p>
          <a:p>
            <a:pPr>
              <a:lnSpc>
                <a:spcPct val="120000"/>
              </a:lnSpc>
              <a:spcBef>
                <a:spcPts val="600"/>
              </a:spcBef>
              <a:spcAft>
                <a:spcPts val="600"/>
              </a:spcAft>
              <a:buClr>
                <a:schemeClr val="tx1"/>
              </a:buClr>
              <a:buFontTx/>
              <a:buChar char="-"/>
            </a:pPr>
            <a:r>
              <a:rPr lang="en-US" sz="1600" dirty="0">
                <a:solidFill>
                  <a:schemeClr val="tx1"/>
                </a:solidFill>
                <a:latin typeface="Calibri" charset="0"/>
                <a:ea typeface="Calibri" charset="0"/>
                <a:cs typeface="Calibri" charset="0"/>
              </a:rPr>
              <a:t>Functional exercises normally involve multi-agency participation (real or simulated) and can focus on one or more geographical areas. </a:t>
            </a:r>
          </a:p>
          <a:p>
            <a:pPr>
              <a:lnSpc>
                <a:spcPct val="120000"/>
              </a:lnSpc>
              <a:spcBef>
                <a:spcPts val="600"/>
              </a:spcBef>
              <a:spcAft>
                <a:spcPts val="600"/>
              </a:spcAft>
              <a:buClr>
                <a:schemeClr val="tx1"/>
              </a:buClr>
              <a:buFontTx/>
              <a:buChar char="-"/>
            </a:pPr>
            <a:r>
              <a:rPr lang="en-US" sz="1600" b="1" dirty="0">
                <a:solidFill>
                  <a:schemeClr val="tx1"/>
                </a:solidFill>
                <a:latin typeface="Calibri" charset="0"/>
                <a:ea typeface="Calibri" charset="0"/>
                <a:cs typeface="Calibri" charset="0"/>
              </a:rPr>
              <a:t>Commonly, they involve the testing of standard operating procedures (SOP) and internal/external communications between organizations.</a:t>
            </a:r>
          </a:p>
          <a:p>
            <a:pPr>
              <a:lnSpc>
                <a:spcPct val="120000"/>
              </a:lnSpc>
              <a:spcBef>
                <a:spcPts val="600"/>
              </a:spcBef>
              <a:spcAft>
                <a:spcPts val="600"/>
              </a:spcAft>
              <a:buClr>
                <a:schemeClr val="tx1"/>
              </a:buClr>
              <a:buFontTx/>
              <a:buChar char="-"/>
            </a:pPr>
            <a:r>
              <a:rPr lang="en-GB" sz="1600" dirty="0">
                <a:solidFill>
                  <a:schemeClr val="tx1"/>
                </a:solidFill>
              </a:rPr>
              <a:t>It lacks only the people "on the ground" to create a full-scale exercise</a:t>
            </a:r>
            <a:endParaRPr lang="en-US" sz="1600" b="1" u="sng" dirty="0">
              <a:solidFill>
                <a:schemeClr val="tx1"/>
              </a:solidFill>
              <a:latin typeface="Calibri" charset="0"/>
              <a:ea typeface="Calibri" charset="0"/>
              <a:cs typeface="Calibri" charset="0"/>
            </a:endParaRPr>
          </a:p>
          <a:p>
            <a:pPr>
              <a:lnSpc>
                <a:spcPct val="120000"/>
              </a:lnSpc>
              <a:spcBef>
                <a:spcPts val="600"/>
              </a:spcBef>
              <a:spcAft>
                <a:spcPts val="600"/>
              </a:spcAft>
              <a:buClr>
                <a:schemeClr val="tx1"/>
              </a:buClr>
              <a:buNone/>
            </a:pPr>
            <a:r>
              <a:rPr lang="en-GB" sz="1600" dirty="0">
                <a:solidFill>
                  <a:schemeClr val="tx1"/>
                </a:solidFill>
              </a:rPr>
              <a:t>-   </a:t>
            </a:r>
            <a:r>
              <a:rPr lang="en-GB" sz="1600" i="1" u="sng" dirty="0">
                <a:solidFill>
                  <a:schemeClr val="tx1"/>
                </a:solidFill>
              </a:rPr>
              <a:t>An example </a:t>
            </a:r>
            <a:r>
              <a:rPr lang="en-GB" sz="1600" dirty="0">
                <a:solidFill>
                  <a:schemeClr val="tx1"/>
                </a:solidFill>
              </a:rPr>
              <a:t>would be a multi-agency response to a potentially devastating tsunami, where evacuation of a coastal community is required. Messages and actions are provided by exercise control group and are handled by the participants in the way described in appropriate plans and procedures. </a:t>
            </a:r>
            <a:endParaRPr lang="en-US" sz="1600" dirty="0">
              <a:solidFill>
                <a:schemeClr val="tx1"/>
              </a:solidFill>
            </a:endParaRPr>
          </a:p>
        </p:txBody>
      </p:sp>
      <p:sp>
        <p:nvSpPr>
          <p:cNvPr id="9"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ject 2"/>
          <p:cNvSpPr txBox="1">
            <a:spLocks/>
          </p:cNvSpPr>
          <p:nvPr/>
        </p:nvSpPr>
        <p:spPr>
          <a:xfrm>
            <a:off x="681038" y="752475"/>
            <a:ext cx="8543925" cy="547692"/>
          </a:xfrm>
          <a:prstGeom prst="rect">
            <a:avLst/>
          </a:prstGeom>
        </p:spPr>
        <p:txBody>
          <a:bodyPr vert="horz" wrap="square" lIns="0" tIns="0" rIns="0" bIns="0" rtlCol="0" anchor="ctr">
            <a:noAutofit/>
          </a:bodyPr>
          <a:lstStyle>
            <a:lvl1pPr marL="153035" algn="ctr">
              <a:lnSpc>
                <a:spcPct val="100000"/>
              </a:lnSpc>
              <a:spcBef>
                <a:spcPct val="0"/>
              </a:spcBef>
              <a:buNone/>
              <a:tabLst>
                <a:tab pos="7607934" algn="l"/>
              </a:tabLst>
              <a:defRPr sz="4000" b="1" spc="300">
                <a:effectLst>
                  <a:outerShdw blurRad="38100" dist="38100" dir="2700000" algn="tl">
                    <a:srgbClr val="000000">
                      <a:alpha val="43137"/>
                    </a:srgbClr>
                  </a:outerShdw>
                </a:effectLst>
                <a:latin typeface="Play" panose="00000500000000000000" pitchFamily="2" charset="0"/>
                <a:ea typeface="+mj-ea"/>
                <a:cs typeface="Calibri Light"/>
              </a:defRPr>
            </a:lvl1pPr>
          </a:lstStyle>
          <a:p>
            <a:r>
              <a:rPr lang="en-US" dirty="0"/>
              <a:t>Types of Phase B Exercises</a:t>
            </a:r>
          </a:p>
        </p:txBody>
      </p:sp>
      <p:sp>
        <p:nvSpPr>
          <p:cNvPr id="2" name="Subtitle 2">
            <a:extLst>
              <a:ext uri="{FF2B5EF4-FFF2-40B4-BE49-F238E27FC236}">
                <a16:creationId xmlns:a16="http://schemas.microsoft.com/office/drawing/2014/main" id="{A38E7BB4-AB24-397E-7CCF-A03B301552CE}"/>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17641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371600"/>
            <a:ext cx="6837095" cy="5199773"/>
          </a:xfrm>
        </p:spPr>
        <p:txBody>
          <a:bodyPr>
            <a:normAutofit fontScale="55000" lnSpcReduction="20000"/>
          </a:bodyPr>
          <a:lstStyle/>
          <a:p>
            <a:pPr marL="0" indent="0">
              <a:lnSpc>
                <a:spcPct val="100000"/>
              </a:lnSpc>
              <a:buNone/>
            </a:pPr>
            <a:r>
              <a:rPr lang="en-US" sz="3200" b="1" u="sng" dirty="0">
                <a:solidFill>
                  <a:schemeClr val="tx1"/>
                </a:solidFill>
                <a:latin typeface="Calibri" charset="0"/>
                <a:ea typeface="Calibri" charset="0"/>
                <a:cs typeface="Calibri" charset="0"/>
              </a:rPr>
              <a:t>Full-scale Exercise:</a:t>
            </a:r>
          </a:p>
          <a:p>
            <a:pPr>
              <a:lnSpc>
                <a:spcPct val="100000"/>
              </a:lnSpc>
            </a:pPr>
            <a:endParaRPr lang="en-US" sz="600" b="1" u="sng" dirty="0">
              <a:solidFill>
                <a:schemeClr val="tx1"/>
              </a:solidFill>
              <a:latin typeface="Calibri" charset="0"/>
              <a:ea typeface="Calibri" charset="0"/>
              <a:cs typeface="Calibri" charset="0"/>
            </a:endParaRPr>
          </a:p>
          <a:p>
            <a:pPr marL="171450" indent="-171450">
              <a:lnSpc>
                <a:spcPct val="120000"/>
              </a:lnSpc>
              <a:spcBef>
                <a:spcPts val="600"/>
              </a:spcBef>
              <a:buNone/>
            </a:pPr>
            <a:r>
              <a:rPr lang="en-GB" sz="2900" dirty="0">
                <a:solidFill>
                  <a:schemeClr val="tx1"/>
                </a:solidFill>
              </a:rPr>
              <a:t>-  May also be referred to as a </a:t>
            </a:r>
            <a:r>
              <a:rPr lang="en-US" sz="2900" dirty="0">
                <a:solidFill>
                  <a:schemeClr val="tx1"/>
                </a:solidFill>
              </a:rPr>
              <a:t>“</a:t>
            </a:r>
            <a:r>
              <a:rPr lang="en-GB" sz="2900" dirty="0">
                <a:solidFill>
                  <a:schemeClr val="tx1"/>
                </a:solidFill>
              </a:rPr>
              <a:t>practical’’ or ‘‘field’’ exercise. </a:t>
            </a:r>
          </a:p>
          <a:p>
            <a:pPr marL="171450" indent="-171450">
              <a:lnSpc>
                <a:spcPct val="120000"/>
              </a:lnSpc>
              <a:spcBef>
                <a:spcPts val="600"/>
              </a:spcBef>
              <a:buNone/>
            </a:pPr>
            <a:r>
              <a:rPr lang="en-GB" sz="2900" dirty="0">
                <a:solidFill>
                  <a:schemeClr val="tx1"/>
                </a:solidFill>
              </a:rPr>
              <a:t>-  </a:t>
            </a:r>
            <a:r>
              <a:rPr lang="en-GB" sz="2900" b="1" dirty="0">
                <a:solidFill>
                  <a:schemeClr val="tx1"/>
                </a:solidFill>
              </a:rPr>
              <a:t>It includes the movement or deployment of people and resources to provide a physical response ‘‘on the ground’’ to a simulated situation</a:t>
            </a:r>
            <a:r>
              <a:rPr lang="en-GB" sz="2900" dirty="0">
                <a:solidFill>
                  <a:schemeClr val="tx1"/>
                </a:solidFill>
              </a:rPr>
              <a:t>. </a:t>
            </a:r>
          </a:p>
          <a:p>
            <a:pPr marL="171450" indent="-171450">
              <a:lnSpc>
                <a:spcPct val="120000"/>
              </a:lnSpc>
              <a:spcBef>
                <a:spcPts val="600"/>
              </a:spcBef>
              <a:buNone/>
            </a:pPr>
            <a:r>
              <a:rPr lang="en-GB" sz="2900" dirty="0">
                <a:solidFill>
                  <a:schemeClr val="tx1"/>
                </a:solidFill>
              </a:rPr>
              <a:t>-  It can be ‘‘ground’’ focused only or may include the higher-level response structures. It can be simple (single agency) or complex (multi agency, multi-levels of government from national to local).</a:t>
            </a:r>
            <a:endParaRPr lang="en-US" sz="2900" dirty="0">
              <a:solidFill>
                <a:schemeClr val="tx1"/>
              </a:solidFill>
            </a:endParaRPr>
          </a:p>
          <a:p>
            <a:pPr marL="171450" indent="-171450">
              <a:lnSpc>
                <a:spcPct val="120000"/>
              </a:lnSpc>
              <a:spcBef>
                <a:spcPts val="600"/>
              </a:spcBef>
              <a:buNone/>
            </a:pPr>
            <a:r>
              <a:rPr lang="en-GB" sz="2900" dirty="0">
                <a:solidFill>
                  <a:schemeClr val="tx1"/>
                </a:solidFill>
              </a:rPr>
              <a:t>-  Typically used to test all aspects of a country's warning and emergency management systems and processes; they are practical, using actual centres and communications methods. </a:t>
            </a:r>
          </a:p>
          <a:p>
            <a:pPr marL="171450" indent="-171450">
              <a:lnSpc>
                <a:spcPct val="120000"/>
              </a:lnSpc>
              <a:spcBef>
                <a:spcPts val="600"/>
              </a:spcBef>
              <a:buNone/>
            </a:pPr>
            <a:r>
              <a:rPr lang="en-GB" sz="2900" dirty="0">
                <a:solidFill>
                  <a:schemeClr val="tx1"/>
                </a:solidFill>
              </a:rPr>
              <a:t>-  Full-scale exercises are the largest, most costly, most time-consuming and most complex to plan, conduct and evaluate.</a:t>
            </a:r>
            <a:endParaRPr lang="en-US" sz="2900" dirty="0">
              <a:solidFill>
                <a:schemeClr val="tx1"/>
              </a:solidFill>
            </a:endParaRPr>
          </a:p>
          <a:p>
            <a:pPr marL="171450" indent="-171450">
              <a:lnSpc>
                <a:spcPct val="120000"/>
              </a:lnSpc>
              <a:spcBef>
                <a:spcPts val="600"/>
              </a:spcBef>
              <a:buNone/>
            </a:pPr>
            <a:r>
              <a:rPr lang="en-GB" sz="2900" dirty="0">
                <a:solidFill>
                  <a:schemeClr val="tx1"/>
                </a:solidFill>
              </a:rPr>
              <a:t>-  </a:t>
            </a:r>
            <a:r>
              <a:rPr lang="en-GB" sz="2900" i="1" u="sng" dirty="0">
                <a:solidFill>
                  <a:schemeClr val="tx1"/>
                </a:solidFill>
              </a:rPr>
              <a:t>An example</a:t>
            </a:r>
            <a:r>
              <a:rPr lang="en-GB" sz="2900" dirty="0">
                <a:solidFill>
                  <a:schemeClr val="tx1"/>
                </a:solidFill>
              </a:rPr>
              <a:t>: a post-impact tsunami response with volunteers representing 'victims' and the emergency services using real rescue equipment at the scene. Multi-agency response to the event is played. Actual field mobilization and deployment of response personnel are also involved.</a:t>
            </a:r>
            <a:endParaRPr lang="en-US" sz="2900" dirty="0">
              <a:solidFill>
                <a:schemeClr val="tx1"/>
              </a:solidFill>
            </a:endParaRPr>
          </a:p>
        </p:txBody>
      </p:sp>
      <p:sp>
        <p:nvSpPr>
          <p:cNvPr id="9"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ject 2"/>
          <p:cNvSpPr txBox="1">
            <a:spLocks/>
          </p:cNvSpPr>
          <p:nvPr/>
        </p:nvSpPr>
        <p:spPr>
          <a:xfrm>
            <a:off x="681038" y="752475"/>
            <a:ext cx="8543925" cy="547692"/>
          </a:xfrm>
          <a:prstGeom prst="rect">
            <a:avLst/>
          </a:prstGeom>
        </p:spPr>
        <p:txBody>
          <a:bodyPr vert="horz" wrap="square" lIns="0" tIns="0" rIns="0" bIns="0" rtlCol="0" anchor="ctr">
            <a:noAutofit/>
          </a:bodyPr>
          <a:lstStyle>
            <a:lvl1pPr marL="153035" algn="ctr">
              <a:lnSpc>
                <a:spcPct val="100000"/>
              </a:lnSpc>
              <a:spcBef>
                <a:spcPct val="0"/>
              </a:spcBef>
              <a:buNone/>
              <a:tabLst>
                <a:tab pos="7607934" algn="l"/>
              </a:tabLst>
              <a:defRPr sz="4000" b="1" spc="300">
                <a:effectLst>
                  <a:outerShdw blurRad="38100" dist="38100" dir="2700000" algn="tl">
                    <a:srgbClr val="000000">
                      <a:alpha val="43137"/>
                    </a:srgbClr>
                  </a:outerShdw>
                </a:effectLst>
                <a:latin typeface="Play" panose="00000500000000000000" pitchFamily="2" charset="0"/>
                <a:ea typeface="+mj-ea"/>
                <a:cs typeface="Calibri Light"/>
              </a:defRPr>
            </a:lvl1pPr>
          </a:lstStyle>
          <a:p>
            <a:r>
              <a:rPr lang="en-US" dirty="0"/>
              <a:t>Types of Phase B Exercises</a:t>
            </a:r>
          </a:p>
        </p:txBody>
      </p:sp>
      <p:pic>
        <p:nvPicPr>
          <p:cNvPr id="2" name="Picture 1">
            <a:extLst>
              <a:ext uri="{FF2B5EF4-FFF2-40B4-BE49-F238E27FC236}">
                <a16:creationId xmlns:a16="http://schemas.microsoft.com/office/drawing/2014/main" id="{A0506424-A554-4294-AF12-CC199986F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10" y="1371600"/>
            <a:ext cx="2503290" cy="1876565"/>
          </a:xfrm>
          <a:prstGeom prst="rect">
            <a:avLst/>
          </a:prstGeom>
        </p:spPr>
      </p:pic>
      <p:pic>
        <p:nvPicPr>
          <p:cNvPr id="4" name="Picture 3">
            <a:extLst>
              <a:ext uri="{FF2B5EF4-FFF2-40B4-BE49-F238E27FC236}">
                <a16:creationId xmlns:a16="http://schemas.microsoft.com/office/drawing/2014/main" id="{1648DBC3-CA36-E4BC-4633-DC9FD440E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735" y="4021265"/>
            <a:ext cx="2424140" cy="1817232"/>
          </a:xfrm>
          <a:prstGeom prst="rect">
            <a:avLst/>
          </a:prstGeom>
        </p:spPr>
      </p:pic>
      <p:sp>
        <p:nvSpPr>
          <p:cNvPr id="5" name="TextBox 4">
            <a:extLst>
              <a:ext uri="{FF2B5EF4-FFF2-40B4-BE49-F238E27FC236}">
                <a16:creationId xmlns:a16="http://schemas.microsoft.com/office/drawing/2014/main" id="{D11F2231-5F4A-A18E-BADC-A6DFD49F52A3}"/>
              </a:ext>
            </a:extLst>
          </p:cNvPr>
          <p:cNvSpPr txBox="1"/>
          <p:nvPr/>
        </p:nvSpPr>
        <p:spPr>
          <a:xfrm>
            <a:off x="7666194" y="3379003"/>
            <a:ext cx="2011109" cy="461665"/>
          </a:xfrm>
          <a:prstGeom prst="rect">
            <a:avLst/>
          </a:prstGeom>
          <a:noFill/>
        </p:spPr>
        <p:txBody>
          <a:bodyPr wrap="square">
            <a:spAutoFit/>
          </a:bodyPr>
          <a:lstStyle/>
          <a:p>
            <a:pPr algn="l"/>
            <a:r>
              <a:rPr lang="en-US" sz="1200" b="0" i="1" dirty="0">
                <a:solidFill>
                  <a:srgbClr val="212529"/>
                </a:solidFill>
                <a:effectLst/>
              </a:rPr>
              <a:t>BALANCE full-scale exercise in Montenegro, Oct2022</a:t>
            </a:r>
          </a:p>
        </p:txBody>
      </p:sp>
      <p:sp>
        <p:nvSpPr>
          <p:cNvPr id="6" name="Subtitle 2">
            <a:extLst>
              <a:ext uri="{FF2B5EF4-FFF2-40B4-BE49-F238E27FC236}">
                <a16:creationId xmlns:a16="http://schemas.microsoft.com/office/drawing/2014/main" id="{4B4ACD6F-1C36-363F-054E-CBA8D363DBDF}"/>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4131262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3954F-E7A3-1E2E-DF45-A4DFE875056A}"/>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B89CB125-C2CF-F6AB-3C6F-0113E57039E5}"/>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a:extLst>
              <a:ext uri="{FF2B5EF4-FFF2-40B4-BE49-F238E27FC236}">
                <a16:creationId xmlns:a16="http://schemas.microsoft.com/office/drawing/2014/main" id="{62EB082B-4D6E-305D-DD61-A65C5EF01F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F0D80CD-D6C9-FF6C-2237-69D3C46C64E2}"/>
              </a:ext>
            </a:extLst>
          </p:cNvPr>
          <p:cNvPicPr>
            <a:picLocks noChangeAspect="1"/>
          </p:cNvPicPr>
          <p:nvPr/>
        </p:nvPicPr>
        <p:blipFill>
          <a:blip r:embed="rId4"/>
          <a:srcRect l="52339" t="23389" r="4418"/>
          <a:stretch>
            <a:fillRect/>
          </a:stretch>
        </p:blipFill>
        <p:spPr>
          <a:xfrm>
            <a:off x="216786" y="1506098"/>
            <a:ext cx="4897820" cy="2188288"/>
          </a:xfrm>
          <a:prstGeom prst="rect">
            <a:avLst/>
          </a:prstGeom>
        </p:spPr>
      </p:pic>
      <p:sp>
        <p:nvSpPr>
          <p:cNvPr id="6" name="object 2">
            <a:extLst>
              <a:ext uri="{FF2B5EF4-FFF2-40B4-BE49-F238E27FC236}">
                <a16:creationId xmlns:a16="http://schemas.microsoft.com/office/drawing/2014/main" id="{F516C5DC-E36D-D69C-8DF6-B9205FAE0136}"/>
              </a:ext>
            </a:extLst>
          </p:cNvPr>
          <p:cNvSpPr txBox="1">
            <a:spLocks/>
          </p:cNvSpPr>
          <p:nvPr/>
        </p:nvSpPr>
        <p:spPr>
          <a:xfrm>
            <a:off x="833438" y="517529"/>
            <a:ext cx="8543925" cy="132556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a:effectLst>
                  <a:outerShdw blurRad="38100" dist="38100" dir="2700000" algn="tl">
                    <a:srgbClr val="000000">
                      <a:alpha val="43137"/>
                    </a:srgbClr>
                  </a:outerShdw>
                </a:effectLst>
                <a:latin typeface="Play" panose="00000500000000000000" pitchFamily="2" charset="0"/>
                <a:cs typeface="Calibri Light"/>
              </a:rPr>
              <a:t>Phase B – Types of exercise </a:t>
            </a:r>
            <a:endParaRPr lang="en-US" sz="4000" b="1" spc="300" dirty="0">
              <a:effectLst>
                <a:outerShdw blurRad="38100" dist="38100" dir="2700000" algn="tl">
                  <a:srgbClr val="000000">
                    <a:alpha val="43137"/>
                  </a:srgbClr>
                </a:outerShdw>
              </a:effectLst>
              <a:latin typeface="Play" panose="00000500000000000000" pitchFamily="2" charset="0"/>
              <a:cs typeface="Calibri Light"/>
            </a:endParaRPr>
          </a:p>
        </p:txBody>
      </p:sp>
      <p:pic>
        <p:nvPicPr>
          <p:cNvPr id="3" name="Picture 2">
            <a:extLst>
              <a:ext uri="{FF2B5EF4-FFF2-40B4-BE49-F238E27FC236}">
                <a16:creationId xmlns:a16="http://schemas.microsoft.com/office/drawing/2014/main" id="{20059BE9-D47A-FF18-CFBC-411DB68BD03D}"/>
              </a:ext>
            </a:extLst>
          </p:cNvPr>
          <p:cNvPicPr>
            <a:picLocks noChangeAspect="1"/>
          </p:cNvPicPr>
          <p:nvPr/>
        </p:nvPicPr>
        <p:blipFill>
          <a:blip r:embed="rId5"/>
          <a:stretch>
            <a:fillRect/>
          </a:stretch>
        </p:blipFill>
        <p:spPr>
          <a:xfrm>
            <a:off x="168166" y="3787557"/>
            <a:ext cx="4946440" cy="2922416"/>
          </a:xfrm>
          <a:prstGeom prst="rect">
            <a:avLst/>
          </a:prstGeom>
        </p:spPr>
      </p:pic>
      <p:pic>
        <p:nvPicPr>
          <p:cNvPr id="11" name="Picture 10">
            <a:extLst>
              <a:ext uri="{FF2B5EF4-FFF2-40B4-BE49-F238E27FC236}">
                <a16:creationId xmlns:a16="http://schemas.microsoft.com/office/drawing/2014/main" id="{B585BAF4-BD10-1128-9E88-FF78643E63F8}"/>
              </a:ext>
            </a:extLst>
          </p:cNvPr>
          <p:cNvPicPr>
            <a:picLocks noChangeAspect="1"/>
          </p:cNvPicPr>
          <p:nvPr/>
        </p:nvPicPr>
        <p:blipFill>
          <a:blip r:embed="rId6"/>
          <a:stretch>
            <a:fillRect/>
          </a:stretch>
        </p:blipFill>
        <p:spPr>
          <a:xfrm>
            <a:off x="5044965" y="5125332"/>
            <a:ext cx="2348545" cy="17326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7833CBC-7C82-26BD-AD25-E2BA6619E1DD}"/>
              </a:ext>
            </a:extLst>
          </p:cNvPr>
          <p:cNvPicPr>
            <a:picLocks noChangeAspect="1"/>
          </p:cNvPicPr>
          <p:nvPr/>
        </p:nvPicPr>
        <p:blipFill>
          <a:blip r:embed="rId7"/>
          <a:stretch>
            <a:fillRect/>
          </a:stretch>
        </p:blipFill>
        <p:spPr>
          <a:xfrm>
            <a:off x="5435081" y="1447843"/>
            <a:ext cx="4254133" cy="3800922"/>
          </a:xfrm>
          <a:prstGeom prst="rect">
            <a:avLst/>
          </a:prstGeom>
        </p:spPr>
      </p:pic>
    </p:spTree>
    <p:extLst>
      <p:ext uri="{BB962C8B-B14F-4D97-AF65-F5344CB8AC3E}">
        <p14:creationId xmlns:p14="http://schemas.microsoft.com/office/powerpoint/2010/main" val="3196919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9A38-2819-ED4F-87D1-CE7E62144B0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D8D96B6-BCC0-0588-D9D1-DAA862800776}"/>
              </a:ext>
            </a:extLst>
          </p:cNvPr>
          <p:cNvSpPr txBox="1">
            <a:spLocks noGrp="1"/>
          </p:cNvSpPr>
          <p:nvPr>
            <p:ph type="title"/>
          </p:nvPr>
        </p:nvSpPr>
        <p:spPr>
          <a:xfrm>
            <a:off x="26635" y="528040"/>
            <a:ext cx="9879365" cy="1325563"/>
          </a:xfrm>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Phase C:</a:t>
            </a:r>
            <a:br>
              <a:rPr lang="en-US" sz="4000" b="1" spc="300" dirty="0">
                <a:effectLst>
                  <a:outerShdw blurRad="38100" dist="38100" dir="2700000" algn="tl">
                    <a:srgbClr val="000000">
                      <a:alpha val="43137"/>
                    </a:srgbClr>
                  </a:outerShdw>
                </a:effectLst>
                <a:latin typeface="Play" panose="00000500000000000000" pitchFamily="2" charset="0"/>
                <a:cs typeface="Calibri Light"/>
              </a:rPr>
            </a:br>
            <a:r>
              <a:rPr lang="en-US" sz="4000" b="1" spc="300" dirty="0">
                <a:effectLst>
                  <a:outerShdw blurRad="38100" dist="38100" dir="2700000" algn="tl">
                    <a:srgbClr val="000000">
                      <a:alpha val="43137"/>
                    </a:srgbClr>
                  </a:outerShdw>
                </a:effectLst>
                <a:latin typeface="Play" panose="00000500000000000000" pitchFamily="2" charset="0"/>
                <a:cs typeface="Calibri Light"/>
              </a:rPr>
              <a:t>International Assistance</a:t>
            </a:r>
            <a:br>
              <a:rPr lang="en-US" sz="4000" b="1" spc="300" dirty="0">
                <a:effectLst>
                  <a:outerShdw blurRad="38100" dist="38100" dir="2700000" algn="tl">
                    <a:srgbClr val="000000">
                      <a:alpha val="43137"/>
                    </a:srgbClr>
                  </a:outerShdw>
                </a:effectLst>
                <a:latin typeface="Play" panose="00000500000000000000" pitchFamily="2" charset="0"/>
                <a:cs typeface="Calibri Light"/>
              </a:rPr>
            </a:br>
            <a:r>
              <a:rPr lang="en-US" sz="2800" b="1" spc="300" dirty="0">
                <a:effectLst>
                  <a:outerShdw blurRad="38100" dist="38100" dir="2700000" algn="tl">
                    <a:srgbClr val="000000">
                      <a:alpha val="43137"/>
                    </a:srgbClr>
                  </a:outerShdw>
                </a:effectLst>
                <a:latin typeface="Play" panose="00000500000000000000" pitchFamily="2" charset="0"/>
                <a:cs typeface="Calibri Light"/>
              </a:rPr>
              <a:t>request and provision</a:t>
            </a:r>
          </a:p>
        </p:txBody>
      </p:sp>
      <p:sp>
        <p:nvSpPr>
          <p:cNvPr id="5" name="object 5">
            <a:extLst>
              <a:ext uri="{FF2B5EF4-FFF2-40B4-BE49-F238E27FC236}">
                <a16:creationId xmlns:a16="http://schemas.microsoft.com/office/drawing/2014/main" id="{D1FC2C1E-DD56-A831-095A-ABCE7DF68474}"/>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a:extLst>
              <a:ext uri="{FF2B5EF4-FFF2-40B4-BE49-F238E27FC236}">
                <a16:creationId xmlns:a16="http://schemas.microsoft.com/office/drawing/2014/main" id="{4316E426-25C0-5530-11E6-53F40CB94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3F96231-9A97-DE8D-57EF-E071B0598EE1}"/>
              </a:ext>
            </a:extLst>
          </p:cNvPr>
          <p:cNvSpPr txBox="1"/>
          <p:nvPr/>
        </p:nvSpPr>
        <p:spPr>
          <a:xfrm>
            <a:off x="341586" y="2157867"/>
            <a:ext cx="9312166" cy="4247317"/>
          </a:xfrm>
          <a:prstGeom prst="rect">
            <a:avLst/>
          </a:prstGeom>
          <a:noFill/>
        </p:spPr>
        <p:txBody>
          <a:bodyPr wrap="square">
            <a:spAutoFit/>
          </a:bodyPr>
          <a:lstStyle/>
          <a:p>
            <a:pPr>
              <a:spcAft>
                <a:spcPts val="600"/>
              </a:spcAft>
              <a:buFont typeface="Arial" panose="020B0604020202020204" pitchFamily="34" charset="0"/>
              <a:buChar char="•"/>
            </a:pPr>
            <a:r>
              <a:rPr lang="en-US" sz="2000" b="1" dirty="0"/>
              <a:t> Phase C</a:t>
            </a:r>
            <a:r>
              <a:rPr lang="en-US" sz="2000" dirty="0"/>
              <a:t> is conducted for </a:t>
            </a:r>
            <a:r>
              <a:rPr lang="en-US" sz="2000" b="1" dirty="0"/>
              <a:t>one selected scenario</a:t>
            </a:r>
            <a:endParaRPr lang="en-US" sz="2000" dirty="0"/>
          </a:p>
          <a:p>
            <a:pPr>
              <a:spcAft>
                <a:spcPts val="600"/>
              </a:spcAft>
              <a:buFont typeface="Arial" panose="020B0604020202020204" pitchFamily="34" charset="0"/>
              <a:buChar char="•"/>
            </a:pPr>
            <a:r>
              <a:rPr lang="en-US" sz="2000" b="1" dirty="0"/>
              <a:t> Tsunami messages from Phase A</a:t>
            </a:r>
            <a:r>
              <a:rPr lang="en-US" sz="2000" dirty="0"/>
              <a:t> are received by the </a:t>
            </a:r>
            <a:r>
              <a:rPr lang="en-US" sz="2000" b="1" dirty="0"/>
              <a:t>European Commission’s ERCC</a:t>
            </a:r>
            <a:endParaRPr lang="en-US" sz="2000" dirty="0"/>
          </a:p>
          <a:p>
            <a:pPr>
              <a:spcAft>
                <a:spcPts val="600"/>
              </a:spcAft>
              <a:buFont typeface="Arial" panose="020B0604020202020204" pitchFamily="34" charset="0"/>
              <a:buChar char="•"/>
            </a:pPr>
            <a:r>
              <a:rPr lang="en-US" sz="2000" b="1" dirty="0"/>
              <a:t> Affected NEAMTWS Member States may submit requests for international assistance</a:t>
            </a:r>
            <a:r>
              <a:rPr lang="en-US" sz="2000" dirty="0"/>
              <a:t> to the ERCC</a:t>
            </a:r>
          </a:p>
          <a:p>
            <a:pPr>
              <a:spcAft>
                <a:spcPts val="600"/>
              </a:spcAft>
              <a:buFont typeface="Arial" panose="020B0604020202020204" pitchFamily="34" charset="0"/>
              <a:buChar char="•"/>
            </a:pPr>
            <a:r>
              <a:rPr lang="en-US" sz="2000" dirty="0"/>
              <a:t> Activation of the </a:t>
            </a:r>
            <a:r>
              <a:rPr lang="en-US" sz="2000" b="1" dirty="0"/>
              <a:t>Union Civil Protection Mechanism (UCPM)</a:t>
            </a:r>
            <a:r>
              <a:rPr lang="en-US" sz="2000" dirty="0"/>
              <a:t> enables Participating States to offer assistance</a:t>
            </a:r>
          </a:p>
          <a:p>
            <a:pPr>
              <a:spcAft>
                <a:spcPts val="600"/>
              </a:spcAft>
              <a:buFont typeface="Arial" panose="020B0604020202020204" pitchFamily="34" charset="0"/>
              <a:buChar char="•"/>
            </a:pPr>
            <a:r>
              <a:rPr lang="en-US" sz="2000" b="1" dirty="0"/>
              <a:t> ERCC coordinates international assistance</a:t>
            </a:r>
            <a:r>
              <a:rPr lang="en-US" sz="2000" dirty="0"/>
              <a:t>, including relief items, expertise, civil protection teams, and specialized equipment</a:t>
            </a:r>
          </a:p>
          <a:p>
            <a:pPr>
              <a:spcAft>
                <a:spcPts val="600"/>
              </a:spcAft>
              <a:buFont typeface="Arial" panose="020B0604020202020204" pitchFamily="34" charset="0"/>
              <a:buChar char="•"/>
            </a:pPr>
            <a:r>
              <a:rPr lang="en-US" sz="2000" b="1" dirty="0"/>
              <a:t> Selection and deployment procedures</a:t>
            </a:r>
            <a:r>
              <a:rPr lang="en-US" sz="2000" dirty="0"/>
              <a:t> of assets from the </a:t>
            </a:r>
            <a:r>
              <a:rPr lang="en-US" sz="2000" b="1" dirty="0"/>
              <a:t>European Civil Protection Pool (ECPP)</a:t>
            </a:r>
            <a:r>
              <a:rPr lang="en-US" sz="2000" dirty="0"/>
              <a:t> and </a:t>
            </a:r>
            <a:r>
              <a:rPr lang="en-US" sz="2000" b="1" dirty="0" err="1"/>
              <a:t>rescEU</a:t>
            </a:r>
            <a:r>
              <a:rPr lang="en-US" sz="2000" dirty="0"/>
              <a:t> are exercised</a:t>
            </a:r>
          </a:p>
          <a:p>
            <a:pPr>
              <a:spcAft>
                <a:spcPts val="600"/>
              </a:spcAft>
              <a:buFont typeface="Arial" panose="020B0604020202020204" pitchFamily="34" charset="0"/>
              <a:buChar char="•"/>
            </a:pPr>
            <a:r>
              <a:rPr lang="en-US" sz="2000" dirty="0"/>
              <a:t> Phase C concludes with the </a:t>
            </a:r>
            <a:r>
              <a:rPr lang="en-US" sz="2000" b="1" dirty="0"/>
              <a:t>acceptance of offered assistance</a:t>
            </a:r>
            <a:r>
              <a:rPr lang="en-US" sz="2000" dirty="0"/>
              <a:t> by the requesting country.</a:t>
            </a:r>
          </a:p>
        </p:txBody>
      </p:sp>
      <p:sp>
        <p:nvSpPr>
          <p:cNvPr id="3" name="Subtitle 2">
            <a:extLst>
              <a:ext uri="{FF2B5EF4-FFF2-40B4-BE49-F238E27FC236}">
                <a16:creationId xmlns:a16="http://schemas.microsoft.com/office/drawing/2014/main" id="{D9EAFC62-A4E9-BD41-E699-FA5175F8A33B}"/>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51752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434499"/>
            <a:ext cx="8543925" cy="1325563"/>
          </a:xfrm>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Activities to be performed</a:t>
            </a: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681038" y="1472641"/>
            <a:ext cx="8543925" cy="5070202"/>
          </a:xfrm>
          <a:prstGeom prst="rect">
            <a:avLst/>
          </a:prstGeom>
        </p:spPr>
        <p:txBody>
          <a:bodyPr vert="horz" wrap="square" lIns="0" tIns="0" rIns="0" bIns="0" rtlCol="0">
            <a:noAutofit/>
          </a:bodyPr>
          <a:lstStyle/>
          <a:p>
            <a:pPr marL="298450" marR="12700" indent="-285750" algn="just" defTabSz="457200">
              <a:lnSpc>
                <a:spcPct val="150000"/>
              </a:lnSpc>
              <a:buFont typeface="Arial" pitchFamily="34" charset="0"/>
              <a:buChar char="•"/>
            </a:pPr>
            <a:r>
              <a:rPr lang="en-US" dirty="0">
                <a:cs typeface="Calibri"/>
              </a:rPr>
              <a:t>Establishment of the National Contact of the Exercise</a:t>
            </a:r>
          </a:p>
          <a:p>
            <a:pPr marL="298450" marR="12700" indent="-285750" algn="just" defTabSz="457200">
              <a:lnSpc>
                <a:spcPct val="150000"/>
              </a:lnSpc>
              <a:buFont typeface="Arial" pitchFamily="34" charset="0"/>
              <a:buChar char="•"/>
            </a:pPr>
            <a:r>
              <a:rPr lang="en-US" dirty="0">
                <a:cs typeface="Calibri"/>
              </a:rPr>
              <a:t>Establishment of the Exercise Team, at national and local (community) level</a:t>
            </a:r>
          </a:p>
          <a:p>
            <a:pPr marL="298450" marR="12700" indent="-285750" algn="just" defTabSz="457200">
              <a:lnSpc>
                <a:spcPct val="150000"/>
              </a:lnSpc>
              <a:buFont typeface="Arial" pitchFamily="34" charset="0"/>
              <a:buChar char="•"/>
            </a:pPr>
            <a:r>
              <a:rPr lang="en-US" dirty="0">
                <a:cs typeface="Calibri"/>
              </a:rPr>
              <a:t>Appointment of roles: Coordinator  - Director – Evaluators – Observers - Other</a:t>
            </a:r>
          </a:p>
          <a:p>
            <a:pPr marL="298450" marR="12700" indent="-285750" algn="just" defTabSz="457200">
              <a:lnSpc>
                <a:spcPct val="150000"/>
              </a:lnSpc>
              <a:buFont typeface="Arial" pitchFamily="34" charset="0"/>
              <a:buChar char="•"/>
            </a:pPr>
            <a:r>
              <a:rPr lang="en-US" dirty="0">
                <a:cs typeface="Calibri"/>
              </a:rPr>
              <a:t>Set aim of the exercise and objectives</a:t>
            </a:r>
          </a:p>
          <a:p>
            <a:pPr marL="298450" marR="12700" indent="-285750" algn="just" defTabSz="457200">
              <a:lnSpc>
                <a:spcPct val="150000"/>
              </a:lnSpc>
              <a:buFont typeface="Arial" pitchFamily="34" charset="0"/>
              <a:buChar char="•"/>
            </a:pPr>
            <a:r>
              <a:rPr lang="en-US" dirty="0">
                <a:cs typeface="Calibri"/>
              </a:rPr>
              <a:t>Participants in the exercise</a:t>
            </a:r>
          </a:p>
          <a:p>
            <a:pPr marL="298450" marR="12700" indent="-285750" algn="just" defTabSz="457200">
              <a:lnSpc>
                <a:spcPct val="150000"/>
              </a:lnSpc>
              <a:buFont typeface="Arial" pitchFamily="34" charset="0"/>
              <a:buChar char="•"/>
            </a:pPr>
            <a:r>
              <a:rPr lang="en-US" dirty="0">
                <a:cs typeface="Calibri"/>
              </a:rPr>
              <a:t>Exercise scenario</a:t>
            </a:r>
          </a:p>
          <a:p>
            <a:pPr marL="298450" marR="12700" indent="-285750" algn="just" defTabSz="457200">
              <a:lnSpc>
                <a:spcPct val="150000"/>
              </a:lnSpc>
              <a:buFont typeface="Arial" pitchFamily="34" charset="0"/>
              <a:buChar char="•"/>
            </a:pPr>
            <a:r>
              <a:rPr lang="en-US" dirty="0">
                <a:cs typeface="Calibri"/>
              </a:rPr>
              <a:t>Design of different activities that will be performed to fulfill the aim</a:t>
            </a:r>
          </a:p>
          <a:p>
            <a:pPr marL="298450" marR="12700" indent="-285750" algn="just" defTabSz="457200">
              <a:lnSpc>
                <a:spcPct val="150000"/>
              </a:lnSpc>
              <a:buFont typeface="Arial" pitchFamily="34" charset="0"/>
              <a:buChar char="•"/>
            </a:pPr>
            <a:r>
              <a:rPr lang="en-US" dirty="0">
                <a:cs typeface="Calibri"/>
              </a:rPr>
              <a:t>Design the evaluation process</a:t>
            </a:r>
          </a:p>
          <a:p>
            <a:pPr marL="298450" marR="12700" indent="-285750" algn="just" defTabSz="457200">
              <a:lnSpc>
                <a:spcPct val="150000"/>
              </a:lnSpc>
              <a:buFont typeface="Arial" pitchFamily="34" charset="0"/>
              <a:buChar char="•"/>
            </a:pPr>
            <a:endParaRPr lang="en-US" dirty="0">
              <a:cs typeface="Calibri"/>
            </a:endParaRPr>
          </a:p>
          <a:p>
            <a:pPr marL="12700" marR="12700" algn="ctr" defTabSz="457200">
              <a:lnSpc>
                <a:spcPct val="150000"/>
              </a:lnSpc>
            </a:pPr>
            <a:r>
              <a:rPr lang="en-US" sz="2400" b="1" spc="300" dirty="0">
                <a:effectLst>
                  <a:outerShdw blurRad="38100" dist="38100" dir="2700000" algn="tl">
                    <a:srgbClr val="000000">
                      <a:alpha val="43137"/>
                    </a:srgbClr>
                  </a:outerShdw>
                </a:effectLst>
                <a:cs typeface="Calibri"/>
              </a:rPr>
              <a:t>Master Schedule of Events List</a:t>
            </a:r>
          </a:p>
          <a:p>
            <a:pPr marL="298450" marR="12700" indent="-285750" algn="just" defTabSz="457200">
              <a:lnSpc>
                <a:spcPct val="150000"/>
              </a:lnSpc>
              <a:buFont typeface="Arial" pitchFamily="34" charset="0"/>
              <a:buChar char="•"/>
            </a:pPr>
            <a:endParaRPr lang="en-US" dirty="0">
              <a:cs typeface="Calibri"/>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2">
            <a:extLst>
              <a:ext uri="{FF2B5EF4-FFF2-40B4-BE49-F238E27FC236}">
                <a16:creationId xmlns:a16="http://schemas.microsoft.com/office/drawing/2014/main" id="{0F46AF9E-DA69-31B4-1707-9313AE2EC3B2}"/>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41997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435600"/>
            <a:ext cx="8543925" cy="1325563"/>
          </a:xfrm>
          <a:prstGeom prst="rect">
            <a:avLst/>
          </a:prstGeom>
        </p:spPr>
        <p:txBody>
          <a:bodyPr vert="horz" wrap="square" lIns="0" tIns="0" rIns="0" bIns="0" rtlCol="0" anchor="ctr">
            <a:noAutofit/>
          </a:bodyPr>
          <a:lstStyle/>
          <a:p>
            <a:pPr marL="153035" algn="ctr">
              <a:lnSpc>
                <a:spcPct val="100000"/>
              </a:lnSpc>
              <a:tabLst>
                <a:tab pos="7607934" algn="l"/>
              </a:tabLst>
            </a:pPr>
            <a:br>
              <a:rPr lang="en-US" sz="4000" b="1" spc="300" dirty="0">
                <a:effectLst>
                  <a:outerShdw blurRad="38100" dist="38100" dir="2700000" algn="tl">
                    <a:srgbClr val="000000">
                      <a:alpha val="43137"/>
                    </a:srgbClr>
                  </a:outerShdw>
                </a:effectLst>
                <a:latin typeface="Play" panose="00000500000000000000" pitchFamily="2" charset="0"/>
                <a:cs typeface="Calibri Light"/>
              </a:rPr>
            </a:br>
            <a:r>
              <a:rPr lang="en-US" sz="4000" b="1" spc="300" dirty="0">
                <a:effectLst>
                  <a:outerShdw blurRad="38100" dist="38100" dir="2700000" algn="tl">
                    <a:srgbClr val="000000">
                      <a:alpha val="43137"/>
                    </a:srgbClr>
                  </a:outerShdw>
                </a:effectLst>
                <a:latin typeface="Play" panose="00000500000000000000" pitchFamily="2" charset="0"/>
                <a:cs typeface="Calibri Light"/>
              </a:rPr>
              <a:t>Schedule of the activities</a:t>
            </a:r>
            <a:br>
              <a:rPr lang="en-US" sz="4000" b="1" spc="300" dirty="0">
                <a:effectLst>
                  <a:outerShdw blurRad="38100" dist="38100" dir="2700000" algn="tl">
                    <a:srgbClr val="000000">
                      <a:alpha val="43137"/>
                    </a:srgbClr>
                  </a:outerShdw>
                </a:effectLst>
                <a:latin typeface="Play" panose="00000500000000000000" pitchFamily="2" charset="0"/>
                <a:cs typeface="Calibri Light"/>
              </a:rPr>
            </a:b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ject 10"/>
          <p:cNvSpPr txBox="1"/>
          <p:nvPr/>
        </p:nvSpPr>
        <p:spPr>
          <a:xfrm>
            <a:off x="681038" y="1673809"/>
            <a:ext cx="8543925" cy="3294668"/>
          </a:xfrm>
          <a:prstGeom prst="rect">
            <a:avLst/>
          </a:prstGeom>
        </p:spPr>
        <p:txBody>
          <a:bodyPr vert="horz" wrap="square" lIns="0" tIns="0" rIns="0" bIns="0" rtlCol="0">
            <a:noAutofit/>
          </a:bodyPr>
          <a:lstStyle/>
          <a:p>
            <a:pPr marL="298450" marR="12700" indent="-285750" algn="just" defTabSz="457200">
              <a:lnSpc>
                <a:spcPct val="150000"/>
              </a:lnSpc>
              <a:buFont typeface="Arial" pitchFamily="34" charset="0"/>
              <a:buChar char="•"/>
            </a:pPr>
            <a:r>
              <a:rPr lang="en-US" dirty="0">
                <a:cs typeface="Calibri"/>
              </a:rPr>
              <a:t>Establishment of the National Contact of the Exercise</a:t>
            </a:r>
          </a:p>
          <a:p>
            <a:pPr marL="298450" marR="12700" indent="-285750" algn="just" defTabSz="457200">
              <a:lnSpc>
                <a:spcPct val="150000"/>
              </a:lnSpc>
              <a:buFont typeface="Arial" pitchFamily="34" charset="0"/>
              <a:buChar char="•"/>
            </a:pPr>
            <a:r>
              <a:rPr lang="en-US" dirty="0">
                <a:cs typeface="Calibri"/>
              </a:rPr>
              <a:t>Establishment of the Exercise Team, at national and local (community) level</a:t>
            </a:r>
          </a:p>
          <a:p>
            <a:pPr marL="298450" marR="12700" indent="-285750" algn="just" defTabSz="457200">
              <a:lnSpc>
                <a:spcPct val="150000"/>
              </a:lnSpc>
              <a:buFont typeface="Arial" pitchFamily="34" charset="0"/>
              <a:buChar char="•"/>
            </a:pPr>
            <a:r>
              <a:rPr lang="en-US" dirty="0">
                <a:cs typeface="Calibri"/>
              </a:rPr>
              <a:t>Appointment of roles: Coordinator  - Director – Evaluators – Observers - Other</a:t>
            </a:r>
          </a:p>
          <a:p>
            <a:pPr marL="298450" marR="12700" indent="-285750" algn="just" defTabSz="457200">
              <a:lnSpc>
                <a:spcPct val="150000"/>
              </a:lnSpc>
              <a:buFont typeface="Arial" pitchFamily="34" charset="0"/>
              <a:buChar char="•"/>
            </a:pPr>
            <a:endParaRPr lang="en-US" dirty="0">
              <a:cs typeface="Calibri"/>
            </a:endParaRPr>
          </a:p>
          <a:p>
            <a:pPr marL="298450" marR="12700" indent="-285750" algn="just" defTabSz="457200">
              <a:lnSpc>
                <a:spcPct val="150000"/>
              </a:lnSpc>
              <a:buFont typeface="Arial" pitchFamily="34" charset="0"/>
              <a:buChar char="•"/>
            </a:pPr>
            <a:r>
              <a:rPr lang="en-US" dirty="0">
                <a:cs typeface="Calibri"/>
              </a:rPr>
              <a:t>Set aim of the exercise and objectives</a:t>
            </a:r>
          </a:p>
          <a:p>
            <a:pPr marL="298450" marR="12700" indent="-285750" algn="just" defTabSz="457200">
              <a:lnSpc>
                <a:spcPct val="150000"/>
              </a:lnSpc>
              <a:buFont typeface="Arial" pitchFamily="34" charset="0"/>
              <a:buChar char="•"/>
            </a:pPr>
            <a:r>
              <a:rPr lang="en-US" dirty="0">
                <a:cs typeface="Calibri"/>
              </a:rPr>
              <a:t>Participants in the exercise</a:t>
            </a:r>
          </a:p>
          <a:p>
            <a:pPr marL="298450" marR="12700" indent="-285750" algn="just" defTabSz="457200">
              <a:lnSpc>
                <a:spcPct val="150000"/>
              </a:lnSpc>
              <a:buFont typeface="Arial" pitchFamily="34" charset="0"/>
              <a:buChar char="•"/>
            </a:pPr>
            <a:r>
              <a:rPr lang="en-US" dirty="0">
                <a:cs typeface="Calibri"/>
              </a:rPr>
              <a:t>Exercise scenario</a:t>
            </a:r>
          </a:p>
          <a:p>
            <a:pPr marL="298450" marR="12700" indent="-285750" algn="just" defTabSz="457200">
              <a:lnSpc>
                <a:spcPct val="150000"/>
              </a:lnSpc>
              <a:buFont typeface="Arial" pitchFamily="34" charset="0"/>
              <a:buChar char="•"/>
            </a:pPr>
            <a:r>
              <a:rPr lang="en-US" dirty="0">
                <a:cs typeface="Calibri"/>
              </a:rPr>
              <a:t>Design of different activities that will be performed to fulfill the aim</a:t>
            </a:r>
          </a:p>
          <a:p>
            <a:pPr marL="298450" marR="12700" indent="-285750" algn="just" defTabSz="457200">
              <a:lnSpc>
                <a:spcPct val="150000"/>
              </a:lnSpc>
              <a:buFont typeface="Arial" pitchFamily="34" charset="0"/>
              <a:buChar char="•"/>
            </a:pPr>
            <a:endParaRPr lang="en-US" dirty="0">
              <a:cs typeface="Calibri"/>
            </a:endParaRPr>
          </a:p>
          <a:p>
            <a:pPr marL="298450" marR="12700" indent="-285750" algn="just" defTabSz="457200">
              <a:lnSpc>
                <a:spcPct val="150000"/>
              </a:lnSpc>
              <a:buFont typeface="Arial" pitchFamily="34" charset="0"/>
              <a:buChar char="•"/>
            </a:pPr>
            <a:r>
              <a:rPr lang="en-US" dirty="0">
                <a:cs typeface="Calibri"/>
              </a:rPr>
              <a:t>Design the evaluation process</a:t>
            </a:r>
          </a:p>
          <a:p>
            <a:endParaRPr lang="en-US" sz="1500" b="1" u="sng" dirty="0"/>
          </a:p>
        </p:txBody>
      </p:sp>
      <p:sp>
        <p:nvSpPr>
          <p:cNvPr id="4" name="Rounded Rectangle 3"/>
          <p:cNvSpPr/>
          <p:nvPr/>
        </p:nvSpPr>
        <p:spPr>
          <a:xfrm>
            <a:off x="594805" y="1673809"/>
            <a:ext cx="7732449" cy="12261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96279" y="3390826"/>
            <a:ext cx="7732449" cy="15447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6279" y="5463229"/>
            <a:ext cx="7732449" cy="3373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87073" y="1871396"/>
            <a:ext cx="1143775" cy="830997"/>
          </a:xfrm>
          <a:prstGeom prst="rect">
            <a:avLst/>
          </a:prstGeom>
          <a:noFill/>
        </p:spPr>
        <p:txBody>
          <a:bodyPr wrap="none" lIns="91440" tIns="45720" rIns="91440" bIns="45720">
            <a:spAutoFit/>
          </a:bodyPr>
          <a:lstStyle/>
          <a:p>
            <a:pPr algn="ctr"/>
            <a:r>
              <a:rPr lang="en-US" sz="2400" b="1" dirty="0">
                <a:solidFill>
                  <a:srgbClr val="C00000"/>
                </a:solidFill>
                <a:effectLst>
                  <a:outerShdw blurRad="38100" dist="38100" dir="2700000" algn="tl">
                    <a:srgbClr val="000000">
                      <a:alpha val="43137"/>
                    </a:srgbClr>
                  </a:outerShdw>
                </a:effectLst>
              </a:rPr>
              <a:t>60 days</a:t>
            </a:r>
          </a:p>
          <a:p>
            <a:pPr algn="ctr"/>
            <a:r>
              <a:rPr lang="en-US" sz="2400" b="1" dirty="0">
                <a:solidFill>
                  <a:srgbClr val="C00000"/>
                </a:solidFill>
                <a:effectLst>
                  <a:outerShdw blurRad="38100" dist="38100" dir="2700000" algn="tl">
                    <a:srgbClr val="000000">
                      <a:alpha val="43137"/>
                    </a:srgbClr>
                  </a:outerShdw>
                </a:effectLst>
              </a:rPr>
              <a:t>before</a:t>
            </a:r>
          </a:p>
        </p:txBody>
      </p:sp>
      <p:sp>
        <p:nvSpPr>
          <p:cNvPr id="13" name="Rectangle 12"/>
          <p:cNvSpPr/>
          <p:nvPr/>
        </p:nvSpPr>
        <p:spPr>
          <a:xfrm>
            <a:off x="8487072" y="3771105"/>
            <a:ext cx="1143775" cy="830997"/>
          </a:xfrm>
          <a:prstGeom prst="rect">
            <a:avLst/>
          </a:prstGeom>
          <a:noFill/>
        </p:spPr>
        <p:txBody>
          <a:bodyPr wrap="none" lIns="91440" tIns="45720" rIns="91440" bIns="45720">
            <a:spAutoFit/>
          </a:bodyPr>
          <a:lstStyle/>
          <a:p>
            <a:pPr algn="ctr"/>
            <a:r>
              <a:rPr lang="en-US" sz="2400" b="1" dirty="0">
                <a:solidFill>
                  <a:srgbClr val="C00000"/>
                </a:solidFill>
                <a:effectLst>
                  <a:outerShdw blurRad="38100" dist="38100" dir="2700000" algn="tl">
                    <a:srgbClr val="000000">
                      <a:alpha val="43137"/>
                    </a:srgbClr>
                  </a:outerShdw>
                </a:effectLst>
              </a:rPr>
              <a:t>30 days</a:t>
            </a:r>
          </a:p>
          <a:p>
            <a:pPr algn="ctr"/>
            <a:r>
              <a:rPr lang="en-US" sz="2400" b="1" dirty="0">
                <a:solidFill>
                  <a:srgbClr val="C00000"/>
                </a:solidFill>
                <a:effectLst>
                  <a:outerShdw blurRad="38100" dist="38100" dir="2700000" algn="tl">
                    <a:srgbClr val="000000">
                      <a:alpha val="43137"/>
                    </a:srgbClr>
                  </a:outerShdw>
                </a:effectLst>
              </a:rPr>
              <a:t>before</a:t>
            </a:r>
          </a:p>
        </p:txBody>
      </p:sp>
      <p:sp>
        <p:nvSpPr>
          <p:cNvPr id="14" name="Rectangle 13"/>
          <p:cNvSpPr/>
          <p:nvPr/>
        </p:nvSpPr>
        <p:spPr>
          <a:xfrm>
            <a:off x="8488548" y="5226326"/>
            <a:ext cx="1143775" cy="830997"/>
          </a:xfrm>
          <a:prstGeom prst="rect">
            <a:avLst/>
          </a:prstGeom>
          <a:noFill/>
        </p:spPr>
        <p:txBody>
          <a:bodyPr wrap="none" lIns="91440" tIns="45720" rIns="91440" bIns="45720">
            <a:spAutoFit/>
          </a:bodyPr>
          <a:lstStyle/>
          <a:p>
            <a:pPr algn="ctr"/>
            <a:r>
              <a:rPr lang="en-US" sz="2400" b="1" dirty="0">
                <a:solidFill>
                  <a:srgbClr val="C00000"/>
                </a:solidFill>
                <a:effectLst>
                  <a:outerShdw blurRad="38100" dist="38100" dir="2700000" algn="tl">
                    <a:srgbClr val="000000">
                      <a:alpha val="43137"/>
                    </a:srgbClr>
                  </a:outerShdw>
                </a:effectLst>
              </a:rPr>
              <a:t>15 days</a:t>
            </a:r>
          </a:p>
          <a:p>
            <a:pPr algn="ctr"/>
            <a:r>
              <a:rPr lang="en-US" sz="2400" b="1" dirty="0">
                <a:solidFill>
                  <a:srgbClr val="C00000"/>
                </a:solidFill>
                <a:effectLst>
                  <a:outerShdw blurRad="38100" dist="38100" dir="2700000" algn="tl">
                    <a:srgbClr val="000000">
                      <a:alpha val="43137"/>
                    </a:srgbClr>
                  </a:outerShdw>
                </a:effectLst>
              </a:rPr>
              <a:t>before</a:t>
            </a:r>
          </a:p>
        </p:txBody>
      </p:sp>
      <p:sp>
        <p:nvSpPr>
          <p:cNvPr id="6" name="Subtitle 2">
            <a:extLst>
              <a:ext uri="{FF2B5EF4-FFF2-40B4-BE49-F238E27FC236}">
                <a16:creationId xmlns:a16="http://schemas.microsoft.com/office/drawing/2014/main" id="{8F6E55AF-01CF-D5C0-8DB1-20A4F8FA0A85}"/>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2592670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6D61D310-4FF9-8AEA-59FF-E5A9DC156E39}"/>
              </a:ext>
            </a:extLst>
          </p:cNvPr>
          <p:cNvPicPr>
            <a:picLocks noChangeAspect="1"/>
          </p:cNvPicPr>
          <p:nvPr/>
        </p:nvPicPr>
        <p:blipFill>
          <a:blip r:embed="rId3"/>
          <a:stretch>
            <a:fillRect/>
          </a:stretch>
        </p:blipFill>
        <p:spPr>
          <a:xfrm>
            <a:off x="7517956" y="13567"/>
            <a:ext cx="2376488" cy="739437"/>
          </a:xfrm>
          <a:prstGeom prst="rect">
            <a:avLst/>
          </a:prstGeom>
        </p:spPr>
      </p:pic>
      <p:sp>
        <p:nvSpPr>
          <p:cNvPr id="6" name="TextBox 5">
            <a:extLst>
              <a:ext uri="{FF2B5EF4-FFF2-40B4-BE49-F238E27FC236}">
                <a16:creationId xmlns:a16="http://schemas.microsoft.com/office/drawing/2014/main" id="{7605DCC1-40DB-9535-36FB-D9C98B0E2854}"/>
              </a:ext>
            </a:extLst>
          </p:cNvPr>
          <p:cNvSpPr txBox="1"/>
          <p:nvPr/>
        </p:nvSpPr>
        <p:spPr>
          <a:xfrm>
            <a:off x="294132" y="2211169"/>
            <a:ext cx="9317736" cy="2808141"/>
          </a:xfrm>
          <a:prstGeom prst="rect">
            <a:avLst/>
          </a:prstGeom>
          <a:noFill/>
        </p:spPr>
        <p:txBody>
          <a:bodyPr wrap="square">
            <a:spAutoFit/>
          </a:bodyPr>
          <a:lstStyle/>
          <a:p>
            <a:pPr algn="just">
              <a:lnSpc>
                <a:spcPct val="115000"/>
              </a:lnSpc>
              <a:spcAft>
                <a:spcPts val="1000"/>
              </a:spcAft>
              <a:buNone/>
            </a:pPr>
            <a:r>
              <a:rPr lang="en-US" b="1" i="1" dirty="0">
                <a:solidFill>
                  <a:srgbClr val="000000"/>
                </a:solidFill>
                <a:latin typeface="Play" panose="00000500000000000000" pitchFamily="2" charset="0"/>
              </a:rPr>
              <a:t>Decisions:</a:t>
            </a:r>
          </a:p>
          <a:p>
            <a:pPr marL="285750" indent="-285750">
              <a:lnSpc>
                <a:spcPct val="115000"/>
              </a:lnSpc>
              <a:spcAft>
                <a:spcPts val="1000"/>
              </a:spcAft>
              <a:buFont typeface="Wingdings" panose="05000000000000000000" pitchFamily="2" charset="2"/>
              <a:buChar char="ü"/>
            </a:pPr>
            <a:r>
              <a:rPr lang="en-US" sz="1800" dirty="0">
                <a:solidFill>
                  <a:srgbClr val="000000"/>
                </a:solidFill>
                <a:effectLst/>
                <a:latin typeface="Play" panose="00000500000000000000" pitchFamily="2" charset="0"/>
                <a:ea typeface="Calibri" panose="020F0502020204030204" pitchFamily="34" charset="0"/>
              </a:rPr>
              <a:t>To organize the next </a:t>
            </a:r>
            <a:r>
              <a:rPr lang="en-US" sz="1800" b="1" dirty="0" err="1">
                <a:solidFill>
                  <a:srgbClr val="000000"/>
                </a:solidFill>
                <a:effectLst/>
                <a:latin typeface="Play" panose="00000500000000000000" pitchFamily="2" charset="0"/>
                <a:ea typeface="Calibri" panose="020F0502020204030204" pitchFamily="34" charset="0"/>
              </a:rPr>
              <a:t>NEAMWave</a:t>
            </a:r>
            <a:r>
              <a:rPr lang="en-US" sz="1800" b="1" dirty="0">
                <a:solidFill>
                  <a:srgbClr val="000000"/>
                </a:solidFill>
                <a:effectLst/>
                <a:latin typeface="Play" panose="00000500000000000000" pitchFamily="2" charset="0"/>
                <a:ea typeface="Calibri" panose="020F0502020204030204" pitchFamily="34" charset="0"/>
              </a:rPr>
              <a:t> exercise in March 2026 </a:t>
            </a:r>
            <a:r>
              <a:rPr lang="en-US" sz="1800" b="1" dirty="0">
                <a:solidFill>
                  <a:srgbClr val="FF0000"/>
                </a:solidFill>
                <a:effectLst/>
                <a:latin typeface="Play" panose="00000500000000000000" pitchFamily="2" charset="0"/>
                <a:ea typeface="Calibri" panose="020F0502020204030204" pitchFamily="34" charset="0"/>
                <a:sym typeface="Wingdings" panose="05000000000000000000" pitchFamily="2" charset="2"/>
              </a:rPr>
              <a:t></a:t>
            </a:r>
            <a:r>
              <a:rPr lang="en-US" sz="1800" dirty="0">
                <a:solidFill>
                  <a:srgbClr val="000000"/>
                </a:solidFill>
                <a:effectLst/>
                <a:latin typeface="Play" panose="00000500000000000000" pitchFamily="2" charset="0"/>
                <a:ea typeface="Calibri" panose="020F0502020204030204" pitchFamily="34" charset="0"/>
              </a:rPr>
              <a:t> </a:t>
            </a:r>
            <a:r>
              <a:rPr lang="en-US" sz="1800" b="1" dirty="0">
                <a:solidFill>
                  <a:srgbClr val="FF0000"/>
                </a:solidFill>
                <a:effectLst/>
                <a:latin typeface="Play" panose="00000500000000000000" pitchFamily="2" charset="0"/>
                <a:ea typeface="Calibri" panose="020F0502020204030204" pitchFamily="34" charset="0"/>
              </a:rPr>
              <a:t>3 -24 March 2026</a:t>
            </a:r>
          </a:p>
          <a:p>
            <a:pPr marL="285750" indent="-285750">
              <a:lnSpc>
                <a:spcPct val="115000"/>
              </a:lnSpc>
              <a:spcAft>
                <a:spcPts val="1000"/>
              </a:spcAft>
              <a:buFont typeface="Wingdings" panose="05000000000000000000" pitchFamily="2" charset="2"/>
              <a:buChar char="ü"/>
            </a:pPr>
            <a:r>
              <a:rPr lang="en-US" sz="1800" dirty="0">
                <a:solidFill>
                  <a:srgbClr val="000000"/>
                </a:solidFill>
                <a:effectLst/>
                <a:latin typeface="Play" panose="00000500000000000000" pitchFamily="2" charset="0"/>
                <a:ea typeface="Calibri" panose="020F0502020204030204" pitchFamily="34" charset="0"/>
              </a:rPr>
              <a:t>The exercise scenarios should be created through </a:t>
            </a:r>
            <a:r>
              <a:rPr lang="en-US" sz="1800" b="1" dirty="0">
                <a:solidFill>
                  <a:srgbClr val="000000"/>
                </a:solidFill>
                <a:effectLst/>
                <a:latin typeface="Play" panose="00000500000000000000" pitchFamily="2" charset="0"/>
                <a:ea typeface="Calibri" panose="020F0502020204030204" pitchFamily="34" charset="0"/>
              </a:rPr>
              <a:t>collaboration between TSPs and NTWCs </a:t>
            </a:r>
            <a:r>
              <a:rPr lang="en-US" b="1" dirty="0">
                <a:solidFill>
                  <a:srgbClr val="FF0000"/>
                </a:solidFill>
                <a:latin typeface="Play" panose="00000500000000000000" pitchFamily="2" charset="0"/>
                <a:ea typeface="Calibri" panose="020F0502020204030204" pitchFamily="34" charset="0"/>
                <a:sym typeface="Wingdings" panose="05000000000000000000" pitchFamily="2" charset="2"/>
              </a:rPr>
              <a:t></a:t>
            </a:r>
            <a:r>
              <a:rPr lang="en-US" sz="1800" b="1" dirty="0">
                <a:solidFill>
                  <a:srgbClr val="000000"/>
                </a:solidFill>
                <a:effectLst/>
                <a:latin typeface="Play" panose="00000500000000000000" pitchFamily="2" charset="0"/>
                <a:ea typeface="Calibri" panose="020F0502020204030204" pitchFamily="34" charset="0"/>
              </a:rPr>
              <a:t> </a:t>
            </a:r>
            <a:r>
              <a:rPr lang="en-US" sz="1800" b="1" dirty="0">
                <a:solidFill>
                  <a:srgbClr val="FF0000"/>
                </a:solidFill>
                <a:effectLst/>
                <a:latin typeface="Play" panose="00000500000000000000" pitchFamily="2" charset="0"/>
                <a:ea typeface="Calibri" panose="020F0502020204030204" pitchFamily="34" charset="0"/>
              </a:rPr>
              <a:t>3 NTWCs (CY, ES, RO) are collaborating with TSPs</a:t>
            </a:r>
            <a:r>
              <a:rPr lang="en-US" sz="1800" b="1" dirty="0">
                <a:solidFill>
                  <a:srgbClr val="000000"/>
                </a:solidFill>
                <a:effectLst/>
                <a:latin typeface="Play" panose="00000500000000000000" pitchFamily="2" charset="0"/>
                <a:ea typeface="Calibri" panose="020F0502020204030204" pitchFamily="34" charset="0"/>
              </a:rPr>
              <a:t> </a:t>
            </a:r>
            <a:endParaRPr lang="en-US" dirty="0">
              <a:solidFill>
                <a:srgbClr val="000000"/>
              </a:solidFill>
              <a:latin typeface="Play" panose="00000500000000000000" pitchFamily="2" charset="0"/>
              <a:ea typeface="Calibri" panose="020F0502020204030204" pitchFamily="34" charset="0"/>
            </a:endParaRPr>
          </a:p>
          <a:p>
            <a:pPr marL="285750" indent="-285750">
              <a:lnSpc>
                <a:spcPct val="115000"/>
              </a:lnSpc>
              <a:spcAft>
                <a:spcPts val="1000"/>
              </a:spcAft>
              <a:buFont typeface="Wingdings" panose="05000000000000000000" pitchFamily="2" charset="2"/>
              <a:buChar char="ü"/>
            </a:pPr>
            <a:r>
              <a:rPr lang="en-US" sz="1800" b="1" dirty="0">
                <a:solidFill>
                  <a:srgbClr val="000000"/>
                </a:solidFill>
                <a:effectLst/>
                <a:latin typeface="Play" panose="00000500000000000000" pitchFamily="2" charset="0"/>
                <a:ea typeface="Calibri" panose="020F0502020204030204" pitchFamily="34" charset="0"/>
              </a:rPr>
              <a:t>One or more single or joint scenarios </a:t>
            </a:r>
            <a:r>
              <a:rPr lang="en-US" sz="1800" dirty="0">
                <a:solidFill>
                  <a:srgbClr val="000000"/>
                </a:solidFill>
                <a:effectLst/>
                <a:latin typeface="Play" panose="00000500000000000000" pitchFamily="2" charset="0"/>
                <a:ea typeface="Calibri" panose="020F0502020204030204" pitchFamily="34" charset="0"/>
              </a:rPr>
              <a:t>proposed to meet the specific needs of the MS </a:t>
            </a:r>
            <a:r>
              <a:rPr lang="en-US" b="1" dirty="0">
                <a:solidFill>
                  <a:srgbClr val="FF0000"/>
                </a:solidFill>
                <a:latin typeface="Play" panose="00000500000000000000" pitchFamily="2" charset="0"/>
                <a:ea typeface="Calibri" panose="020F0502020204030204" pitchFamily="34" charset="0"/>
                <a:sym typeface="Wingdings" panose="05000000000000000000" pitchFamily="2" charset="2"/>
              </a:rPr>
              <a:t></a:t>
            </a:r>
            <a:r>
              <a:rPr lang="en-US" sz="1800" dirty="0">
                <a:solidFill>
                  <a:srgbClr val="000000"/>
                </a:solidFill>
                <a:effectLst/>
                <a:latin typeface="Play" panose="00000500000000000000" pitchFamily="2" charset="0"/>
                <a:ea typeface="Calibri" panose="020F0502020204030204" pitchFamily="34" charset="0"/>
              </a:rPr>
              <a:t> </a:t>
            </a:r>
            <a:r>
              <a:rPr lang="en-US" sz="1800" b="1" dirty="0">
                <a:solidFill>
                  <a:srgbClr val="FF0000"/>
                </a:solidFill>
                <a:effectLst/>
                <a:latin typeface="Play" panose="00000500000000000000" pitchFamily="2" charset="0"/>
                <a:ea typeface="Calibri" panose="020F0502020204030204" pitchFamily="34" charset="0"/>
              </a:rPr>
              <a:t>3 joint scenarios / 2 single scenarios | 3 TSPs are participating in 2 scenarios</a:t>
            </a:r>
          </a:p>
          <a:p>
            <a:pPr marL="285750" indent="-285750">
              <a:lnSpc>
                <a:spcPct val="115000"/>
              </a:lnSpc>
              <a:spcAft>
                <a:spcPts val="1000"/>
              </a:spcAft>
              <a:buFont typeface="Wingdings" panose="05000000000000000000" pitchFamily="2" charset="2"/>
              <a:buChar char="ü"/>
            </a:pPr>
            <a:r>
              <a:rPr lang="en-US" dirty="0">
                <a:solidFill>
                  <a:srgbClr val="000000"/>
                </a:solidFill>
                <a:latin typeface="Play" panose="00000500000000000000" pitchFamily="2" charset="0"/>
              </a:rPr>
              <a:t>Encouraging the collaboration of </a:t>
            </a:r>
            <a:r>
              <a:rPr lang="en-US" dirty="0" err="1">
                <a:solidFill>
                  <a:srgbClr val="000000"/>
                </a:solidFill>
                <a:latin typeface="Play" panose="00000500000000000000" pitchFamily="2" charset="0"/>
              </a:rPr>
              <a:t>CoastWAVE</a:t>
            </a:r>
            <a:r>
              <a:rPr lang="en-US" dirty="0">
                <a:solidFill>
                  <a:srgbClr val="000000"/>
                </a:solidFill>
                <a:latin typeface="Play" panose="00000500000000000000" pitchFamily="2" charset="0"/>
              </a:rPr>
              <a:t> 2.0 activities</a:t>
            </a:r>
          </a:p>
        </p:txBody>
      </p:sp>
      <p:sp>
        <p:nvSpPr>
          <p:cNvPr id="4" name="TextBox 3">
            <a:extLst>
              <a:ext uri="{FF2B5EF4-FFF2-40B4-BE49-F238E27FC236}">
                <a16:creationId xmlns:a16="http://schemas.microsoft.com/office/drawing/2014/main" id="{5D1F04A0-81D6-AB9D-1F42-EF281C4212A5}"/>
              </a:ext>
            </a:extLst>
          </p:cNvPr>
          <p:cNvSpPr txBox="1"/>
          <p:nvPr/>
        </p:nvSpPr>
        <p:spPr>
          <a:xfrm>
            <a:off x="1873603" y="670951"/>
            <a:ext cx="6147238" cy="1323439"/>
          </a:xfrm>
          <a:prstGeom prst="rect">
            <a:avLst/>
          </a:prstGeom>
        </p:spPr>
        <p:txBody>
          <a:bodyPr vert="horz" wrap="square" lIns="0" tIns="0" rIns="0" bIns="0" rtlCol="0" anchor="ctr">
            <a:noAutofit/>
          </a:bodyPr>
          <a:lstStyle>
            <a:lvl1pPr marL="153035" algn="ctr">
              <a:lnSpc>
                <a:spcPct val="100000"/>
              </a:lnSpc>
              <a:spcBef>
                <a:spcPct val="0"/>
              </a:spcBef>
              <a:buNone/>
              <a:tabLst>
                <a:tab pos="7607934" algn="l"/>
              </a:tabLst>
              <a:defRPr sz="4000" b="1" spc="300">
                <a:effectLst>
                  <a:outerShdw blurRad="38100" dist="38100" dir="2700000" algn="tl">
                    <a:srgbClr val="000000">
                      <a:alpha val="43137"/>
                    </a:srgbClr>
                  </a:outerShdw>
                </a:effectLst>
                <a:latin typeface="Play" panose="00000500000000000000" pitchFamily="2" charset="0"/>
                <a:ea typeface="+mj-ea"/>
                <a:cs typeface="Calibri Light"/>
              </a:defRPr>
            </a:lvl1pPr>
          </a:lstStyle>
          <a:p>
            <a:r>
              <a:rPr lang="en-US" dirty="0"/>
              <a:t>@19th ICG/NEAMTWS</a:t>
            </a:r>
          </a:p>
        </p:txBody>
      </p:sp>
      <p:sp>
        <p:nvSpPr>
          <p:cNvPr id="2" name="Subtitle 2">
            <a:extLst>
              <a:ext uri="{FF2B5EF4-FFF2-40B4-BE49-F238E27FC236}">
                <a16:creationId xmlns:a16="http://schemas.microsoft.com/office/drawing/2014/main" id="{DF6A445C-EAB7-8FFD-246A-E292FA0888B5}"/>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090634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graphicFrame>
        <p:nvGraphicFramePr>
          <p:cNvPr id="2" name="Table 1">
            <a:extLst>
              <a:ext uri="{FF2B5EF4-FFF2-40B4-BE49-F238E27FC236}">
                <a16:creationId xmlns:a16="http://schemas.microsoft.com/office/drawing/2014/main" id="{DD5A76B1-C26E-3E5C-8EBF-80801CED0D13}"/>
              </a:ext>
            </a:extLst>
          </p:cNvPr>
          <p:cNvGraphicFramePr>
            <a:graphicFrameLocks noGrp="1"/>
          </p:cNvGraphicFramePr>
          <p:nvPr>
            <p:extLst>
              <p:ext uri="{D42A27DB-BD31-4B8C-83A1-F6EECF244321}">
                <p14:modId xmlns:p14="http://schemas.microsoft.com/office/powerpoint/2010/main" val="2740111508"/>
              </p:ext>
            </p:extLst>
          </p:nvPr>
        </p:nvGraphicFramePr>
        <p:xfrm>
          <a:off x="48132" y="5194716"/>
          <a:ext cx="9790813" cy="1590410"/>
        </p:xfrm>
        <a:graphic>
          <a:graphicData uri="http://schemas.openxmlformats.org/drawingml/2006/table">
            <a:tbl>
              <a:tblPr>
                <a:tableStyleId>{8A107856-5554-42FB-B03E-39F5DBC370BA}</a:tableStyleId>
              </a:tblPr>
              <a:tblGrid>
                <a:gridCol w="434243">
                  <a:extLst>
                    <a:ext uri="{9D8B030D-6E8A-4147-A177-3AD203B41FA5}">
                      <a16:colId xmlns:a16="http://schemas.microsoft.com/office/drawing/2014/main" val="1900124835"/>
                    </a:ext>
                  </a:extLst>
                </a:gridCol>
                <a:gridCol w="768575">
                  <a:extLst>
                    <a:ext uri="{9D8B030D-6E8A-4147-A177-3AD203B41FA5}">
                      <a16:colId xmlns:a16="http://schemas.microsoft.com/office/drawing/2014/main" val="2384871815"/>
                    </a:ext>
                  </a:extLst>
                </a:gridCol>
                <a:gridCol w="505950">
                  <a:extLst>
                    <a:ext uri="{9D8B030D-6E8A-4147-A177-3AD203B41FA5}">
                      <a16:colId xmlns:a16="http://schemas.microsoft.com/office/drawing/2014/main" val="3969228127"/>
                    </a:ext>
                  </a:extLst>
                </a:gridCol>
                <a:gridCol w="969812">
                  <a:extLst>
                    <a:ext uri="{9D8B030D-6E8A-4147-A177-3AD203B41FA5}">
                      <a16:colId xmlns:a16="http://schemas.microsoft.com/office/drawing/2014/main" val="1113693145"/>
                    </a:ext>
                  </a:extLst>
                </a:gridCol>
                <a:gridCol w="771398">
                  <a:extLst>
                    <a:ext uri="{9D8B030D-6E8A-4147-A177-3AD203B41FA5}">
                      <a16:colId xmlns:a16="http://schemas.microsoft.com/office/drawing/2014/main" val="3376434229"/>
                    </a:ext>
                  </a:extLst>
                </a:gridCol>
                <a:gridCol w="846175">
                  <a:extLst>
                    <a:ext uri="{9D8B030D-6E8A-4147-A177-3AD203B41FA5}">
                      <a16:colId xmlns:a16="http://schemas.microsoft.com/office/drawing/2014/main" val="3509904697"/>
                    </a:ext>
                  </a:extLst>
                </a:gridCol>
                <a:gridCol w="1073391">
                  <a:extLst>
                    <a:ext uri="{9D8B030D-6E8A-4147-A177-3AD203B41FA5}">
                      <a16:colId xmlns:a16="http://schemas.microsoft.com/office/drawing/2014/main" val="948911788"/>
                    </a:ext>
                  </a:extLst>
                </a:gridCol>
                <a:gridCol w="548871">
                  <a:extLst>
                    <a:ext uri="{9D8B030D-6E8A-4147-A177-3AD203B41FA5}">
                      <a16:colId xmlns:a16="http://schemas.microsoft.com/office/drawing/2014/main" val="3881175858"/>
                    </a:ext>
                  </a:extLst>
                </a:gridCol>
                <a:gridCol w="1676917">
                  <a:extLst>
                    <a:ext uri="{9D8B030D-6E8A-4147-A177-3AD203B41FA5}">
                      <a16:colId xmlns:a16="http://schemas.microsoft.com/office/drawing/2014/main" val="959820908"/>
                    </a:ext>
                  </a:extLst>
                </a:gridCol>
                <a:gridCol w="2195481">
                  <a:extLst>
                    <a:ext uri="{9D8B030D-6E8A-4147-A177-3AD203B41FA5}">
                      <a16:colId xmlns:a16="http://schemas.microsoft.com/office/drawing/2014/main" val="1244153353"/>
                    </a:ext>
                  </a:extLst>
                </a:gridCol>
              </a:tblGrid>
              <a:tr h="302331">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no</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Date</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a:effectLst/>
                          <a:latin typeface="Tahoma" panose="020B0604030504040204" pitchFamily="34" charset="0"/>
                          <a:ea typeface="Tahoma" panose="020B0604030504040204" pitchFamily="34" charset="0"/>
                          <a:cs typeface="Tahoma" panose="020B0604030504040204" pitchFamily="34" charset="0"/>
                        </a:rPr>
                        <a:t>Type</a:t>
                      </a:r>
                      <a:endParaRPr lang="en-US" sz="11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err="1">
                          <a:effectLst/>
                          <a:latin typeface="Tahoma" panose="020B0604030504040204" pitchFamily="34" charset="0"/>
                          <a:ea typeface="Tahoma" panose="020B0604030504040204" pitchFamily="34" charset="0"/>
                          <a:cs typeface="Tahoma" panose="020B0604030504040204" pitchFamily="34" charset="0"/>
                        </a:rPr>
                        <a:t>TSPs</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err="1">
                          <a:effectLst/>
                          <a:latin typeface="Tahoma" panose="020B0604030504040204" pitchFamily="34" charset="0"/>
                          <a:ea typeface="Tahoma" panose="020B0604030504040204" pitchFamily="34" charset="0"/>
                          <a:cs typeface="Tahoma" panose="020B0604030504040204" pitchFamily="34" charset="0"/>
                        </a:rPr>
                        <a:t>NTWCs</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Title</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Epicenter</a:t>
                      </a:r>
                      <a:b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b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a:t>
                      </a:r>
                      <a:r>
                        <a:rPr lang="en-US" sz="1100" b="1" u="none" strike="noStrike" dirty="0" err="1">
                          <a:effectLst/>
                          <a:latin typeface="Tahoma" panose="020B0604030504040204" pitchFamily="34" charset="0"/>
                          <a:ea typeface="Tahoma" panose="020B0604030504040204" pitchFamily="34" charset="0"/>
                          <a:cs typeface="Tahoma" panose="020B0604030504040204" pitchFamily="34" charset="0"/>
                        </a:rPr>
                        <a:t>lat</a:t>
                      </a: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 - </a:t>
                      </a:r>
                      <a:r>
                        <a:rPr lang="en-US" sz="1100" b="1" u="none" strike="noStrike" dirty="0" err="1">
                          <a:effectLst/>
                          <a:latin typeface="Tahoma" panose="020B0604030504040204" pitchFamily="34" charset="0"/>
                          <a:ea typeface="Tahoma" panose="020B0604030504040204" pitchFamily="34" charset="0"/>
                          <a:cs typeface="Tahoma" panose="020B0604030504040204" pitchFamily="34" charset="0"/>
                        </a:rPr>
                        <a:t>lon</a:t>
                      </a: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Magnitude</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Description</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b="1" u="none" strike="noStrike" dirty="0">
                          <a:effectLst/>
                          <a:latin typeface="Tahoma" panose="020B0604030504040204" pitchFamily="34" charset="0"/>
                          <a:ea typeface="Tahoma" panose="020B0604030504040204" pitchFamily="34" charset="0"/>
                          <a:cs typeface="Tahoma" panose="020B0604030504040204" pitchFamily="34" charset="0"/>
                        </a:rPr>
                        <a:t>Potential affected MS</a:t>
                      </a:r>
                      <a:endParaRPr lang="en-US" sz="11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extLst>
                  <a:ext uri="{0D108BD9-81ED-4DB2-BD59-A6C34878D82A}">
                    <a16:rowId xmlns:a16="http://schemas.microsoft.com/office/drawing/2014/main" val="3215067330"/>
                  </a:ext>
                </a:extLst>
              </a:tr>
              <a:tr h="266936">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SN-01</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03-Mar-26</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single</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NOA </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CD or GSD</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Cyprian Arc</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34.55N - 32.65E</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7.5</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1222 SW of Cyprus</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Greece, Cyprus, Egypt, Libya, Malta, Italy</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extLst>
                  <a:ext uri="{0D108BD9-81ED-4DB2-BD59-A6C34878D82A}">
                    <a16:rowId xmlns:a16="http://schemas.microsoft.com/office/drawing/2014/main" val="3446868993"/>
                  </a:ext>
                </a:extLst>
              </a:tr>
              <a:tr h="202040">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SN-02</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11-Mar-26</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joint</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INGV-NOA </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EMB (LY)</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Ionian Sea</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36.40N - 22.20E</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7.1</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1867 Peloponnesus</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fi-FI" sz="1100" u="none" strike="noStrike" dirty="0">
                          <a:effectLst/>
                          <a:latin typeface="Tahoma" panose="020B0604030504040204" pitchFamily="34" charset="0"/>
                          <a:ea typeface="Tahoma" panose="020B0604030504040204" pitchFamily="34" charset="0"/>
                          <a:cs typeface="Tahoma" panose="020B0604030504040204" pitchFamily="34" charset="0"/>
                        </a:rPr>
                        <a:t>Greece, Italy, Egypt, Malta</a:t>
                      </a:r>
                      <a:endParaRPr lang="fi-FI"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extLst>
                  <a:ext uri="{0D108BD9-81ED-4DB2-BD59-A6C34878D82A}">
                    <a16:rowId xmlns:a16="http://schemas.microsoft.com/office/drawing/2014/main" val="3169834778"/>
                  </a:ext>
                </a:extLst>
              </a:tr>
              <a:tr h="183243">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SN-03</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12-Mar-26</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joint</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err="1">
                          <a:effectLst/>
                          <a:latin typeface="Tahoma" panose="020B0604030504040204" pitchFamily="34" charset="0"/>
                          <a:ea typeface="Tahoma" panose="020B0604030504040204" pitchFamily="34" charset="0"/>
                          <a:cs typeface="Tahoma" panose="020B0604030504040204" pitchFamily="34" charset="0"/>
                        </a:rPr>
                        <a:t>CENALT</a:t>
                      </a: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-INGV </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Monaco FB</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Ligurian Sea</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43.42N - 7.50E</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6.9</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1887 Ligurian Earthquake</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Italy, France, Monaco</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extLst>
                  <a:ext uri="{0D108BD9-81ED-4DB2-BD59-A6C34878D82A}">
                    <a16:rowId xmlns:a16="http://schemas.microsoft.com/office/drawing/2014/main" val="1195034987"/>
                  </a:ext>
                </a:extLst>
              </a:tr>
              <a:tr h="140105">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SN-04</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13-Mar-26</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single</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KOERI </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NIEP</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Black Sea</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44.04N - 33.60E</a:t>
                      </a:r>
                    </a:p>
                  </a:txBody>
                  <a:tcPr marL="9525" marR="9525" marT="9525" marB="0" anchor="ctr"/>
                </a:tc>
                <a:tc>
                  <a:txBody>
                    <a:bodyPr/>
                    <a:lstStyle/>
                    <a:p>
                      <a:pPr algn="ctr" fontAlgn="ctr">
                        <a:buNone/>
                      </a:pPr>
                      <a:r>
                        <a:rPr lang="en-US" sz="11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7.5</a:t>
                      </a:r>
                    </a:p>
                  </a:txBody>
                  <a:tcPr marL="9525" marR="9525" marT="9525" marB="0" anchor="ctr"/>
                </a:tc>
                <a:tc>
                  <a:txBody>
                    <a:bodyPr/>
                    <a:lstStyle/>
                    <a:p>
                      <a:pPr algn="l" fontAlgn="ctr">
                        <a:buNone/>
                      </a:pPr>
                      <a:r>
                        <a:rPr lang="en-US" sz="11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Black Sea </a:t>
                      </a:r>
                    </a:p>
                  </a:txBody>
                  <a:tcPr marL="9525" marR="9525" marT="9525" marB="0" anchor="ctr"/>
                </a:tc>
                <a:tc>
                  <a:txBody>
                    <a:bodyPr/>
                    <a:lstStyle/>
                    <a:p>
                      <a:pPr algn="l" fontAlgn="ctr">
                        <a:buNone/>
                      </a:pPr>
                      <a:r>
                        <a:rPr lang="en-US" sz="1100" u="none" strike="noStrike" dirty="0" err="1">
                          <a:effectLst/>
                          <a:latin typeface="Tahoma" panose="020B0604030504040204" pitchFamily="34" charset="0"/>
                          <a:ea typeface="Tahoma" panose="020B0604030504040204" pitchFamily="34" charset="0"/>
                          <a:cs typeface="Tahoma" panose="020B0604030504040204" pitchFamily="34" charset="0"/>
                        </a:rPr>
                        <a:t>Turkiye</a:t>
                      </a: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 Romania, Bulgaria</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extLst>
                  <a:ext uri="{0D108BD9-81ED-4DB2-BD59-A6C34878D82A}">
                    <a16:rowId xmlns:a16="http://schemas.microsoft.com/office/drawing/2014/main" val="988748969"/>
                  </a:ext>
                </a:extLst>
              </a:tr>
              <a:tr h="147479">
                <a:tc>
                  <a:txBody>
                    <a:bodyPr/>
                    <a:lstStyle/>
                    <a:p>
                      <a:pPr algn="ctr" fontAlgn="ctr">
                        <a:buNone/>
                      </a:pPr>
                      <a:r>
                        <a:rPr lang="en-US" sz="1100" u="none" strike="noStrike">
                          <a:effectLst/>
                          <a:latin typeface="Tahoma" panose="020B0604030504040204" pitchFamily="34" charset="0"/>
                          <a:ea typeface="Tahoma" panose="020B0604030504040204" pitchFamily="34" charset="0"/>
                          <a:cs typeface="Tahoma" panose="020B0604030504040204" pitchFamily="34" charset="0"/>
                        </a:rPr>
                        <a:t>SN-05</a:t>
                      </a:r>
                      <a:endParaRPr lang="en-US" sz="11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24-Mar-26</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joint</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err="1">
                          <a:effectLst/>
                          <a:latin typeface="Tahoma" panose="020B0604030504040204" pitchFamily="34" charset="0"/>
                          <a:ea typeface="Tahoma" panose="020B0604030504040204" pitchFamily="34" charset="0"/>
                          <a:cs typeface="Tahoma" panose="020B0604030504040204" pitchFamily="34" charset="0"/>
                        </a:rPr>
                        <a:t>IPMA-CENALT</a:t>
                      </a: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 </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IGN</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NE Atlantic Ocean</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36.64N -11.80W</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ctr"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8.5</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Gorringe Bank fault </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tc>
                  <a:txBody>
                    <a:bodyPr/>
                    <a:lstStyle/>
                    <a:p>
                      <a:pPr algn="l" fontAlgn="ctr">
                        <a:buNone/>
                      </a:pPr>
                      <a:r>
                        <a:rPr lang="en-US" sz="1100" u="none" strike="noStrike" dirty="0">
                          <a:effectLst/>
                          <a:latin typeface="Tahoma" panose="020B0604030504040204" pitchFamily="34" charset="0"/>
                          <a:ea typeface="Tahoma" panose="020B0604030504040204" pitchFamily="34" charset="0"/>
                          <a:cs typeface="Tahoma" panose="020B0604030504040204" pitchFamily="34" charset="0"/>
                        </a:rPr>
                        <a:t>Portugal, Spain, Morocco</a:t>
                      </a:r>
                      <a:endParaRPr lang="en-US" sz="1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7374" marR="7374" marT="7374" marB="0" anchor="ctr"/>
                </a:tc>
                <a:extLst>
                  <a:ext uri="{0D108BD9-81ED-4DB2-BD59-A6C34878D82A}">
                    <a16:rowId xmlns:a16="http://schemas.microsoft.com/office/drawing/2014/main" val="688778296"/>
                  </a:ext>
                </a:extLst>
              </a:tr>
            </a:tbl>
          </a:graphicData>
        </a:graphic>
      </p:graphicFrame>
      <p:pic>
        <p:nvPicPr>
          <p:cNvPr id="5" name="Picture 4">
            <a:extLst>
              <a:ext uri="{FF2B5EF4-FFF2-40B4-BE49-F238E27FC236}">
                <a16:creationId xmlns:a16="http://schemas.microsoft.com/office/drawing/2014/main" id="{29388F19-2DEE-1BAD-615D-2642052121E9}"/>
              </a:ext>
            </a:extLst>
          </p:cNvPr>
          <p:cNvPicPr>
            <a:picLocks noChangeAspect="1"/>
          </p:cNvPicPr>
          <p:nvPr/>
        </p:nvPicPr>
        <p:blipFill>
          <a:blip r:embed="rId3"/>
          <a:stretch>
            <a:fillRect/>
          </a:stretch>
        </p:blipFill>
        <p:spPr>
          <a:xfrm>
            <a:off x="0" y="855789"/>
            <a:ext cx="9906000" cy="4305174"/>
          </a:xfrm>
          <a:prstGeom prst="rect">
            <a:avLst/>
          </a:prstGeom>
        </p:spPr>
      </p:pic>
      <p:pic>
        <p:nvPicPr>
          <p:cNvPr id="3" name="Picture 2">
            <a:extLst>
              <a:ext uri="{FF2B5EF4-FFF2-40B4-BE49-F238E27FC236}">
                <a16:creationId xmlns:a16="http://schemas.microsoft.com/office/drawing/2014/main" id="{68BD5E96-0619-7C34-EDC4-07A5CDC7B9C3}"/>
              </a:ext>
            </a:extLst>
          </p:cNvPr>
          <p:cNvPicPr>
            <a:picLocks noChangeAspect="1"/>
          </p:cNvPicPr>
          <p:nvPr/>
        </p:nvPicPr>
        <p:blipFill>
          <a:blip r:embed="rId4"/>
          <a:stretch>
            <a:fillRect/>
          </a:stretch>
        </p:blipFill>
        <p:spPr>
          <a:xfrm>
            <a:off x="7517956" y="13567"/>
            <a:ext cx="2376488" cy="739437"/>
          </a:xfrm>
          <a:prstGeom prst="rect">
            <a:avLst/>
          </a:prstGeom>
        </p:spPr>
      </p:pic>
      <p:sp>
        <p:nvSpPr>
          <p:cNvPr id="7" name="object 16">
            <a:extLst>
              <a:ext uri="{FF2B5EF4-FFF2-40B4-BE49-F238E27FC236}">
                <a16:creationId xmlns:a16="http://schemas.microsoft.com/office/drawing/2014/main" id="{E2F7C0B8-68A7-903B-A9B1-1D4464E50AC7}"/>
              </a:ext>
            </a:extLst>
          </p:cNvPr>
          <p:cNvSpPr txBox="1">
            <a:spLocks noGrp="1"/>
          </p:cNvSpPr>
          <p:nvPr>
            <p:ph type="title"/>
          </p:nvPr>
        </p:nvSpPr>
        <p:spPr>
          <a:xfrm>
            <a:off x="1914937" y="276784"/>
            <a:ext cx="5154357" cy="736843"/>
          </a:xfrm>
          <a:prstGeom prst="rect">
            <a:avLst/>
          </a:prstGeom>
        </p:spPr>
        <p:txBody>
          <a:bodyPr vert="horz" wrap="square" lIns="0" tIns="0" rIns="0" bIns="0" rtlCol="0">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Scenarios</a:t>
            </a: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Tree>
    <p:extLst>
      <p:ext uri="{BB962C8B-B14F-4D97-AF65-F5344CB8AC3E}">
        <p14:creationId xmlns:p14="http://schemas.microsoft.com/office/powerpoint/2010/main" val="2561955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BB46E-503F-33F6-8A27-9B6C0A170721}"/>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0CED4C1D-0323-B071-094E-4C58B5739038}"/>
              </a:ext>
            </a:extLst>
          </p:cNvPr>
          <p:cNvPicPr>
            <a:picLocks noChangeAspect="1"/>
          </p:cNvPicPr>
          <p:nvPr/>
        </p:nvPicPr>
        <p:blipFill>
          <a:blip r:embed="rId2"/>
          <a:stretch>
            <a:fillRect/>
          </a:stretch>
        </p:blipFill>
        <p:spPr>
          <a:xfrm>
            <a:off x="5037053" y="3090472"/>
            <a:ext cx="4560863" cy="2555474"/>
          </a:xfrm>
          <a:prstGeom prst="rect">
            <a:avLst/>
          </a:prstGeom>
        </p:spPr>
      </p:pic>
      <p:pic>
        <p:nvPicPr>
          <p:cNvPr id="18" name="Picture 17">
            <a:extLst>
              <a:ext uri="{FF2B5EF4-FFF2-40B4-BE49-F238E27FC236}">
                <a16:creationId xmlns:a16="http://schemas.microsoft.com/office/drawing/2014/main" id="{C873D06D-A612-740B-B119-F5F44B7BF5A9}"/>
              </a:ext>
            </a:extLst>
          </p:cNvPr>
          <p:cNvPicPr>
            <a:picLocks noChangeAspect="1"/>
          </p:cNvPicPr>
          <p:nvPr/>
        </p:nvPicPr>
        <p:blipFill>
          <a:blip r:embed="rId3"/>
          <a:stretch>
            <a:fillRect/>
          </a:stretch>
        </p:blipFill>
        <p:spPr>
          <a:xfrm>
            <a:off x="231949" y="1013627"/>
            <a:ext cx="2889325" cy="1897403"/>
          </a:xfrm>
          <a:prstGeom prst="rect">
            <a:avLst/>
          </a:prstGeom>
        </p:spPr>
      </p:pic>
      <p:pic>
        <p:nvPicPr>
          <p:cNvPr id="24" name="Picture 23">
            <a:extLst>
              <a:ext uri="{FF2B5EF4-FFF2-40B4-BE49-F238E27FC236}">
                <a16:creationId xmlns:a16="http://schemas.microsoft.com/office/drawing/2014/main" id="{7EEE7E7F-C705-40D8-34FE-C312AEDABFFC}"/>
              </a:ext>
            </a:extLst>
          </p:cNvPr>
          <p:cNvPicPr>
            <a:picLocks noChangeAspect="1"/>
          </p:cNvPicPr>
          <p:nvPr/>
        </p:nvPicPr>
        <p:blipFill>
          <a:blip r:embed="rId4"/>
          <a:stretch>
            <a:fillRect/>
          </a:stretch>
        </p:blipFill>
        <p:spPr>
          <a:xfrm>
            <a:off x="36537" y="2169631"/>
            <a:ext cx="4560863" cy="2744880"/>
          </a:xfrm>
          <a:prstGeom prst="rect">
            <a:avLst/>
          </a:prstGeom>
        </p:spPr>
      </p:pic>
      <p:sp>
        <p:nvSpPr>
          <p:cNvPr id="23" name="object 23">
            <a:extLst>
              <a:ext uri="{FF2B5EF4-FFF2-40B4-BE49-F238E27FC236}">
                <a16:creationId xmlns:a16="http://schemas.microsoft.com/office/drawing/2014/main" id="{EEF03F60-EB3D-2350-EF1B-578895BF3CB3}"/>
              </a:ext>
            </a:extLst>
          </p:cNvPr>
          <p:cNvSpPr/>
          <p:nvPr/>
        </p:nvSpPr>
        <p:spPr>
          <a:xfrm>
            <a:off x="11556" y="13716"/>
            <a:ext cx="1688973" cy="720852"/>
          </a:xfrm>
          <a:prstGeom prst="rect">
            <a:avLst/>
          </a:prstGeom>
          <a:blipFill>
            <a:blip r:embed="rId5"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4167315C-78D1-0FC0-1717-25145EFE100D}"/>
              </a:ext>
            </a:extLst>
          </p:cNvPr>
          <p:cNvPicPr>
            <a:picLocks noChangeAspect="1"/>
          </p:cNvPicPr>
          <p:nvPr/>
        </p:nvPicPr>
        <p:blipFill>
          <a:blip r:embed="rId6"/>
          <a:stretch>
            <a:fillRect/>
          </a:stretch>
        </p:blipFill>
        <p:spPr>
          <a:xfrm>
            <a:off x="7517956" y="13567"/>
            <a:ext cx="2376488" cy="739437"/>
          </a:xfrm>
          <a:prstGeom prst="rect">
            <a:avLst/>
          </a:prstGeom>
        </p:spPr>
      </p:pic>
      <p:sp>
        <p:nvSpPr>
          <p:cNvPr id="7" name="object 16">
            <a:extLst>
              <a:ext uri="{FF2B5EF4-FFF2-40B4-BE49-F238E27FC236}">
                <a16:creationId xmlns:a16="http://schemas.microsoft.com/office/drawing/2014/main" id="{7CA2A16F-FC76-1292-9B82-631D68F8FC54}"/>
              </a:ext>
            </a:extLst>
          </p:cNvPr>
          <p:cNvSpPr txBox="1">
            <a:spLocks/>
          </p:cNvSpPr>
          <p:nvPr/>
        </p:nvSpPr>
        <p:spPr>
          <a:xfrm>
            <a:off x="1914937" y="276784"/>
            <a:ext cx="5154357" cy="73684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Scenarios</a:t>
            </a:r>
          </a:p>
        </p:txBody>
      </p:sp>
      <p:pic>
        <p:nvPicPr>
          <p:cNvPr id="11" name="Picture 10">
            <a:extLst>
              <a:ext uri="{FF2B5EF4-FFF2-40B4-BE49-F238E27FC236}">
                <a16:creationId xmlns:a16="http://schemas.microsoft.com/office/drawing/2014/main" id="{63D364BE-F6B5-62E1-DAD6-A83DD53326C2}"/>
              </a:ext>
            </a:extLst>
          </p:cNvPr>
          <p:cNvPicPr>
            <a:picLocks noChangeAspect="1"/>
          </p:cNvPicPr>
          <p:nvPr/>
        </p:nvPicPr>
        <p:blipFill>
          <a:blip r:embed="rId7"/>
          <a:stretch>
            <a:fillRect/>
          </a:stretch>
        </p:blipFill>
        <p:spPr>
          <a:xfrm>
            <a:off x="7814229" y="4568711"/>
            <a:ext cx="1617813" cy="1967958"/>
          </a:xfrm>
          <a:prstGeom prst="rect">
            <a:avLst/>
          </a:prstGeom>
        </p:spPr>
      </p:pic>
      <p:pic>
        <p:nvPicPr>
          <p:cNvPr id="13" name="Picture 12">
            <a:extLst>
              <a:ext uri="{FF2B5EF4-FFF2-40B4-BE49-F238E27FC236}">
                <a16:creationId xmlns:a16="http://schemas.microsoft.com/office/drawing/2014/main" id="{4D2CE459-44BB-9C1A-878F-0D4051E087D4}"/>
              </a:ext>
            </a:extLst>
          </p:cNvPr>
          <p:cNvPicPr>
            <a:picLocks noChangeAspect="1"/>
          </p:cNvPicPr>
          <p:nvPr/>
        </p:nvPicPr>
        <p:blipFill>
          <a:blip r:embed="rId8"/>
          <a:stretch>
            <a:fillRect/>
          </a:stretch>
        </p:blipFill>
        <p:spPr>
          <a:xfrm>
            <a:off x="5532768" y="1062997"/>
            <a:ext cx="3436297" cy="2293394"/>
          </a:xfrm>
          <a:prstGeom prst="rect">
            <a:avLst/>
          </a:prstGeom>
        </p:spPr>
      </p:pic>
      <p:pic>
        <p:nvPicPr>
          <p:cNvPr id="20" name="Picture 19">
            <a:extLst>
              <a:ext uri="{FF2B5EF4-FFF2-40B4-BE49-F238E27FC236}">
                <a16:creationId xmlns:a16="http://schemas.microsoft.com/office/drawing/2014/main" id="{82E076CF-CE26-80A2-13A8-861664755B81}"/>
              </a:ext>
            </a:extLst>
          </p:cNvPr>
          <p:cNvPicPr>
            <a:picLocks noChangeAspect="1"/>
          </p:cNvPicPr>
          <p:nvPr/>
        </p:nvPicPr>
        <p:blipFill>
          <a:blip r:embed="rId9"/>
          <a:stretch>
            <a:fillRect/>
          </a:stretch>
        </p:blipFill>
        <p:spPr>
          <a:xfrm>
            <a:off x="952664" y="4123352"/>
            <a:ext cx="4112420" cy="2365384"/>
          </a:xfrm>
          <a:prstGeom prst="rect">
            <a:avLst/>
          </a:prstGeom>
        </p:spPr>
      </p:pic>
      <p:sp>
        <p:nvSpPr>
          <p:cNvPr id="21" name="Rectangle 20">
            <a:extLst>
              <a:ext uri="{FF2B5EF4-FFF2-40B4-BE49-F238E27FC236}">
                <a16:creationId xmlns:a16="http://schemas.microsoft.com/office/drawing/2014/main" id="{00098520-CDCB-9241-5CCA-4E07317D77C2}"/>
              </a:ext>
            </a:extLst>
          </p:cNvPr>
          <p:cNvSpPr/>
          <p:nvPr/>
        </p:nvSpPr>
        <p:spPr>
          <a:xfrm rot="19295380">
            <a:off x="1373389" y="2887360"/>
            <a:ext cx="184377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 O A</a:t>
            </a:r>
          </a:p>
        </p:txBody>
      </p:sp>
      <p:sp>
        <p:nvSpPr>
          <p:cNvPr id="22" name="Rectangle 21">
            <a:extLst>
              <a:ext uri="{FF2B5EF4-FFF2-40B4-BE49-F238E27FC236}">
                <a16:creationId xmlns:a16="http://schemas.microsoft.com/office/drawing/2014/main" id="{0206D91F-542E-DA61-4D78-8CD94EA53357}"/>
              </a:ext>
            </a:extLst>
          </p:cNvPr>
          <p:cNvSpPr/>
          <p:nvPr/>
        </p:nvSpPr>
        <p:spPr>
          <a:xfrm rot="19295380">
            <a:off x="5448176" y="3211010"/>
            <a:ext cx="4331635"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 N G V - N O A</a:t>
            </a:r>
          </a:p>
        </p:txBody>
      </p:sp>
      <p:cxnSp>
        <p:nvCxnSpPr>
          <p:cNvPr id="28" name="Connector: Elbow 27">
            <a:extLst>
              <a:ext uri="{FF2B5EF4-FFF2-40B4-BE49-F238E27FC236}">
                <a16:creationId xmlns:a16="http://schemas.microsoft.com/office/drawing/2014/main" id="{46C3FF40-BDB8-87DE-CB58-A2FC72ECF6EC}"/>
              </a:ext>
            </a:extLst>
          </p:cNvPr>
          <p:cNvCxnSpPr>
            <a:cxnSpLocks/>
          </p:cNvCxnSpPr>
          <p:nvPr/>
        </p:nvCxnSpPr>
        <p:spPr>
          <a:xfrm rot="16200000" flipH="1">
            <a:off x="2220006" y="3505321"/>
            <a:ext cx="5567589" cy="584200"/>
          </a:xfrm>
          <a:prstGeom prst="bentConnector3">
            <a:avLst>
              <a:gd name="adj1" fmla="val 43157"/>
            </a:avLst>
          </a:prstGeom>
          <a:ln w="28575">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16BFC815-B927-19B0-00B1-029430324CCE}"/>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310424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859116"/>
            <a:ext cx="8543925" cy="1325563"/>
          </a:xfrm>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What is </a:t>
            </a:r>
            <a:r>
              <a:rPr lang="en-US" sz="4000" b="1" spc="300" dirty="0" err="1">
                <a:effectLst>
                  <a:outerShdw blurRad="38100" dist="38100" dir="2700000" algn="tl">
                    <a:srgbClr val="000000">
                      <a:alpha val="43137"/>
                    </a:srgbClr>
                  </a:outerShdw>
                </a:effectLst>
                <a:latin typeface="Play" panose="00000500000000000000" pitchFamily="2" charset="0"/>
                <a:cs typeface="Calibri Light"/>
              </a:rPr>
              <a:t>NEAMWave</a:t>
            </a: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
          <p:cNvSpPr>
            <a:spLocks noGrp="1"/>
          </p:cNvSpPr>
          <p:nvPr>
            <p:ph idx="1"/>
          </p:nvPr>
        </p:nvSpPr>
        <p:spPr>
          <a:xfrm>
            <a:off x="457200" y="2059433"/>
            <a:ext cx="8943975" cy="4023360"/>
          </a:xfrm>
        </p:spPr>
        <p:txBody>
          <a:bodyPr>
            <a:normAutofit lnSpcReduction="10000"/>
          </a:bodyPr>
          <a:lstStyle/>
          <a:p>
            <a:pPr marL="342900" indent="-342900" algn="just">
              <a:lnSpc>
                <a:spcPct val="100000"/>
              </a:lnSpc>
              <a:buNone/>
            </a:pPr>
            <a:r>
              <a:rPr lang="en-GB" sz="2200" dirty="0"/>
              <a:t>- Regular tsunami exercise in </a:t>
            </a:r>
            <a:r>
              <a:rPr lang="en-GB" sz="2200" b="1" dirty="0"/>
              <a:t>NEAM</a:t>
            </a:r>
            <a:r>
              <a:rPr lang="en-GB" sz="2200" dirty="0"/>
              <a:t> (North-eastern Atlantic, the  Mediterranean and Connected Seas) </a:t>
            </a:r>
            <a:r>
              <a:rPr lang="en-GB" sz="2200" b="1" dirty="0"/>
              <a:t>region</a:t>
            </a:r>
            <a:r>
              <a:rPr lang="en-GB" sz="2200" dirty="0"/>
              <a:t> between:</a:t>
            </a:r>
          </a:p>
          <a:p>
            <a:pPr indent="400050" algn="just">
              <a:lnSpc>
                <a:spcPct val="100000"/>
              </a:lnSpc>
            </a:pPr>
            <a:r>
              <a:rPr lang="en-GB" sz="2200" b="1" dirty="0"/>
              <a:t>Message Providers </a:t>
            </a:r>
            <a:r>
              <a:rPr lang="en-GB" sz="2200" dirty="0"/>
              <a:t>(</a:t>
            </a:r>
            <a:r>
              <a:rPr lang="en-GB" sz="2200" i="1" dirty="0"/>
              <a:t>Tsunami Service Providers (</a:t>
            </a:r>
            <a:r>
              <a:rPr lang="en-GB" sz="2200" b="1" i="1" dirty="0"/>
              <a:t>TSPs</a:t>
            </a:r>
            <a:r>
              <a:rPr lang="en-GB" sz="2200" dirty="0"/>
              <a:t>) and</a:t>
            </a:r>
          </a:p>
          <a:p>
            <a:pPr marL="628650" indent="-400050" algn="just">
              <a:lnSpc>
                <a:spcPct val="100000"/>
              </a:lnSpc>
            </a:pPr>
            <a:r>
              <a:rPr lang="en-GB" sz="2200" b="1" dirty="0"/>
              <a:t>Message Recipients </a:t>
            </a:r>
            <a:r>
              <a:rPr lang="en-GB" sz="2200" dirty="0"/>
              <a:t>(</a:t>
            </a:r>
            <a:r>
              <a:rPr lang="en-GB" sz="2200" i="1" dirty="0"/>
              <a:t>Tsunami Warning Focal Points (</a:t>
            </a:r>
            <a:r>
              <a:rPr lang="en-GB" sz="2200" b="1" i="1" dirty="0"/>
              <a:t>TWFPs</a:t>
            </a:r>
            <a:r>
              <a:rPr lang="en-GB" sz="2200" i="1" dirty="0"/>
              <a:t>): National Tsunami Warning </a:t>
            </a:r>
            <a:r>
              <a:rPr lang="en-GB" sz="2200" i="1" dirty="0" err="1"/>
              <a:t>Centers</a:t>
            </a:r>
            <a:r>
              <a:rPr lang="en-GB" sz="2200" i="1" dirty="0"/>
              <a:t> (</a:t>
            </a:r>
            <a:r>
              <a:rPr lang="en-GB" sz="2200" b="1" i="1" dirty="0"/>
              <a:t>NTWCs</a:t>
            </a:r>
            <a:r>
              <a:rPr lang="en-GB" sz="2200" i="1" dirty="0"/>
              <a:t>) or Tsunami National Contacts (</a:t>
            </a:r>
            <a:r>
              <a:rPr lang="en-GB" sz="2200" b="1" i="1" dirty="0"/>
              <a:t>TNC</a:t>
            </a:r>
            <a:r>
              <a:rPr lang="en-GB" sz="2200" i="1" dirty="0"/>
              <a:t>) or Civil Protection Agencies (</a:t>
            </a:r>
            <a:r>
              <a:rPr lang="en-GB" sz="2200" b="1" i="1" dirty="0"/>
              <a:t>CPAs</a:t>
            </a:r>
            <a:r>
              <a:rPr lang="en-GB" sz="2200" i="1" dirty="0"/>
              <a:t>) and Emergency Response Coordination </a:t>
            </a:r>
            <a:r>
              <a:rPr lang="en-GB" sz="2200" i="1" dirty="0" err="1"/>
              <a:t>Center</a:t>
            </a:r>
            <a:r>
              <a:rPr lang="en-GB" sz="2200" i="1" dirty="0"/>
              <a:t> (</a:t>
            </a:r>
            <a:r>
              <a:rPr lang="en-GB" sz="2200" b="1" i="1" dirty="0"/>
              <a:t>ERCC</a:t>
            </a:r>
            <a:r>
              <a:rPr lang="en-GB" sz="2200" i="1" dirty="0"/>
              <a:t>)</a:t>
            </a:r>
            <a:r>
              <a:rPr lang="en-GB" sz="2200" dirty="0"/>
              <a:t>) </a:t>
            </a:r>
          </a:p>
          <a:p>
            <a:pPr marL="342900" indent="-342900" algn="just">
              <a:lnSpc>
                <a:spcPct val="100000"/>
              </a:lnSpc>
              <a:buNone/>
            </a:pPr>
            <a:r>
              <a:rPr lang="is-IS" sz="2200" dirty="0"/>
              <a:t>-   … </a:t>
            </a:r>
            <a:r>
              <a:rPr lang="en-GB" sz="2200" dirty="0"/>
              <a:t>within the coordination of UNESCO/IOC Intergovernmental Coordination Group (ICG) in three phases as: </a:t>
            </a:r>
            <a:r>
              <a:rPr lang="en-GB" sz="2200" b="1" dirty="0"/>
              <a:t>Phase A</a:t>
            </a:r>
            <a:r>
              <a:rPr lang="en-GB" sz="2200" dirty="0"/>
              <a:t>, </a:t>
            </a:r>
            <a:r>
              <a:rPr lang="en-GB" sz="2200" b="1" dirty="0"/>
              <a:t>Phase B</a:t>
            </a:r>
            <a:r>
              <a:rPr lang="en-GB" sz="2200" dirty="0"/>
              <a:t> and </a:t>
            </a:r>
            <a:r>
              <a:rPr lang="en-GB" sz="2200" b="1" dirty="0"/>
              <a:t>Phase C</a:t>
            </a:r>
            <a:r>
              <a:rPr lang="en-GB" sz="2200" dirty="0"/>
              <a:t>. </a:t>
            </a:r>
          </a:p>
          <a:p>
            <a:pPr marL="0" indent="0" algn="just">
              <a:lnSpc>
                <a:spcPct val="100000"/>
              </a:lnSpc>
              <a:buNone/>
            </a:pPr>
            <a:r>
              <a:rPr lang="en-GB" sz="2200" dirty="0"/>
              <a:t>-     TSPs of NEAMTWS </a:t>
            </a:r>
            <a:r>
              <a:rPr lang="en-GB" b="1" dirty="0">
                <a:effectLst>
                  <a:outerShdw blurRad="38100" dist="38100" dir="2700000" algn="tl">
                    <a:srgbClr val="000000">
                      <a:alpha val="43137"/>
                    </a:srgbClr>
                  </a:outerShdw>
                </a:effectLst>
                <a:sym typeface="Wingdings"/>
              </a:rPr>
              <a:t></a:t>
            </a:r>
            <a:r>
              <a:rPr lang="en-GB" sz="2200" dirty="0"/>
              <a:t> CENALT, INGV, IPMA, KOERI, NOA</a:t>
            </a:r>
            <a:endParaRPr lang="en-US" sz="2200" dirty="0"/>
          </a:p>
        </p:txBody>
      </p:sp>
      <p:sp>
        <p:nvSpPr>
          <p:cNvPr id="3" name="Subtitle 2">
            <a:extLst>
              <a:ext uri="{FF2B5EF4-FFF2-40B4-BE49-F238E27FC236}">
                <a16:creationId xmlns:a16="http://schemas.microsoft.com/office/drawing/2014/main" id="{CB906778-E460-3CED-5885-9E6FC281C60A}"/>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84396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EC40B-33F8-E772-06C5-996A3CE8C80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386D784-C22A-9115-5B1F-F483BD881CA9}"/>
              </a:ext>
            </a:extLst>
          </p:cNvPr>
          <p:cNvPicPr>
            <a:picLocks noChangeAspect="1"/>
          </p:cNvPicPr>
          <p:nvPr/>
        </p:nvPicPr>
        <p:blipFill>
          <a:blip r:embed="rId2"/>
          <a:stretch>
            <a:fillRect/>
          </a:stretch>
        </p:blipFill>
        <p:spPr>
          <a:xfrm>
            <a:off x="5208090" y="1144618"/>
            <a:ext cx="3958928" cy="2918160"/>
          </a:xfrm>
          <a:prstGeom prst="rect">
            <a:avLst/>
          </a:prstGeom>
        </p:spPr>
      </p:pic>
      <p:pic>
        <p:nvPicPr>
          <p:cNvPr id="13" name="Picture 12">
            <a:extLst>
              <a:ext uri="{FF2B5EF4-FFF2-40B4-BE49-F238E27FC236}">
                <a16:creationId xmlns:a16="http://schemas.microsoft.com/office/drawing/2014/main" id="{5FF85331-227F-B105-AAE3-3BF61DF0B89F}"/>
              </a:ext>
            </a:extLst>
          </p:cNvPr>
          <p:cNvPicPr>
            <a:picLocks noChangeAspect="1"/>
          </p:cNvPicPr>
          <p:nvPr/>
        </p:nvPicPr>
        <p:blipFill>
          <a:blip r:embed="rId3"/>
          <a:stretch>
            <a:fillRect/>
          </a:stretch>
        </p:blipFill>
        <p:spPr>
          <a:xfrm>
            <a:off x="5696821" y="3703863"/>
            <a:ext cx="3958928" cy="2918160"/>
          </a:xfrm>
          <a:prstGeom prst="rect">
            <a:avLst/>
          </a:prstGeom>
        </p:spPr>
      </p:pic>
      <p:sp>
        <p:nvSpPr>
          <p:cNvPr id="23" name="object 23">
            <a:extLst>
              <a:ext uri="{FF2B5EF4-FFF2-40B4-BE49-F238E27FC236}">
                <a16:creationId xmlns:a16="http://schemas.microsoft.com/office/drawing/2014/main" id="{634CEE9A-5B23-DB55-CCAF-21AFED8774F4}"/>
              </a:ext>
            </a:extLst>
          </p:cNvPr>
          <p:cNvSpPr/>
          <p:nvPr/>
        </p:nvSpPr>
        <p:spPr>
          <a:xfrm>
            <a:off x="11556" y="13716"/>
            <a:ext cx="1688973" cy="720852"/>
          </a:xfrm>
          <a:prstGeom prst="rect">
            <a:avLst/>
          </a:prstGeom>
          <a:blipFill>
            <a:blip r:embed="rId4"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96821E12-6519-4B29-5F65-2B8C1A185867}"/>
              </a:ext>
            </a:extLst>
          </p:cNvPr>
          <p:cNvPicPr>
            <a:picLocks noChangeAspect="1"/>
          </p:cNvPicPr>
          <p:nvPr/>
        </p:nvPicPr>
        <p:blipFill>
          <a:blip r:embed="rId5"/>
          <a:stretch>
            <a:fillRect/>
          </a:stretch>
        </p:blipFill>
        <p:spPr>
          <a:xfrm>
            <a:off x="7517956" y="13567"/>
            <a:ext cx="2376488" cy="739437"/>
          </a:xfrm>
          <a:prstGeom prst="rect">
            <a:avLst/>
          </a:prstGeom>
        </p:spPr>
      </p:pic>
      <p:sp>
        <p:nvSpPr>
          <p:cNvPr id="7" name="object 16">
            <a:extLst>
              <a:ext uri="{FF2B5EF4-FFF2-40B4-BE49-F238E27FC236}">
                <a16:creationId xmlns:a16="http://schemas.microsoft.com/office/drawing/2014/main" id="{ADB600F0-71D9-E3C4-DDDF-73F1E320AA42}"/>
              </a:ext>
            </a:extLst>
          </p:cNvPr>
          <p:cNvSpPr txBox="1">
            <a:spLocks/>
          </p:cNvSpPr>
          <p:nvPr/>
        </p:nvSpPr>
        <p:spPr>
          <a:xfrm>
            <a:off x="1914937" y="276784"/>
            <a:ext cx="5154357" cy="73684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Scenarios</a:t>
            </a:r>
          </a:p>
        </p:txBody>
      </p:sp>
      <p:sp>
        <p:nvSpPr>
          <p:cNvPr id="22" name="Rectangle 21">
            <a:extLst>
              <a:ext uri="{FF2B5EF4-FFF2-40B4-BE49-F238E27FC236}">
                <a16:creationId xmlns:a16="http://schemas.microsoft.com/office/drawing/2014/main" id="{C2DB9660-386A-2514-2F4C-BCDB2DE3B88D}"/>
              </a:ext>
            </a:extLst>
          </p:cNvPr>
          <p:cNvSpPr/>
          <p:nvPr/>
        </p:nvSpPr>
        <p:spPr>
          <a:xfrm rot="19295380">
            <a:off x="5533361" y="3211010"/>
            <a:ext cx="416126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CENALT-INGV</a:t>
            </a:r>
          </a:p>
        </p:txBody>
      </p:sp>
      <p:cxnSp>
        <p:nvCxnSpPr>
          <p:cNvPr id="28" name="Connector: Elbow 27">
            <a:extLst>
              <a:ext uri="{FF2B5EF4-FFF2-40B4-BE49-F238E27FC236}">
                <a16:creationId xmlns:a16="http://schemas.microsoft.com/office/drawing/2014/main" id="{453C36E4-4790-9A01-C5F9-34F3032FCD58}"/>
              </a:ext>
            </a:extLst>
          </p:cNvPr>
          <p:cNvCxnSpPr>
            <a:cxnSpLocks/>
          </p:cNvCxnSpPr>
          <p:nvPr/>
        </p:nvCxnSpPr>
        <p:spPr>
          <a:xfrm rot="16200000" flipH="1">
            <a:off x="2220006" y="3505321"/>
            <a:ext cx="5567589" cy="584200"/>
          </a:xfrm>
          <a:prstGeom prst="bentConnector3">
            <a:avLst>
              <a:gd name="adj1" fmla="val 43157"/>
            </a:avLst>
          </a:prstGeom>
          <a:ln w="28575">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735F131-FD3B-56EB-74D0-69AC585CA199}"/>
              </a:ext>
            </a:extLst>
          </p:cNvPr>
          <p:cNvPicPr>
            <a:picLocks noChangeAspect="1"/>
          </p:cNvPicPr>
          <p:nvPr/>
        </p:nvPicPr>
        <p:blipFill>
          <a:blip r:embed="rId6"/>
          <a:stretch>
            <a:fillRect/>
          </a:stretch>
        </p:blipFill>
        <p:spPr>
          <a:xfrm>
            <a:off x="715970" y="986908"/>
            <a:ext cx="3686165" cy="3573218"/>
          </a:xfrm>
          <a:prstGeom prst="rect">
            <a:avLst/>
          </a:prstGeom>
        </p:spPr>
      </p:pic>
      <p:pic>
        <p:nvPicPr>
          <p:cNvPr id="6" name="Picture 5">
            <a:extLst>
              <a:ext uri="{FF2B5EF4-FFF2-40B4-BE49-F238E27FC236}">
                <a16:creationId xmlns:a16="http://schemas.microsoft.com/office/drawing/2014/main" id="{39034880-8CAF-90E8-F5FC-A4EBA4B16EEE}"/>
              </a:ext>
            </a:extLst>
          </p:cNvPr>
          <p:cNvPicPr>
            <a:picLocks noChangeAspect="1"/>
          </p:cNvPicPr>
          <p:nvPr/>
        </p:nvPicPr>
        <p:blipFill>
          <a:blip r:embed="rId7"/>
          <a:stretch>
            <a:fillRect/>
          </a:stretch>
        </p:blipFill>
        <p:spPr>
          <a:xfrm>
            <a:off x="2448067" y="4069501"/>
            <a:ext cx="2667915" cy="2401498"/>
          </a:xfrm>
          <a:prstGeom prst="rect">
            <a:avLst/>
          </a:prstGeom>
        </p:spPr>
      </p:pic>
      <p:pic>
        <p:nvPicPr>
          <p:cNvPr id="8" name="Picture 7">
            <a:extLst>
              <a:ext uri="{FF2B5EF4-FFF2-40B4-BE49-F238E27FC236}">
                <a16:creationId xmlns:a16="http://schemas.microsoft.com/office/drawing/2014/main" id="{A7F96FEE-C3D2-C5CF-0DC3-77C7C3E61A60}"/>
              </a:ext>
            </a:extLst>
          </p:cNvPr>
          <p:cNvPicPr>
            <a:picLocks noChangeAspect="1"/>
          </p:cNvPicPr>
          <p:nvPr/>
        </p:nvPicPr>
        <p:blipFill>
          <a:blip r:embed="rId8"/>
          <a:stretch>
            <a:fillRect/>
          </a:stretch>
        </p:blipFill>
        <p:spPr>
          <a:xfrm>
            <a:off x="95860" y="4428428"/>
            <a:ext cx="3015825" cy="2113584"/>
          </a:xfrm>
          <a:prstGeom prst="rect">
            <a:avLst/>
          </a:prstGeom>
        </p:spPr>
      </p:pic>
      <p:sp>
        <p:nvSpPr>
          <p:cNvPr id="9" name="Rectangle 8">
            <a:extLst>
              <a:ext uri="{FF2B5EF4-FFF2-40B4-BE49-F238E27FC236}">
                <a16:creationId xmlns:a16="http://schemas.microsoft.com/office/drawing/2014/main" id="{211FEF8A-E0CA-DDD4-3791-DC316BE8A662}"/>
              </a:ext>
            </a:extLst>
          </p:cNvPr>
          <p:cNvSpPr/>
          <p:nvPr/>
        </p:nvSpPr>
        <p:spPr>
          <a:xfrm rot="19295380">
            <a:off x="1359948" y="2887360"/>
            <a:ext cx="191270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KOERI</a:t>
            </a:r>
          </a:p>
        </p:txBody>
      </p:sp>
      <p:sp>
        <p:nvSpPr>
          <p:cNvPr id="4" name="Subtitle 2">
            <a:extLst>
              <a:ext uri="{FF2B5EF4-FFF2-40B4-BE49-F238E27FC236}">
                <a16:creationId xmlns:a16="http://schemas.microsoft.com/office/drawing/2014/main" id="{B52DE24B-4969-FDFD-ECF4-4E00352510D7}"/>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3721667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7D6AD-587C-C7A8-58C2-9B68966FB47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5302497-634F-60AB-A99A-CE98399CC597}"/>
              </a:ext>
            </a:extLst>
          </p:cNvPr>
          <p:cNvPicPr>
            <a:picLocks noChangeAspect="1"/>
          </p:cNvPicPr>
          <p:nvPr/>
        </p:nvPicPr>
        <p:blipFill>
          <a:blip r:embed="rId2"/>
          <a:stretch>
            <a:fillRect/>
          </a:stretch>
        </p:blipFill>
        <p:spPr>
          <a:xfrm>
            <a:off x="250132" y="1013627"/>
            <a:ext cx="2629701" cy="4849430"/>
          </a:xfrm>
          <a:prstGeom prst="rect">
            <a:avLst/>
          </a:prstGeom>
        </p:spPr>
      </p:pic>
      <p:pic>
        <p:nvPicPr>
          <p:cNvPr id="17" name="Picture 16">
            <a:extLst>
              <a:ext uri="{FF2B5EF4-FFF2-40B4-BE49-F238E27FC236}">
                <a16:creationId xmlns:a16="http://schemas.microsoft.com/office/drawing/2014/main" id="{494C04DC-E741-0D91-98B4-6D52684A1170}"/>
              </a:ext>
            </a:extLst>
          </p:cNvPr>
          <p:cNvPicPr>
            <a:picLocks noChangeAspect="1"/>
          </p:cNvPicPr>
          <p:nvPr/>
        </p:nvPicPr>
        <p:blipFill>
          <a:blip r:embed="rId3"/>
          <a:stretch>
            <a:fillRect/>
          </a:stretch>
        </p:blipFill>
        <p:spPr>
          <a:xfrm>
            <a:off x="6083647" y="1084827"/>
            <a:ext cx="3433800" cy="4653085"/>
          </a:xfrm>
          <a:prstGeom prst="rect">
            <a:avLst/>
          </a:prstGeom>
        </p:spPr>
      </p:pic>
      <p:pic>
        <p:nvPicPr>
          <p:cNvPr id="19" name="Picture 18">
            <a:extLst>
              <a:ext uri="{FF2B5EF4-FFF2-40B4-BE49-F238E27FC236}">
                <a16:creationId xmlns:a16="http://schemas.microsoft.com/office/drawing/2014/main" id="{F6501823-3452-B4F6-6623-5D988523EC68}"/>
              </a:ext>
            </a:extLst>
          </p:cNvPr>
          <p:cNvPicPr>
            <a:picLocks noChangeAspect="1"/>
          </p:cNvPicPr>
          <p:nvPr/>
        </p:nvPicPr>
        <p:blipFill>
          <a:blip r:embed="rId4"/>
          <a:stretch>
            <a:fillRect/>
          </a:stretch>
        </p:blipFill>
        <p:spPr>
          <a:xfrm>
            <a:off x="3359841" y="1300941"/>
            <a:ext cx="2457635" cy="2426320"/>
          </a:xfrm>
          <a:prstGeom prst="rect">
            <a:avLst/>
          </a:prstGeom>
        </p:spPr>
      </p:pic>
      <p:pic>
        <p:nvPicPr>
          <p:cNvPr id="24" name="Picture 23">
            <a:extLst>
              <a:ext uri="{FF2B5EF4-FFF2-40B4-BE49-F238E27FC236}">
                <a16:creationId xmlns:a16="http://schemas.microsoft.com/office/drawing/2014/main" id="{43B051F7-8ECA-7E5A-7FCD-954D339A676C}"/>
              </a:ext>
            </a:extLst>
          </p:cNvPr>
          <p:cNvPicPr>
            <a:picLocks noChangeAspect="1"/>
          </p:cNvPicPr>
          <p:nvPr/>
        </p:nvPicPr>
        <p:blipFill>
          <a:blip r:embed="rId5"/>
          <a:srcRect b="3800"/>
          <a:stretch>
            <a:fillRect/>
          </a:stretch>
        </p:blipFill>
        <p:spPr>
          <a:xfrm>
            <a:off x="2541869" y="3778418"/>
            <a:ext cx="4084776" cy="2773896"/>
          </a:xfrm>
          <a:prstGeom prst="rect">
            <a:avLst/>
          </a:prstGeom>
        </p:spPr>
      </p:pic>
      <p:sp>
        <p:nvSpPr>
          <p:cNvPr id="5" name="Rectangle 4">
            <a:extLst>
              <a:ext uri="{FF2B5EF4-FFF2-40B4-BE49-F238E27FC236}">
                <a16:creationId xmlns:a16="http://schemas.microsoft.com/office/drawing/2014/main" id="{F3FB6697-4DE5-385B-1F98-D902469F6FD5}"/>
              </a:ext>
            </a:extLst>
          </p:cNvPr>
          <p:cNvSpPr/>
          <p:nvPr/>
        </p:nvSpPr>
        <p:spPr>
          <a:xfrm rot="19295380">
            <a:off x="3297001" y="2249261"/>
            <a:ext cx="413459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IPMA-CENALT</a:t>
            </a:r>
          </a:p>
        </p:txBody>
      </p:sp>
      <p:sp>
        <p:nvSpPr>
          <p:cNvPr id="23" name="object 23">
            <a:extLst>
              <a:ext uri="{FF2B5EF4-FFF2-40B4-BE49-F238E27FC236}">
                <a16:creationId xmlns:a16="http://schemas.microsoft.com/office/drawing/2014/main" id="{112C15B9-6358-760A-E2D3-B6B1200B34D5}"/>
              </a:ext>
            </a:extLst>
          </p:cNvPr>
          <p:cNvSpPr/>
          <p:nvPr/>
        </p:nvSpPr>
        <p:spPr>
          <a:xfrm>
            <a:off x="11556" y="13716"/>
            <a:ext cx="1688973" cy="720852"/>
          </a:xfrm>
          <a:prstGeom prst="rect">
            <a:avLst/>
          </a:prstGeom>
          <a:blipFill>
            <a:blip r:embed="rId6"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B63E2732-5914-4EA3-E0F3-91C76C0A147C}"/>
              </a:ext>
            </a:extLst>
          </p:cNvPr>
          <p:cNvPicPr>
            <a:picLocks noChangeAspect="1"/>
          </p:cNvPicPr>
          <p:nvPr/>
        </p:nvPicPr>
        <p:blipFill>
          <a:blip r:embed="rId7"/>
          <a:stretch>
            <a:fillRect/>
          </a:stretch>
        </p:blipFill>
        <p:spPr>
          <a:xfrm>
            <a:off x="7517956" y="13567"/>
            <a:ext cx="2376488" cy="739437"/>
          </a:xfrm>
          <a:prstGeom prst="rect">
            <a:avLst/>
          </a:prstGeom>
        </p:spPr>
      </p:pic>
      <p:sp>
        <p:nvSpPr>
          <p:cNvPr id="7" name="object 16">
            <a:extLst>
              <a:ext uri="{FF2B5EF4-FFF2-40B4-BE49-F238E27FC236}">
                <a16:creationId xmlns:a16="http://schemas.microsoft.com/office/drawing/2014/main" id="{0F9EF5CD-B5E9-9C21-3EDA-D44E6C768E6C}"/>
              </a:ext>
            </a:extLst>
          </p:cNvPr>
          <p:cNvSpPr txBox="1">
            <a:spLocks/>
          </p:cNvSpPr>
          <p:nvPr/>
        </p:nvSpPr>
        <p:spPr>
          <a:xfrm>
            <a:off x="1914937" y="276784"/>
            <a:ext cx="5154357" cy="73684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Scenarios</a:t>
            </a:r>
          </a:p>
        </p:txBody>
      </p:sp>
      <p:sp>
        <p:nvSpPr>
          <p:cNvPr id="2" name="Subtitle 2">
            <a:extLst>
              <a:ext uri="{FF2B5EF4-FFF2-40B4-BE49-F238E27FC236}">
                <a16:creationId xmlns:a16="http://schemas.microsoft.com/office/drawing/2014/main" id="{D388B735-D944-A370-CF6E-C5C53C55C4A6}"/>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89945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C7C0-2D42-E4A3-EE4D-4267496E530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BC9B639-9CE3-F27F-4D44-B860AD1769A7}"/>
              </a:ext>
            </a:extLst>
          </p:cNvPr>
          <p:cNvPicPr>
            <a:picLocks noChangeAspect="1"/>
          </p:cNvPicPr>
          <p:nvPr/>
        </p:nvPicPr>
        <p:blipFill>
          <a:blip r:embed="rId2"/>
          <a:stretch>
            <a:fillRect/>
          </a:stretch>
        </p:blipFill>
        <p:spPr>
          <a:xfrm>
            <a:off x="1348749" y="1445173"/>
            <a:ext cx="7218855" cy="4997669"/>
          </a:xfrm>
          <a:prstGeom prst="rect">
            <a:avLst/>
          </a:prstGeom>
          <a:ln>
            <a:noFill/>
          </a:ln>
          <a:effectLst>
            <a:outerShdw blurRad="292100" dist="139700" dir="2700000" algn="tl" rotWithShape="0">
              <a:srgbClr val="333333">
                <a:alpha val="65000"/>
              </a:srgbClr>
            </a:outerShdw>
          </a:effectLst>
        </p:spPr>
      </p:pic>
      <p:sp>
        <p:nvSpPr>
          <p:cNvPr id="23" name="object 23">
            <a:extLst>
              <a:ext uri="{FF2B5EF4-FFF2-40B4-BE49-F238E27FC236}">
                <a16:creationId xmlns:a16="http://schemas.microsoft.com/office/drawing/2014/main" id="{E013A8B6-2225-C3F7-7A64-220600531DAE}"/>
              </a:ext>
            </a:extLst>
          </p:cNvPr>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51766F43-ADC9-BDCB-393A-6767B9EDB23A}"/>
              </a:ext>
            </a:extLst>
          </p:cNvPr>
          <p:cNvPicPr>
            <a:picLocks noChangeAspect="1"/>
          </p:cNvPicPr>
          <p:nvPr/>
        </p:nvPicPr>
        <p:blipFill>
          <a:blip r:embed="rId4"/>
          <a:stretch>
            <a:fillRect/>
          </a:stretch>
        </p:blipFill>
        <p:spPr>
          <a:xfrm>
            <a:off x="7517956" y="13567"/>
            <a:ext cx="2376488" cy="739437"/>
          </a:xfrm>
          <a:prstGeom prst="rect">
            <a:avLst/>
          </a:prstGeom>
        </p:spPr>
      </p:pic>
      <p:sp>
        <p:nvSpPr>
          <p:cNvPr id="7" name="object 16">
            <a:extLst>
              <a:ext uri="{FF2B5EF4-FFF2-40B4-BE49-F238E27FC236}">
                <a16:creationId xmlns:a16="http://schemas.microsoft.com/office/drawing/2014/main" id="{2B23739C-69B2-9F4F-3104-D6CAE5C0D7F8}"/>
              </a:ext>
            </a:extLst>
          </p:cNvPr>
          <p:cNvSpPr txBox="1">
            <a:spLocks/>
          </p:cNvSpPr>
          <p:nvPr/>
        </p:nvSpPr>
        <p:spPr>
          <a:xfrm>
            <a:off x="2380997" y="530271"/>
            <a:ext cx="5154357" cy="73684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dirty="0" err="1">
                <a:effectLst>
                  <a:outerShdw blurRad="38100" dist="38100" dir="2700000" algn="tl">
                    <a:srgbClr val="000000">
                      <a:alpha val="43137"/>
                    </a:srgbClr>
                  </a:outerShdw>
                </a:effectLst>
                <a:latin typeface="Play" panose="00000500000000000000" pitchFamily="2" charset="0"/>
                <a:cs typeface="Calibri Light"/>
              </a:rPr>
              <a:t>CoastWAVE</a:t>
            </a:r>
            <a:endParaRPr lang="en-US"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4" name="Rectangle 3">
            <a:extLst>
              <a:ext uri="{FF2B5EF4-FFF2-40B4-BE49-F238E27FC236}">
                <a16:creationId xmlns:a16="http://schemas.microsoft.com/office/drawing/2014/main" id="{8CA9BB39-9562-CA08-7432-FDBFE6EC513B}"/>
              </a:ext>
            </a:extLst>
          </p:cNvPr>
          <p:cNvSpPr/>
          <p:nvPr/>
        </p:nvSpPr>
        <p:spPr>
          <a:xfrm rot="20484697">
            <a:off x="1084977" y="3429923"/>
            <a:ext cx="7521290"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Meeting with </a:t>
            </a:r>
            <a:r>
              <a:rPr lang="en-US" sz="5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CoastWAVE</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2" name="Subtitle 2">
            <a:extLst>
              <a:ext uri="{FF2B5EF4-FFF2-40B4-BE49-F238E27FC236}">
                <a16:creationId xmlns:a16="http://schemas.microsoft.com/office/drawing/2014/main" id="{F78FFA8F-8EA6-C188-9537-F939EE0A47ED}"/>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98158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258054"/>
            <a:ext cx="8543925" cy="1325563"/>
          </a:xfrm>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Recommendation</a:t>
            </a: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txBox="1"/>
          <p:nvPr/>
        </p:nvSpPr>
        <p:spPr>
          <a:xfrm>
            <a:off x="5819775" y="1396441"/>
            <a:ext cx="3781425" cy="4623359"/>
          </a:xfrm>
          <a:prstGeom prst="rect">
            <a:avLst/>
          </a:prstGeom>
        </p:spPr>
        <p:txBody>
          <a:bodyPr vert="horz" wrap="square" lIns="0" tIns="0" rIns="0" bIns="0" rtlCol="0">
            <a:noAutofit/>
          </a:bodyPr>
          <a:lstStyle/>
          <a:p>
            <a:pPr marL="12700" marR="12700" algn="just" defTabSz="457200">
              <a:lnSpc>
                <a:spcPct val="150000"/>
              </a:lnSpc>
            </a:pPr>
            <a:r>
              <a:rPr lang="en-US" dirty="0">
                <a:cs typeface="Calibri"/>
              </a:rPr>
              <a:t>The </a:t>
            </a:r>
            <a:r>
              <a:rPr lang="en-US" b="1" dirty="0" err="1">
                <a:cs typeface="Calibri"/>
              </a:rPr>
              <a:t>CoastWAVE</a:t>
            </a:r>
            <a:r>
              <a:rPr lang="en-US" b="1" dirty="0">
                <a:cs typeface="Calibri"/>
              </a:rPr>
              <a:t> 2.0 project</a:t>
            </a:r>
            <a:r>
              <a:rPr lang="en-US" dirty="0">
                <a:cs typeface="Calibri"/>
              </a:rPr>
              <a:t> aims to improve the preparedness and response of coastal communities to tsunami events. As part of this project, the participating counties are expected to take part in Phase B, which involves conducting a local exercise using the NEAMWave26 scenario. By participating in Phase B, the counties can test their tsunami warning systems, emergency plans and public awareness campaigns.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88" y="1313472"/>
            <a:ext cx="5637350" cy="455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37489" y="3895725"/>
            <a:ext cx="5548936" cy="419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EF7FF8-A6B9-364C-90C3-7CC763B68487}"/>
              </a:ext>
            </a:extLst>
          </p:cNvPr>
          <p:cNvPicPr>
            <a:picLocks noChangeAspect="1"/>
          </p:cNvPicPr>
          <p:nvPr/>
        </p:nvPicPr>
        <p:blipFill>
          <a:blip r:embed="rId4"/>
          <a:stretch>
            <a:fillRect/>
          </a:stretch>
        </p:blipFill>
        <p:spPr>
          <a:xfrm>
            <a:off x="7517956" y="13567"/>
            <a:ext cx="2376488" cy="739437"/>
          </a:xfrm>
          <a:prstGeom prst="rect">
            <a:avLst/>
          </a:prstGeom>
        </p:spPr>
      </p:pic>
      <p:sp>
        <p:nvSpPr>
          <p:cNvPr id="7" name="Subtitle 2">
            <a:extLst>
              <a:ext uri="{FF2B5EF4-FFF2-40B4-BE49-F238E27FC236}">
                <a16:creationId xmlns:a16="http://schemas.microsoft.com/office/drawing/2014/main" id="{C4DE2262-9437-7782-1E7F-1F8B454CD8B3}"/>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2186785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4CB3-410E-8AB9-1A9F-29AFFABDC8F2}"/>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8F5D80EB-5EF0-9632-A0CB-EC7388CFBD54}"/>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EEFEE1AE-48BE-34FC-7E70-5B2BF708BC09}"/>
              </a:ext>
            </a:extLst>
          </p:cNvPr>
          <p:cNvPicPr>
            <a:picLocks noChangeAspect="1"/>
          </p:cNvPicPr>
          <p:nvPr/>
        </p:nvPicPr>
        <p:blipFill>
          <a:blip r:embed="rId3"/>
          <a:stretch>
            <a:fillRect/>
          </a:stretch>
        </p:blipFill>
        <p:spPr>
          <a:xfrm>
            <a:off x="7517956" y="13567"/>
            <a:ext cx="2376488" cy="739437"/>
          </a:xfrm>
          <a:prstGeom prst="rect">
            <a:avLst/>
          </a:prstGeom>
        </p:spPr>
      </p:pic>
      <p:sp>
        <p:nvSpPr>
          <p:cNvPr id="2" name="object 10">
            <a:extLst>
              <a:ext uri="{FF2B5EF4-FFF2-40B4-BE49-F238E27FC236}">
                <a16:creationId xmlns:a16="http://schemas.microsoft.com/office/drawing/2014/main" id="{4A8EDB6B-40CF-9DD0-6067-9A6AB3C16F95}"/>
              </a:ext>
            </a:extLst>
          </p:cNvPr>
          <p:cNvSpPr txBox="1"/>
          <p:nvPr/>
        </p:nvSpPr>
        <p:spPr>
          <a:xfrm>
            <a:off x="343353" y="1838508"/>
            <a:ext cx="5684329" cy="3800398"/>
          </a:xfrm>
          <a:prstGeom prst="rect">
            <a:avLst/>
          </a:prstGeom>
        </p:spPr>
        <p:txBody>
          <a:bodyPr vert="horz" wrap="square" lIns="0" tIns="0" rIns="0" bIns="0" rtlCol="0">
            <a:noAutofit/>
          </a:bodyPr>
          <a:lstStyle/>
          <a:p>
            <a:pPr marL="298450" marR="12700" indent="-285750" algn="just" defTabSz="457200">
              <a:lnSpc>
                <a:spcPct val="110000"/>
              </a:lnSpc>
              <a:buFontTx/>
              <a:buChar char="-"/>
            </a:pPr>
            <a:r>
              <a:rPr lang="en-US" sz="2000" b="1" dirty="0">
                <a:latin typeface="Play" panose="00000500000000000000" pitchFamily="2" charset="0"/>
                <a:cs typeface="Calibri"/>
              </a:rPr>
              <a:t>DEMONAX </a:t>
            </a:r>
            <a:r>
              <a:rPr lang="en-US" sz="2000" dirty="0">
                <a:latin typeface="Play" panose="00000500000000000000" pitchFamily="2" charset="0"/>
                <a:cs typeface="Calibri"/>
              </a:rPr>
              <a:t>/ DG-ECHO project</a:t>
            </a:r>
          </a:p>
          <a:p>
            <a:pPr marL="357188" marR="12700" lvl="1" indent="-163513" algn="just" defTabSz="457200">
              <a:lnSpc>
                <a:spcPct val="110000"/>
              </a:lnSpc>
              <a:buFont typeface="Arial" panose="020B0604020202020204" pitchFamily="34" charset="0"/>
              <a:buChar char="•"/>
            </a:pPr>
            <a:r>
              <a:rPr lang="en-US" dirty="0">
                <a:latin typeface="Play" panose="00000500000000000000" pitchFamily="2" charset="0"/>
                <a:cs typeface="Calibri"/>
              </a:rPr>
              <a:t>A </a:t>
            </a:r>
            <a:r>
              <a:rPr lang="en-US" b="1" dirty="0">
                <a:latin typeface="Play" panose="00000500000000000000" pitchFamily="2" charset="0"/>
                <a:cs typeface="Calibri"/>
              </a:rPr>
              <a:t>Full Scale </a:t>
            </a:r>
            <a:r>
              <a:rPr lang="en-US" b="1" dirty="0" err="1">
                <a:latin typeface="Play" panose="00000500000000000000" pitchFamily="2" charset="0"/>
                <a:cs typeface="Calibri"/>
              </a:rPr>
              <a:t>eXercise</a:t>
            </a:r>
            <a:r>
              <a:rPr lang="en-US" b="1" dirty="0">
                <a:latin typeface="Play" panose="00000500000000000000" pitchFamily="2" charset="0"/>
                <a:cs typeface="Calibri"/>
              </a:rPr>
              <a:t> </a:t>
            </a:r>
            <a:r>
              <a:rPr lang="en-US" dirty="0">
                <a:latin typeface="Play" panose="00000500000000000000" pitchFamily="2" charset="0"/>
                <a:cs typeface="Calibri"/>
              </a:rPr>
              <a:t>will be held between </a:t>
            </a:r>
            <a:r>
              <a:rPr lang="en-US" b="1" dirty="0">
                <a:latin typeface="Play" panose="00000500000000000000" pitchFamily="2" charset="0"/>
                <a:cs typeface="Calibri"/>
              </a:rPr>
              <a:t>20 - 23 April 2026</a:t>
            </a:r>
            <a:r>
              <a:rPr lang="en-US" dirty="0">
                <a:latin typeface="Play" panose="00000500000000000000" pitchFamily="2" charset="0"/>
                <a:cs typeface="Calibri"/>
              </a:rPr>
              <a:t>, in </a:t>
            </a:r>
            <a:r>
              <a:rPr lang="en-US" b="1" dirty="0">
                <a:latin typeface="Play" panose="00000500000000000000" pitchFamily="2" charset="0"/>
                <a:cs typeface="Calibri"/>
              </a:rPr>
              <a:t>Cyprus</a:t>
            </a:r>
            <a:r>
              <a:rPr lang="en-US" dirty="0">
                <a:latin typeface="Play" panose="00000500000000000000" pitchFamily="2" charset="0"/>
                <a:cs typeface="Calibri"/>
              </a:rPr>
              <a:t>.</a:t>
            </a:r>
          </a:p>
          <a:p>
            <a:pPr marL="357188" marR="12700" lvl="1" indent="-163513" algn="just" defTabSz="457200">
              <a:lnSpc>
                <a:spcPct val="110000"/>
              </a:lnSpc>
              <a:buFont typeface="Arial" panose="020B0604020202020204" pitchFamily="34" charset="0"/>
              <a:buChar char="•"/>
            </a:pPr>
            <a:r>
              <a:rPr lang="en-US" dirty="0">
                <a:latin typeface="Play" panose="00000500000000000000" pitchFamily="2" charset="0"/>
                <a:cs typeface="Calibri"/>
              </a:rPr>
              <a:t>The </a:t>
            </a:r>
            <a:r>
              <a:rPr lang="en-US" b="1" dirty="0">
                <a:latin typeface="Play" panose="00000500000000000000" pitchFamily="2" charset="0"/>
                <a:cs typeface="Calibri"/>
              </a:rPr>
              <a:t>earthquake</a:t>
            </a:r>
            <a:r>
              <a:rPr lang="en-US" dirty="0">
                <a:latin typeface="Play" panose="00000500000000000000" pitchFamily="2" charset="0"/>
                <a:cs typeface="Calibri"/>
              </a:rPr>
              <a:t>’s epicenter will be in the south-west of Cyprus (offshore), generating also a </a:t>
            </a:r>
            <a:r>
              <a:rPr lang="en-US" b="1" dirty="0">
                <a:latin typeface="Play" panose="00000500000000000000" pitchFamily="2" charset="0"/>
                <a:cs typeface="Calibri"/>
              </a:rPr>
              <a:t>subsequent tsunami </a:t>
            </a:r>
            <a:r>
              <a:rPr lang="en-US" dirty="0">
                <a:latin typeface="Play" panose="00000500000000000000" pitchFamily="2" charset="0"/>
                <a:cs typeface="Calibri"/>
              </a:rPr>
              <a:t>event (</a:t>
            </a:r>
            <a:r>
              <a:rPr lang="en-US" b="1" i="1" dirty="0">
                <a:latin typeface="Play" panose="00000500000000000000" pitchFamily="2" charset="0"/>
                <a:cs typeface="Calibri"/>
              </a:rPr>
              <a:t>injects in </a:t>
            </a:r>
            <a:r>
              <a:rPr lang="en-US" b="1" i="1" dirty="0" err="1">
                <a:latin typeface="Play" panose="00000500000000000000" pitchFamily="2" charset="0"/>
                <a:cs typeface="Calibri"/>
              </a:rPr>
              <a:t>Larnaka</a:t>
            </a:r>
            <a:r>
              <a:rPr lang="en-US" dirty="0">
                <a:latin typeface="Play" panose="00000500000000000000" pitchFamily="2" charset="0"/>
                <a:cs typeface="Calibri"/>
              </a:rPr>
              <a:t>).</a:t>
            </a:r>
          </a:p>
          <a:p>
            <a:pPr marL="357188" marR="12700" lvl="1" indent="-163513" algn="just" defTabSz="457200">
              <a:lnSpc>
                <a:spcPct val="110000"/>
              </a:lnSpc>
              <a:buFont typeface="Arial" panose="020B0604020202020204" pitchFamily="34" charset="0"/>
              <a:buChar char="•"/>
            </a:pPr>
            <a:r>
              <a:rPr lang="en-US" dirty="0">
                <a:latin typeface="Play" panose="00000500000000000000" pitchFamily="2" charset="0"/>
                <a:cs typeface="Calibri"/>
              </a:rPr>
              <a:t>The exercise will examine the response procedures of the essential services involved and based on the scenario; </a:t>
            </a:r>
            <a:r>
              <a:rPr lang="en-US" b="1" dirty="0">
                <a:latin typeface="Play" panose="00000500000000000000" pitchFamily="2" charset="0"/>
                <a:cs typeface="Calibri"/>
              </a:rPr>
              <a:t>Cyprus will request assistance from the EU Civil Protection Mechanism (ERCC)</a:t>
            </a:r>
            <a:r>
              <a:rPr lang="en-US" dirty="0">
                <a:latin typeface="Play" panose="00000500000000000000" pitchFamily="2" charset="0"/>
                <a:cs typeface="Calibri"/>
              </a:rPr>
              <a:t>.</a:t>
            </a:r>
          </a:p>
          <a:p>
            <a:pPr marL="357188" marR="12700" lvl="1" indent="-163513" algn="just" defTabSz="457200">
              <a:lnSpc>
                <a:spcPct val="110000"/>
              </a:lnSpc>
              <a:buFont typeface="Arial" panose="020B0604020202020204" pitchFamily="34" charset="0"/>
              <a:buChar char="•"/>
            </a:pPr>
            <a:r>
              <a:rPr lang="en-US" dirty="0">
                <a:latin typeface="Play" panose="00000500000000000000" pitchFamily="2" charset="0"/>
                <a:cs typeface="Calibri"/>
              </a:rPr>
              <a:t>Cyprus Civil Defense (COO &amp; NTWC) – NOA partner.</a:t>
            </a:r>
          </a:p>
          <a:p>
            <a:pPr marL="193675" marR="12700" lvl="1" algn="just" defTabSz="457200">
              <a:lnSpc>
                <a:spcPct val="110000"/>
              </a:lnSpc>
              <a:tabLst>
                <a:tab pos="268288" algn="l"/>
              </a:tabLst>
            </a:pPr>
            <a:endParaRPr lang="en-US" dirty="0">
              <a:latin typeface="Play" panose="00000500000000000000" pitchFamily="2" charset="0"/>
              <a:cs typeface="Calibri"/>
            </a:endParaRPr>
          </a:p>
          <a:p>
            <a:pPr marL="469900" marR="12700" lvl="1" algn="just" defTabSz="457200">
              <a:lnSpc>
                <a:spcPct val="110000"/>
              </a:lnSpc>
            </a:pPr>
            <a:endParaRPr lang="en-US" dirty="0">
              <a:latin typeface="Play" panose="00000500000000000000" pitchFamily="2" charset="0"/>
              <a:cs typeface="Calibri"/>
            </a:endParaRPr>
          </a:p>
          <a:p>
            <a:pPr marL="12700" marR="12700" algn="just" defTabSz="457200">
              <a:lnSpc>
                <a:spcPct val="110000"/>
              </a:lnSpc>
            </a:pPr>
            <a:endParaRPr lang="en-US" sz="1600" dirty="0">
              <a:latin typeface="Play" panose="00000500000000000000" pitchFamily="2" charset="0"/>
              <a:cs typeface="Calibri"/>
            </a:endParaRPr>
          </a:p>
        </p:txBody>
      </p:sp>
      <p:pic>
        <p:nvPicPr>
          <p:cNvPr id="1026" name="Picture 2" descr="DEMONAX Intro">
            <a:extLst>
              <a:ext uri="{FF2B5EF4-FFF2-40B4-BE49-F238E27FC236}">
                <a16:creationId xmlns:a16="http://schemas.microsoft.com/office/drawing/2014/main" id="{F9ED8C34-8092-ED2A-50AB-070948FDD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247" y="1549337"/>
            <a:ext cx="3760733" cy="3760733"/>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10">
            <a:extLst>
              <a:ext uri="{FF2B5EF4-FFF2-40B4-BE49-F238E27FC236}">
                <a16:creationId xmlns:a16="http://schemas.microsoft.com/office/drawing/2014/main" id="{3CD37F3D-DADD-A2D8-F7A3-15FC44D327B1}"/>
              </a:ext>
            </a:extLst>
          </p:cNvPr>
          <p:cNvSpPr txBox="1"/>
          <p:nvPr/>
        </p:nvSpPr>
        <p:spPr>
          <a:xfrm>
            <a:off x="311821" y="5627501"/>
            <a:ext cx="9378717" cy="791639"/>
          </a:xfrm>
          <a:prstGeom prst="rect">
            <a:avLst/>
          </a:prstGeom>
        </p:spPr>
        <p:txBody>
          <a:bodyPr vert="horz" wrap="square" lIns="0" tIns="0" rIns="0" bIns="0" rtlCol="0">
            <a:noAutofit/>
          </a:bodyPr>
          <a:lstStyle/>
          <a:p>
            <a:pPr marL="12700" marR="12700" algn="ctr" defTabSz="457200">
              <a:lnSpc>
                <a:spcPct val="110000"/>
              </a:lnSpc>
            </a:pPr>
            <a:r>
              <a:rPr lang="en-US" sz="2000" b="1" dirty="0">
                <a:effectLst>
                  <a:outerShdw blurRad="38100" dist="38100" dir="2700000" algn="tl">
                    <a:srgbClr val="000000">
                      <a:alpha val="43137"/>
                    </a:srgbClr>
                  </a:outerShdw>
                </a:effectLst>
                <a:latin typeface="Play" panose="00000500000000000000" pitchFamily="2" charset="0"/>
                <a:cs typeface="Calibri"/>
              </a:rPr>
              <a:t>Synergy between NEAMWave26 and DEMONAX</a:t>
            </a:r>
            <a:r>
              <a:rPr lang="en-US" sz="2000" b="1" i="1" dirty="0">
                <a:latin typeface="Play" panose="00000500000000000000" pitchFamily="2" charset="0"/>
                <a:cs typeface="Calibri"/>
              </a:rPr>
              <a:t>:</a:t>
            </a:r>
          </a:p>
          <a:p>
            <a:pPr marL="12700" marR="12700" algn="ctr" defTabSz="457200">
              <a:lnSpc>
                <a:spcPct val="110000"/>
              </a:lnSpc>
            </a:pPr>
            <a:r>
              <a:rPr lang="en-US" sz="2000" b="1" i="1" dirty="0">
                <a:latin typeface="Play" panose="00000500000000000000" pitchFamily="2" charset="0"/>
                <a:cs typeface="Calibri"/>
              </a:rPr>
              <a:t>Table-top exercise one month before the FSX in April</a:t>
            </a:r>
            <a:r>
              <a:rPr lang="el-GR" sz="2000" b="1" i="1" dirty="0">
                <a:latin typeface="Play" panose="00000500000000000000" pitchFamily="2" charset="0"/>
                <a:cs typeface="Calibri"/>
              </a:rPr>
              <a:t> </a:t>
            </a:r>
            <a:endParaRPr lang="en-US" sz="1600" b="1" i="1" dirty="0">
              <a:latin typeface="Play" panose="00000500000000000000" pitchFamily="2" charset="0"/>
              <a:cs typeface="Calibri"/>
            </a:endParaRPr>
          </a:p>
        </p:txBody>
      </p:sp>
      <p:pic>
        <p:nvPicPr>
          <p:cNvPr id="5" name="Picture 4">
            <a:extLst>
              <a:ext uri="{FF2B5EF4-FFF2-40B4-BE49-F238E27FC236}">
                <a16:creationId xmlns:a16="http://schemas.microsoft.com/office/drawing/2014/main" id="{CB15BC1C-E84A-610F-02E8-6A84511B1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484" y="1318109"/>
            <a:ext cx="16557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16">
            <a:extLst>
              <a:ext uri="{FF2B5EF4-FFF2-40B4-BE49-F238E27FC236}">
                <a16:creationId xmlns:a16="http://schemas.microsoft.com/office/drawing/2014/main" id="{A9D8C700-40EE-540B-E1D0-59832539DD33}"/>
              </a:ext>
            </a:extLst>
          </p:cNvPr>
          <p:cNvSpPr txBox="1">
            <a:spLocks/>
          </p:cNvSpPr>
          <p:nvPr/>
        </p:nvSpPr>
        <p:spPr>
          <a:xfrm>
            <a:off x="2370043" y="538952"/>
            <a:ext cx="5154357" cy="73684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dirty="0" err="1">
                <a:effectLst>
                  <a:outerShdw blurRad="38100" dist="38100" dir="2700000" algn="tl">
                    <a:srgbClr val="000000">
                      <a:alpha val="43137"/>
                    </a:srgbClr>
                  </a:outerShdw>
                </a:effectLst>
                <a:latin typeface="Play" panose="00000500000000000000" pitchFamily="2" charset="0"/>
                <a:cs typeface="Calibri Light"/>
              </a:rPr>
              <a:t>DEMONAX</a:t>
            </a:r>
            <a:r>
              <a:rPr lang="en-US" sz="4000" b="1" spc="300" dirty="0">
                <a:effectLst>
                  <a:outerShdw blurRad="38100" dist="38100" dir="2700000" algn="tl">
                    <a:srgbClr val="000000">
                      <a:alpha val="43137"/>
                    </a:srgbClr>
                  </a:outerShdw>
                </a:effectLst>
                <a:latin typeface="Play" panose="00000500000000000000" pitchFamily="2" charset="0"/>
                <a:cs typeface="Calibri Light"/>
              </a:rPr>
              <a:t> </a:t>
            </a:r>
            <a:r>
              <a:rPr lang="en-US" sz="4000" b="1" spc="300" dirty="0" err="1">
                <a:effectLst>
                  <a:outerShdw blurRad="38100" dist="38100" dir="2700000" algn="tl">
                    <a:srgbClr val="000000">
                      <a:alpha val="43137"/>
                    </a:srgbClr>
                  </a:outerShdw>
                </a:effectLst>
                <a:latin typeface="Play" panose="00000500000000000000" pitchFamily="2" charset="0"/>
                <a:cs typeface="Calibri Light"/>
              </a:rPr>
              <a:t>FSX</a:t>
            </a:r>
            <a:endParaRPr lang="en-US"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6" name="Subtitle 2">
            <a:extLst>
              <a:ext uri="{FF2B5EF4-FFF2-40B4-BE49-F238E27FC236}">
                <a16:creationId xmlns:a16="http://schemas.microsoft.com/office/drawing/2014/main" id="{DB2DACD6-166C-E075-95C0-4A98DA8BB4C7}"/>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3665328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B5E3E-F80E-2A38-9FE5-8E5BD7EB297C}"/>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9115E7AB-40F8-51DA-55D5-7B865A14CC30}"/>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3" name="Picture 2">
            <a:extLst>
              <a:ext uri="{FF2B5EF4-FFF2-40B4-BE49-F238E27FC236}">
                <a16:creationId xmlns:a16="http://schemas.microsoft.com/office/drawing/2014/main" id="{9AAA3EC7-D18A-A623-2358-84AE0B4904FC}"/>
              </a:ext>
            </a:extLst>
          </p:cNvPr>
          <p:cNvPicPr>
            <a:picLocks noChangeAspect="1"/>
          </p:cNvPicPr>
          <p:nvPr/>
        </p:nvPicPr>
        <p:blipFill>
          <a:blip r:embed="rId3"/>
          <a:stretch>
            <a:fillRect/>
          </a:stretch>
        </p:blipFill>
        <p:spPr>
          <a:xfrm>
            <a:off x="7517956" y="13567"/>
            <a:ext cx="2376488" cy="739437"/>
          </a:xfrm>
          <a:prstGeom prst="rect">
            <a:avLst/>
          </a:prstGeom>
        </p:spPr>
      </p:pic>
      <p:sp>
        <p:nvSpPr>
          <p:cNvPr id="6" name="TextBox 5">
            <a:extLst>
              <a:ext uri="{FF2B5EF4-FFF2-40B4-BE49-F238E27FC236}">
                <a16:creationId xmlns:a16="http://schemas.microsoft.com/office/drawing/2014/main" id="{DCD41AAE-581B-F0A9-2310-52AB491CDE2C}"/>
              </a:ext>
            </a:extLst>
          </p:cNvPr>
          <p:cNvSpPr txBox="1"/>
          <p:nvPr/>
        </p:nvSpPr>
        <p:spPr>
          <a:xfrm>
            <a:off x="288354" y="1321009"/>
            <a:ext cx="9317736" cy="4928722"/>
          </a:xfrm>
          <a:prstGeom prst="rect">
            <a:avLst/>
          </a:prstGeom>
          <a:noFill/>
        </p:spPr>
        <p:txBody>
          <a:bodyPr wrap="square">
            <a:spAutoFit/>
          </a:bodyPr>
          <a:lstStyle/>
          <a:p>
            <a:pPr algn="ctr">
              <a:lnSpc>
                <a:spcPct val="115000"/>
              </a:lnSpc>
              <a:spcAft>
                <a:spcPts val="1000"/>
              </a:spcAft>
            </a:pPr>
            <a:r>
              <a:rPr lang="en-US" b="1" i="1" dirty="0">
                <a:solidFill>
                  <a:srgbClr val="000000"/>
                </a:solidFill>
                <a:latin typeface="Play" panose="00000500000000000000" pitchFamily="2" charset="0"/>
                <a:ea typeface="Calibri" panose="020F0502020204030204" pitchFamily="34" charset="0"/>
              </a:rPr>
              <a:t>Pre-Exercise</a:t>
            </a:r>
          </a:p>
          <a:p>
            <a:pPr marL="342900" indent="-342900" algn="just">
              <a:lnSpc>
                <a:spcPct val="115000"/>
              </a:lnSpc>
              <a:spcAft>
                <a:spcPts val="1000"/>
              </a:spcAft>
              <a:buFont typeface="Wingdings" panose="05000000000000000000" pitchFamily="2" charset="2"/>
              <a:buChar char="ü"/>
            </a:pPr>
            <a:r>
              <a:rPr lang="en-US" dirty="0" err="1">
                <a:solidFill>
                  <a:srgbClr val="000000"/>
                </a:solidFill>
                <a:latin typeface="Play" panose="00000500000000000000" pitchFamily="2" charset="0"/>
                <a:ea typeface="Calibri" panose="020F0502020204030204" pitchFamily="34" charset="0"/>
              </a:rPr>
              <a:t>NEAMWave</a:t>
            </a:r>
            <a:r>
              <a:rPr lang="en-US" dirty="0">
                <a:solidFill>
                  <a:srgbClr val="000000"/>
                </a:solidFill>
                <a:latin typeface="Play" panose="00000500000000000000" pitchFamily="2" charset="0"/>
                <a:ea typeface="Calibri" panose="020F0502020204030204" pitchFamily="34" charset="0"/>
              </a:rPr>
              <a:t> Exercise Brief (Arabic, French and Spanish) available online</a:t>
            </a:r>
          </a:p>
          <a:p>
            <a:pPr marL="342900" indent="-342900" algn="just">
              <a:lnSpc>
                <a:spcPct val="115000"/>
              </a:lnSpc>
              <a:spcAft>
                <a:spcPts val="1000"/>
              </a:spcAft>
              <a:buFont typeface="Wingdings" panose="05000000000000000000" pitchFamily="2" charset="2"/>
              <a:buChar char="ü"/>
            </a:pPr>
            <a:r>
              <a:rPr lang="en-US" dirty="0">
                <a:solidFill>
                  <a:srgbClr val="000000"/>
                </a:solidFill>
                <a:latin typeface="Play" panose="00000500000000000000" pitchFamily="2" charset="0"/>
                <a:ea typeface="Calibri" panose="020F0502020204030204" pitchFamily="34" charset="0"/>
              </a:rPr>
              <a:t>Mid-January 2026 -&gt; Exercise Manual available online</a:t>
            </a:r>
          </a:p>
          <a:p>
            <a:pPr marL="2457450" indent="-2457450" algn="just" defTabSz="819150">
              <a:lnSpc>
                <a:spcPct val="115000"/>
              </a:lnSpc>
              <a:spcAft>
                <a:spcPts val="1000"/>
              </a:spcAft>
            </a:pPr>
            <a:r>
              <a:rPr lang="en-US" dirty="0">
                <a:solidFill>
                  <a:srgbClr val="000000"/>
                </a:solidFill>
                <a:latin typeface="Play" panose="00000500000000000000" pitchFamily="2" charset="0"/>
                <a:ea typeface="Calibri" panose="020F0502020204030204" pitchFamily="34" charset="0"/>
              </a:rPr>
              <a:t>	Deadline for providing updates regarding TNC, TWFP, NTWC</a:t>
            </a:r>
            <a:r>
              <a:rPr lang="el-GR" dirty="0">
                <a:solidFill>
                  <a:srgbClr val="000000"/>
                </a:solidFill>
                <a:latin typeface="Play" panose="00000500000000000000" pitchFamily="2" charset="0"/>
                <a:ea typeface="Calibri" panose="020F0502020204030204" pitchFamily="34" charset="0"/>
              </a:rPr>
              <a:t> </a:t>
            </a:r>
            <a:r>
              <a:rPr lang="en-US" dirty="0">
                <a:solidFill>
                  <a:srgbClr val="000000"/>
                </a:solidFill>
                <a:latin typeface="Play" panose="00000500000000000000" pitchFamily="2" charset="0"/>
                <a:ea typeface="Calibri" panose="020F0502020204030204" pitchFamily="34" charset="0"/>
              </a:rPr>
              <a:t>&amp; </a:t>
            </a:r>
            <a:r>
              <a:rPr lang="en-US" dirty="0" err="1">
                <a:solidFill>
                  <a:srgbClr val="000000"/>
                </a:solidFill>
                <a:latin typeface="Play" panose="00000500000000000000" pitchFamily="2" charset="0"/>
                <a:ea typeface="Calibri" panose="020F0502020204030204" pitchFamily="34" charset="0"/>
              </a:rPr>
              <a:t>TWFP</a:t>
            </a:r>
            <a:r>
              <a:rPr lang="en-US" dirty="0">
                <a:solidFill>
                  <a:srgbClr val="000000"/>
                </a:solidFill>
                <a:latin typeface="Play" panose="00000500000000000000" pitchFamily="2" charset="0"/>
                <a:ea typeface="Calibri" panose="020F0502020204030204" pitchFamily="34" charset="0"/>
              </a:rPr>
              <a:t> to the ICG/</a:t>
            </a:r>
            <a:r>
              <a:rPr lang="en-US" dirty="0" err="1">
                <a:solidFill>
                  <a:srgbClr val="000000"/>
                </a:solidFill>
                <a:latin typeface="Play" panose="00000500000000000000" pitchFamily="2" charset="0"/>
                <a:ea typeface="Calibri" panose="020F0502020204030204" pitchFamily="34" charset="0"/>
              </a:rPr>
              <a:t>NEAMTWS</a:t>
            </a:r>
            <a:r>
              <a:rPr lang="en-US" dirty="0">
                <a:solidFill>
                  <a:srgbClr val="000000"/>
                </a:solidFill>
                <a:latin typeface="Play" panose="00000500000000000000" pitchFamily="2" charset="0"/>
                <a:ea typeface="Calibri" panose="020F0502020204030204" pitchFamily="34" charset="0"/>
              </a:rPr>
              <a:t> Secretariat</a:t>
            </a:r>
            <a:endParaRPr lang="el-GR" dirty="0">
              <a:solidFill>
                <a:srgbClr val="000000"/>
              </a:solidFill>
              <a:latin typeface="Play" panose="00000500000000000000" pitchFamily="2" charset="0"/>
              <a:ea typeface="Calibri" panose="020F0502020204030204" pitchFamily="34" charset="0"/>
            </a:endParaRPr>
          </a:p>
          <a:p>
            <a:pPr marL="285750" indent="-285750" algn="just" defTabSz="819150">
              <a:lnSpc>
                <a:spcPct val="115000"/>
              </a:lnSpc>
              <a:spcAft>
                <a:spcPts val="1000"/>
              </a:spcAft>
              <a:buFont typeface="Wingdings" panose="05000000000000000000" pitchFamily="2" charset="2"/>
              <a:buChar char="ü"/>
            </a:pPr>
            <a:r>
              <a:rPr lang="en-US" dirty="0">
                <a:solidFill>
                  <a:srgbClr val="000000"/>
                </a:solidFill>
                <a:latin typeface="Play" panose="00000500000000000000" pitchFamily="2" charset="0"/>
                <a:ea typeface="Calibri" panose="020F0502020204030204" pitchFamily="34" charset="0"/>
              </a:rPr>
              <a:t>February 6</a:t>
            </a:r>
            <a:r>
              <a:rPr lang="en-US" baseline="30000" dirty="0">
                <a:solidFill>
                  <a:srgbClr val="000000"/>
                </a:solidFill>
                <a:latin typeface="Play" panose="00000500000000000000" pitchFamily="2" charset="0"/>
                <a:ea typeface="Calibri" panose="020F0502020204030204" pitchFamily="34" charset="0"/>
              </a:rPr>
              <a:t>th</a:t>
            </a:r>
            <a:r>
              <a:rPr lang="en-US" dirty="0">
                <a:solidFill>
                  <a:srgbClr val="000000"/>
                </a:solidFill>
                <a:latin typeface="Play" panose="00000500000000000000" pitchFamily="2" charset="0"/>
                <a:ea typeface="Calibri" panose="020F0502020204030204" pitchFamily="34" charset="0"/>
              </a:rPr>
              <a:t> 2026</a:t>
            </a:r>
            <a:r>
              <a:rPr lang="el-GR" dirty="0">
                <a:solidFill>
                  <a:srgbClr val="000000"/>
                </a:solidFill>
                <a:latin typeface="Play" panose="00000500000000000000" pitchFamily="2" charset="0"/>
                <a:ea typeface="Calibri" panose="020F0502020204030204" pitchFamily="34" charset="0"/>
              </a:rPr>
              <a:t> -&gt;</a:t>
            </a:r>
            <a:r>
              <a:rPr lang="en-US" dirty="0">
                <a:solidFill>
                  <a:srgbClr val="000000"/>
                </a:solidFill>
                <a:latin typeface="Play" panose="00000500000000000000" pitchFamily="2" charset="0"/>
                <a:ea typeface="Calibri" panose="020F0502020204030204" pitchFamily="34" charset="0"/>
              </a:rPr>
              <a:t> Deadline for online subscription/registration</a:t>
            </a:r>
          </a:p>
          <a:p>
            <a:pPr marL="342900" indent="-342900" algn="just">
              <a:lnSpc>
                <a:spcPct val="115000"/>
              </a:lnSpc>
              <a:spcAft>
                <a:spcPts val="1800"/>
              </a:spcAft>
              <a:buFont typeface="Wingdings" panose="05000000000000000000" pitchFamily="2" charset="2"/>
              <a:buChar char="ü"/>
            </a:pPr>
            <a:r>
              <a:rPr lang="en-US" dirty="0">
                <a:solidFill>
                  <a:srgbClr val="000000"/>
                </a:solidFill>
                <a:latin typeface="Play" panose="00000500000000000000" pitchFamily="2" charset="0"/>
                <a:ea typeface="Calibri" panose="020F0502020204030204" pitchFamily="34" charset="0"/>
              </a:rPr>
              <a:t>February 19</a:t>
            </a:r>
            <a:r>
              <a:rPr lang="en-US" baseline="30000" dirty="0">
                <a:solidFill>
                  <a:srgbClr val="000000"/>
                </a:solidFill>
                <a:latin typeface="Play" panose="00000500000000000000" pitchFamily="2" charset="0"/>
                <a:ea typeface="Calibri" panose="020F0502020204030204" pitchFamily="34" charset="0"/>
              </a:rPr>
              <a:t>th</a:t>
            </a:r>
            <a:r>
              <a:rPr lang="en-US" dirty="0">
                <a:solidFill>
                  <a:srgbClr val="000000"/>
                </a:solidFill>
                <a:latin typeface="Play" panose="00000500000000000000" pitchFamily="2" charset="0"/>
                <a:ea typeface="Calibri" panose="020F0502020204030204" pitchFamily="34" charset="0"/>
              </a:rPr>
              <a:t> 2026</a:t>
            </a:r>
            <a:r>
              <a:rPr lang="el-GR" dirty="0">
                <a:solidFill>
                  <a:srgbClr val="000000"/>
                </a:solidFill>
                <a:latin typeface="Play" panose="00000500000000000000" pitchFamily="2" charset="0"/>
                <a:ea typeface="Calibri" panose="020F0502020204030204" pitchFamily="34" charset="0"/>
              </a:rPr>
              <a:t> -&gt;</a:t>
            </a:r>
            <a:r>
              <a:rPr lang="en-US" dirty="0">
                <a:solidFill>
                  <a:srgbClr val="000000"/>
                </a:solidFill>
                <a:latin typeface="Play" panose="00000500000000000000" pitchFamily="2" charset="0"/>
                <a:ea typeface="Calibri" panose="020F0502020204030204" pitchFamily="34" charset="0"/>
              </a:rPr>
              <a:t> Informative Workshop on NEAMWave26</a:t>
            </a:r>
          </a:p>
          <a:p>
            <a:pPr algn="ctr">
              <a:lnSpc>
                <a:spcPct val="115000"/>
              </a:lnSpc>
              <a:spcAft>
                <a:spcPts val="1800"/>
              </a:spcAft>
            </a:pPr>
            <a:r>
              <a:rPr lang="en-US" b="1" i="1" dirty="0">
                <a:solidFill>
                  <a:srgbClr val="000000"/>
                </a:solidFill>
                <a:latin typeface="Play" panose="00000500000000000000" pitchFamily="2" charset="0"/>
                <a:ea typeface="Calibri" panose="020F0502020204030204" pitchFamily="34" charset="0"/>
              </a:rPr>
              <a:t>Exercise </a:t>
            </a:r>
            <a:r>
              <a:rPr lang="en-US" b="1" dirty="0">
                <a:solidFill>
                  <a:srgbClr val="000000"/>
                </a:solidFill>
                <a:latin typeface="Play" panose="00000500000000000000" pitchFamily="2" charset="0"/>
                <a:ea typeface="Calibri" panose="020F0502020204030204" pitchFamily="34" charset="0"/>
                <a:sym typeface="Wingdings" panose="05000000000000000000" pitchFamily="2" charset="2"/>
              </a:rPr>
              <a:t></a:t>
            </a:r>
            <a:r>
              <a:rPr lang="en-US" b="1" i="1" dirty="0">
                <a:solidFill>
                  <a:srgbClr val="000000"/>
                </a:solidFill>
                <a:latin typeface="Play" panose="00000500000000000000" pitchFamily="2" charset="0"/>
                <a:ea typeface="Calibri" panose="020F0502020204030204" pitchFamily="34" charset="0"/>
              </a:rPr>
              <a:t> </a:t>
            </a:r>
            <a:r>
              <a:rPr lang="en-US" b="1" dirty="0">
                <a:solidFill>
                  <a:srgbClr val="000000"/>
                </a:solidFill>
                <a:effectLst>
                  <a:outerShdw blurRad="38100" dist="38100" dir="2700000" algn="tl">
                    <a:srgbClr val="000000">
                      <a:alpha val="43137"/>
                    </a:srgbClr>
                  </a:outerShdw>
                </a:effectLst>
                <a:latin typeface="Play" panose="00000500000000000000" pitchFamily="2" charset="0"/>
                <a:ea typeface="Calibri" panose="020F0502020204030204" pitchFamily="34" charset="0"/>
              </a:rPr>
              <a:t>3 – 24 March 2026</a:t>
            </a:r>
          </a:p>
          <a:p>
            <a:pPr algn="ctr">
              <a:lnSpc>
                <a:spcPct val="115000"/>
              </a:lnSpc>
              <a:spcAft>
                <a:spcPts val="1000"/>
              </a:spcAft>
            </a:pPr>
            <a:r>
              <a:rPr lang="en-US" b="1" i="1" dirty="0">
                <a:solidFill>
                  <a:srgbClr val="000000"/>
                </a:solidFill>
                <a:latin typeface="Play" panose="00000500000000000000" pitchFamily="2" charset="0"/>
                <a:ea typeface="Calibri" panose="020F0502020204030204" pitchFamily="34" charset="0"/>
              </a:rPr>
              <a:t>Post-Exercise</a:t>
            </a:r>
          </a:p>
          <a:p>
            <a:pPr marL="342900" indent="-342900" algn="just">
              <a:lnSpc>
                <a:spcPct val="115000"/>
              </a:lnSpc>
              <a:spcAft>
                <a:spcPts val="1000"/>
              </a:spcAft>
              <a:buFont typeface="Wingdings" panose="05000000000000000000" pitchFamily="2" charset="2"/>
              <a:buChar char="ü"/>
            </a:pPr>
            <a:r>
              <a:rPr lang="en-US" dirty="0">
                <a:solidFill>
                  <a:srgbClr val="000000"/>
                </a:solidFill>
                <a:latin typeface="Play" panose="00000500000000000000" pitchFamily="2" charset="0"/>
                <a:ea typeface="Calibri" panose="020F0502020204030204" pitchFamily="34" charset="0"/>
              </a:rPr>
              <a:t>Mid-April 2026</a:t>
            </a:r>
            <a:r>
              <a:rPr lang="el-GR" dirty="0">
                <a:solidFill>
                  <a:srgbClr val="000000"/>
                </a:solidFill>
                <a:latin typeface="Play" panose="00000500000000000000" pitchFamily="2" charset="0"/>
                <a:ea typeface="Calibri" panose="020F0502020204030204" pitchFamily="34" charset="0"/>
              </a:rPr>
              <a:t> -&gt;</a:t>
            </a:r>
            <a:r>
              <a:rPr lang="en-US" dirty="0">
                <a:solidFill>
                  <a:srgbClr val="000000"/>
                </a:solidFill>
                <a:latin typeface="Play" panose="00000500000000000000" pitchFamily="2" charset="0"/>
                <a:ea typeface="Calibri" panose="020F0502020204030204" pitchFamily="34" charset="0"/>
              </a:rPr>
              <a:t> Evaluation questionnaires by all participants available online</a:t>
            </a:r>
          </a:p>
          <a:p>
            <a:pPr marL="342900" indent="-342900" algn="just">
              <a:lnSpc>
                <a:spcPct val="115000"/>
              </a:lnSpc>
              <a:spcAft>
                <a:spcPts val="1000"/>
              </a:spcAft>
              <a:buFont typeface="Wingdings" panose="05000000000000000000" pitchFamily="2" charset="2"/>
              <a:buChar char="ü"/>
            </a:pPr>
            <a:r>
              <a:rPr lang="en-US" dirty="0">
                <a:solidFill>
                  <a:srgbClr val="000000"/>
                </a:solidFill>
                <a:latin typeface="Play" panose="00000500000000000000" pitchFamily="2" charset="0"/>
                <a:ea typeface="Calibri" panose="020F0502020204030204" pitchFamily="34" charset="0"/>
              </a:rPr>
              <a:t>Mid-May 2026</a:t>
            </a:r>
            <a:r>
              <a:rPr lang="el-GR" dirty="0">
                <a:solidFill>
                  <a:srgbClr val="000000"/>
                </a:solidFill>
                <a:latin typeface="Play" panose="00000500000000000000" pitchFamily="2" charset="0"/>
                <a:ea typeface="Calibri" panose="020F0502020204030204" pitchFamily="34" charset="0"/>
              </a:rPr>
              <a:t> -&gt;</a:t>
            </a:r>
            <a:r>
              <a:rPr lang="en-US" dirty="0">
                <a:solidFill>
                  <a:srgbClr val="000000"/>
                </a:solidFill>
                <a:latin typeface="Play" panose="00000500000000000000" pitchFamily="2" charset="0"/>
                <a:ea typeface="Calibri" panose="020F0502020204030204" pitchFamily="34" charset="0"/>
              </a:rPr>
              <a:t> </a:t>
            </a:r>
            <a:r>
              <a:rPr lang="en-US" dirty="0" err="1">
                <a:solidFill>
                  <a:srgbClr val="000000"/>
                </a:solidFill>
                <a:latin typeface="Play" panose="00000500000000000000" pitchFamily="2" charset="0"/>
                <a:ea typeface="Calibri" panose="020F0502020204030204" pitchFamily="34" charset="0"/>
              </a:rPr>
              <a:t>TSPs</a:t>
            </a:r>
            <a:r>
              <a:rPr lang="en-US" dirty="0">
                <a:solidFill>
                  <a:srgbClr val="000000"/>
                </a:solidFill>
                <a:latin typeface="Play" panose="00000500000000000000" pitchFamily="2" charset="0"/>
                <a:ea typeface="Calibri" panose="020F0502020204030204" pitchFamily="34" charset="0"/>
              </a:rPr>
              <a:t> Evaluation report</a:t>
            </a:r>
            <a:endParaRPr lang="en-US" dirty="0">
              <a:solidFill>
                <a:srgbClr val="000000"/>
              </a:solidFill>
              <a:effectLst/>
              <a:latin typeface="Play" panose="00000500000000000000" pitchFamily="2" charset="0"/>
              <a:ea typeface="Calibri" panose="020F0502020204030204" pitchFamily="34" charset="0"/>
            </a:endParaRPr>
          </a:p>
        </p:txBody>
      </p:sp>
      <p:sp>
        <p:nvSpPr>
          <p:cNvPr id="7" name="object 16">
            <a:extLst>
              <a:ext uri="{FF2B5EF4-FFF2-40B4-BE49-F238E27FC236}">
                <a16:creationId xmlns:a16="http://schemas.microsoft.com/office/drawing/2014/main" id="{F5275642-9672-5FC2-92E3-346F365753A6}"/>
              </a:ext>
            </a:extLst>
          </p:cNvPr>
          <p:cNvSpPr txBox="1">
            <a:spLocks/>
          </p:cNvSpPr>
          <p:nvPr/>
        </p:nvSpPr>
        <p:spPr>
          <a:xfrm>
            <a:off x="2370043" y="557607"/>
            <a:ext cx="5154357" cy="73684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Important dates</a:t>
            </a:r>
          </a:p>
        </p:txBody>
      </p:sp>
      <p:sp>
        <p:nvSpPr>
          <p:cNvPr id="2" name="Subtitle 2">
            <a:extLst>
              <a:ext uri="{FF2B5EF4-FFF2-40B4-BE49-F238E27FC236}">
                <a16:creationId xmlns:a16="http://schemas.microsoft.com/office/drawing/2014/main" id="{3D1ABF50-A943-C18F-952B-959EDFA145B6}"/>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
        <p:nvSpPr>
          <p:cNvPr id="4" name="Arrow: Right 3">
            <a:extLst>
              <a:ext uri="{FF2B5EF4-FFF2-40B4-BE49-F238E27FC236}">
                <a16:creationId xmlns:a16="http://schemas.microsoft.com/office/drawing/2014/main" id="{4D9FA031-7C73-E008-4E2E-D38EF2F535CF}"/>
              </a:ext>
            </a:extLst>
          </p:cNvPr>
          <p:cNvSpPr/>
          <p:nvPr/>
        </p:nvSpPr>
        <p:spPr>
          <a:xfrm rot="10800000">
            <a:off x="7241627" y="3967654"/>
            <a:ext cx="846083" cy="178676"/>
          </a:xfrm>
          <a:prstGeom prst="rightArrow">
            <a:avLst>
              <a:gd name="adj1" fmla="val 50000"/>
              <a:gd name="adj2" fmla="val 14117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775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C5D2-05D6-7AED-E91B-1F4D2504111C}"/>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DE7CAD34-9496-D2B3-AC81-72D41BB8D545}"/>
              </a:ext>
            </a:extLst>
          </p:cNvPr>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sp>
        <p:nvSpPr>
          <p:cNvPr id="7" name="object 10">
            <a:extLst>
              <a:ext uri="{FF2B5EF4-FFF2-40B4-BE49-F238E27FC236}">
                <a16:creationId xmlns:a16="http://schemas.microsoft.com/office/drawing/2014/main" id="{66F127D2-752A-D669-1D4F-883463001E36}"/>
              </a:ext>
            </a:extLst>
          </p:cNvPr>
          <p:cNvSpPr txBox="1"/>
          <p:nvPr/>
        </p:nvSpPr>
        <p:spPr>
          <a:xfrm>
            <a:off x="430392" y="2106517"/>
            <a:ext cx="9045216" cy="4619625"/>
          </a:xfrm>
          <a:prstGeom prst="rect">
            <a:avLst/>
          </a:prstGeom>
        </p:spPr>
        <p:txBody>
          <a:bodyPr vert="horz" wrap="square" lIns="0" tIns="0" rIns="0" bIns="0" rtlCol="0">
            <a:noAutofit/>
          </a:bodyPr>
          <a:lstStyle/>
          <a:p>
            <a:pPr marL="12700" marR="12700" algn="ctr" defTabSz="457200">
              <a:lnSpc>
                <a:spcPct val="150000"/>
              </a:lnSpc>
            </a:pPr>
            <a:endParaRPr lang="en-US" sz="1200" b="1" dirty="0">
              <a:latin typeface="Play" panose="00000500000000000000" pitchFamily="2" charset="0"/>
              <a:cs typeface="APPLE CHANCERY" panose="03020702040506060504" pitchFamily="66" charset="-79"/>
            </a:endParaRPr>
          </a:p>
          <a:p>
            <a:pPr marL="12700" marR="12700" algn="ctr" defTabSz="457200">
              <a:lnSpc>
                <a:spcPct val="150000"/>
              </a:lnSpc>
            </a:pPr>
            <a:r>
              <a:rPr lang="en-US" sz="6000" b="1" dirty="0">
                <a:latin typeface="Play" panose="00000500000000000000" pitchFamily="2" charset="0"/>
                <a:cs typeface="APPLE CHANCERY" panose="03020702040506060504" pitchFamily="66" charset="-79"/>
              </a:rPr>
              <a:t>Thank you!</a:t>
            </a:r>
          </a:p>
          <a:p>
            <a:pPr marL="12700" marR="12700" algn="ctr" defTabSz="457200">
              <a:lnSpc>
                <a:spcPct val="150000"/>
              </a:lnSpc>
            </a:pPr>
            <a:r>
              <a:rPr lang="tr-TR" sz="4000" i="1" dirty="0" err="1">
                <a:latin typeface="Play" panose="00000500000000000000" pitchFamily="2" charset="0"/>
              </a:rPr>
              <a:t>co-chairs</a:t>
            </a:r>
            <a:r>
              <a:rPr lang="tr-TR" sz="4000" i="1" dirty="0">
                <a:latin typeface="Play" panose="00000500000000000000" pitchFamily="2" charset="0"/>
              </a:rPr>
              <a:t>:</a:t>
            </a:r>
            <a:r>
              <a:rPr lang="tr-TR" sz="4000" dirty="0">
                <a:latin typeface="Play" panose="00000500000000000000" pitchFamily="2" charset="0"/>
              </a:rPr>
              <a:t> Ceren </a:t>
            </a:r>
            <a:r>
              <a:rPr lang="tr-TR" sz="4000" dirty="0" err="1">
                <a:latin typeface="Play" panose="00000500000000000000" pitchFamily="2" charset="0"/>
              </a:rPr>
              <a:t>Ozer</a:t>
            </a:r>
            <a:r>
              <a:rPr lang="tr-TR" sz="4000" dirty="0">
                <a:latin typeface="Play" panose="00000500000000000000" pitchFamily="2" charset="0"/>
              </a:rPr>
              <a:t> </a:t>
            </a:r>
            <a:r>
              <a:rPr lang="tr-TR" sz="4000" dirty="0" err="1">
                <a:latin typeface="Play" panose="00000500000000000000" pitchFamily="2" charset="0"/>
              </a:rPr>
              <a:t>Sozdinler</a:t>
            </a:r>
            <a:r>
              <a:rPr lang="en-US" sz="4000" dirty="0">
                <a:latin typeface="Play" panose="00000500000000000000" pitchFamily="2" charset="0"/>
              </a:rPr>
              <a:t> </a:t>
            </a:r>
          </a:p>
          <a:p>
            <a:pPr marL="12700" marR="12700" algn="ctr" defTabSz="457200">
              <a:lnSpc>
                <a:spcPct val="150000"/>
              </a:lnSpc>
            </a:pPr>
            <a:r>
              <a:rPr lang="en-US" sz="4000" dirty="0">
                <a:latin typeface="Play" panose="00000500000000000000" pitchFamily="2" charset="0"/>
              </a:rPr>
              <a:t>&amp; </a:t>
            </a:r>
            <a:r>
              <a:rPr lang="tr-TR" sz="4000" dirty="0" err="1">
                <a:latin typeface="Play" panose="00000500000000000000" pitchFamily="2" charset="0"/>
              </a:rPr>
              <a:t>Marinos</a:t>
            </a:r>
            <a:r>
              <a:rPr lang="tr-TR" sz="4000" dirty="0">
                <a:latin typeface="Play" panose="00000500000000000000" pitchFamily="2" charset="0"/>
              </a:rPr>
              <a:t> </a:t>
            </a:r>
            <a:r>
              <a:rPr lang="tr-TR" sz="4000" dirty="0" err="1">
                <a:latin typeface="Play" panose="00000500000000000000" pitchFamily="2" charset="0"/>
              </a:rPr>
              <a:t>Charalampakis</a:t>
            </a:r>
            <a:endParaRPr lang="en-US" sz="4000" dirty="0">
              <a:latin typeface="Play" panose="00000500000000000000" pitchFamily="2" charset="0"/>
              <a:cs typeface="Apple Chancery" panose="03020702040506060504" pitchFamily="66" charset="-79"/>
            </a:endParaRPr>
          </a:p>
        </p:txBody>
      </p:sp>
      <p:pic>
        <p:nvPicPr>
          <p:cNvPr id="2" name="Picture 1">
            <a:extLst>
              <a:ext uri="{FF2B5EF4-FFF2-40B4-BE49-F238E27FC236}">
                <a16:creationId xmlns:a16="http://schemas.microsoft.com/office/drawing/2014/main" id="{6BADB01E-D14D-58BF-887E-92D78F7254FB}"/>
              </a:ext>
            </a:extLst>
          </p:cNvPr>
          <p:cNvPicPr>
            <a:picLocks noChangeAspect="1"/>
          </p:cNvPicPr>
          <p:nvPr/>
        </p:nvPicPr>
        <p:blipFill>
          <a:blip r:embed="rId3"/>
          <a:stretch>
            <a:fillRect/>
          </a:stretch>
        </p:blipFill>
        <p:spPr>
          <a:xfrm>
            <a:off x="7517956" y="13567"/>
            <a:ext cx="2376488" cy="739437"/>
          </a:xfrm>
          <a:prstGeom prst="rect">
            <a:avLst/>
          </a:prstGeom>
        </p:spPr>
      </p:pic>
      <p:sp>
        <p:nvSpPr>
          <p:cNvPr id="3" name="Subtitle 2">
            <a:extLst>
              <a:ext uri="{FF2B5EF4-FFF2-40B4-BE49-F238E27FC236}">
                <a16:creationId xmlns:a16="http://schemas.microsoft.com/office/drawing/2014/main" id="{AD3B8E49-3E70-9985-D2E7-D636DD537788}"/>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700242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575337"/>
            <a:ext cx="8543925" cy="1325563"/>
          </a:xfrm>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Scope of </a:t>
            </a:r>
            <a:r>
              <a:rPr lang="en-US" sz="4000" b="1" spc="300" dirty="0" err="1">
                <a:effectLst>
                  <a:outerShdw blurRad="38100" dist="38100" dir="2700000" algn="tl">
                    <a:srgbClr val="000000">
                      <a:alpha val="43137"/>
                    </a:srgbClr>
                  </a:outerShdw>
                </a:effectLst>
                <a:latin typeface="Play" panose="00000500000000000000" pitchFamily="2" charset="0"/>
                <a:cs typeface="Calibri Light"/>
              </a:rPr>
              <a:t>NEAMWave</a:t>
            </a: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814941" y="2004847"/>
            <a:ext cx="2328530" cy="75491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PHASE A</a:t>
            </a:r>
          </a:p>
        </p:txBody>
      </p:sp>
      <p:sp>
        <p:nvSpPr>
          <p:cNvPr id="9" name="Rectangle 8"/>
          <p:cNvSpPr/>
          <p:nvPr/>
        </p:nvSpPr>
        <p:spPr>
          <a:xfrm>
            <a:off x="3768663" y="1828609"/>
            <a:ext cx="5251511" cy="1099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TSPs</a:t>
            </a:r>
            <a:r>
              <a:rPr lang="en-GB" dirty="0"/>
              <a:t> </a:t>
            </a:r>
            <a:r>
              <a:rPr lang="is-IS" dirty="0"/>
              <a:t>….. </a:t>
            </a:r>
            <a:r>
              <a:rPr lang="en-GB" dirty="0"/>
              <a:t>To maintain a high state of operational readiness and to test their communicational channels among message recipients in NEAM region</a:t>
            </a:r>
          </a:p>
        </p:txBody>
      </p:sp>
      <p:sp>
        <p:nvSpPr>
          <p:cNvPr id="11" name="Pentagon 10"/>
          <p:cNvSpPr/>
          <p:nvPr/>
        </p:nvSpPr>
        <p:spPr>
          <a:xfrm>
            <a:off x="814941" y="3803140"/>
            <a:ext cx="2328530" cy="75491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PHASE B</a:t>
            </a:r>
          </a:p>
        </p:txBody>
      </p:sp>
      <p:sp>
        <p:nvSpPr>
          <p:cNvPr id="12" name="Rectangle 11"/>
          <p:cNvSpPr/>
          <p:nvPr/>
        </p:nvSpPr>
        <p:spPr>
          <a:xfrm>
            <a:off x="3768664" y="3163449"/>
            <a:ext cx="5251510" cy="2034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National Tsunami Warning Centres (NTWCs) and Civil Protection Agencies (CPAs) </a:t>
            </a:r>
            <a:r>
              <a:rPr lang="is-IS" dirty="0"/>
              <a:t>…..</a:t>
            </a:r>
            <a:r>
              <a:rPr lang="en-GB" dirty="0"/>
              <a:t>to practice their emergency response procedures in order to ensure that (</a:t>
            </a:r>
            <a:r>
              <a:rPr lang="en-GB" dirty="0" err="1"/>
              <a:t>i</a:t>
            </a:r>
            <a:r>
              <a:rPr lang="en-GB" dirty="0"/>
              <a:t>) vital communication links work seamlessly, and that (ii) agencies and response personnel know the roles that they will need to play during a real event.</a:t>
            </a:r>
            <a:endParaRPr lang="en-US" dirty="0"/>
          </a:p>
        </p:txBody>
      </p:sp>
      <p:sp>
        <p:nvSpPr>
          <p:cNvPr id="13" name="Pentagon 12"/>
          <p:cNvSpPr/>
          <p:nvPr/>
        </p:nvSpPr>
        <p:spPr>
          <a:xfrm>
            <a:off x="814941" y="5635263"/>
            <a:ext cx="2328530" cy="75491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PHASE C</a:t>
            </a:r>
          </a:p>
        </p:txBody>
      </p:sp>
      <p:sp>
        <p:nvSpPr>
          <p:cNvPr id="14" name="Rectangle 13"/>
          <p:cNvSpPr/>
          <p:nvPr/>
        </p:nvSpPr>
        <p:spPr>
          <a:xfrm>
            <a:off x="3768664" y="5391618"/>
            <a:ext cx="5251510" cy="1242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Emergency Response Coordination </a:t>
            </a:r>
            <a:r>
              <a:rPr lang="en-GB" b="1" dirty="0" err="1"/>
              <a:t>Center</a:t>
            </a:r>
            <a:r>
              <a:rPr lang="en-GB" b="1" dirty="0"/>
              <a:t> (ERCC) </a:t>
            </a:r>
            <a:r>
              <a:rPr lang="is-IS" dirty="0"/>
              <a:t>….. </a:t>
            </a:r>
            <a:r>
              <a:rPr lang="en-GB" dirty="0"/>
              <a:t>to practice their emergency response procedures in order to provide international assistance upon request.</a:t>
            </a:r>
            <a:endParaRPr lang="en-US" dirty="0"/>
          </a:p>
        </p:txBody>
      </p:sp>
    </p:spTree>
    <p:extLst>
      <p:ext uri="{BB962C8B-B14F-4D97-AF65-F5344CB8AC3E}">
        <p14:creationId xmlns:p14="http://schemas.microsoft.com/office/powerpoint/2010/main" val="325851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1038" y="796053"/>
            <a:ext cx="8543925" cy="1325563"/>
          </a:xfrm>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err="1">
                <a:effectLst>
                  <a:outerShdw blurRad="38100" dist="38100" dir="2700000" algn="tl">
                    <a:srgbClr val="000000">
                      <a:alpha val="43137"/>
                    </a:srgbClr>
                  </a:outerShdw>
                </a:effectLst>
                <a:latin typeface="Play" panose="00000500000000000000" pitchFamily="2" charset="0"/>
                <a:cs typeface="Calibri Light"/>
              </a:rPr>
              <a:t>NEAMWave</a:t>
            </a:r>
            <a:r>
              <a:rPr lang="en-US" sz="4000" b="1" spc="300" dirty="0">
                <a:effectLst>
                  <a:outerShdw blurRad="38100" dist="38100" dir="2700000" algn="tl">
                    <a:srgbClr val="000000">
                      <a:alpha val="43137"/>
                    </a:srgbClr>
                  </a:outerShdw>
                </a:effectLst>
                <a:latin typeface="Play" panose="00000500000000000000" pitchFamily="2" charset="0"/>
                <a:cs typeface="Calibri Light"/>
              </a:rPr>
              <a:t> flow chart</a:t>
            </a:r>
            <a:endParaRPr sz="4000" b="1" spc="300" dirty="0">
              <a:effectLst>
                <a:outerShdw blurRad="38100" dist="38100" dir="2700000" algn="tl">
                  <a:srgbClr val="000000">
                    <a:alpha val="43137"/>
                  </a:srgbClr>
                </a:outerShdw>
              </a:effectLst>
              <a:latin typeface="Play" panose="00000500000000000000" pitchFamily="2" charset="0"/>
              <a:cs typeface="Calibri Light"/>
            </a:endParaRP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rotWithShape="1">
          <a:blip r:embed="rId4">
            <a:extLst>
              <a:ext uri="{28A0092B-C50C-407E-A947-70E740481C1C}">
                <a14:useLocalDpi xmlns:a14="http://schemas.microsoft.com/office/drawing/2010/main" val="0"/>
              </a:ext>
            </a:extLst>
          </a:blip>
          <a:srcRect t="18273" b="8085"/>
          <a:stretch/>
        </p:blipFill>
        <p:spPr bwMode="auto">
          <a:xfrm>
            <a:off x="88490" y="1760084"/>
            <a:ext cx="9704439" cy="4473567"/>
          </a:xfrm>
          <a:prstGeom prst="rect">
            <a:avLst/>
          </a:prstGeom>
          <a:ln>
            <a:noFill/>
          </a:ln>
          <a:extLst>
            <a:ext uri="{53640926-AAD7-44D8-BBD7-CCE9431645EC}">
              <a14:shadowObscured xmlns:a14="http://schemas.microsoft.com/office/drawing/2010/main"/>
            </a:ext>
          </a:extLst>
        </p:spPr>
      </p:pic>
      <p:sp>
        <p:nvSpPr>
          <p:cNvPr id="4" name="Subtitle 2">
            <a:extLst>
              <a:ext uri="{FF2B5EF4-FFF2-40B4-BE49-F238E27FC236}">
                <a16:creationId xmlns:a16="http://schemas.microsoft.com/office/drawing/2014/main" id="{82E3C5E1-288A-016E-0A11-961E41326C90}"/>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42287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15" y="1619249"/>
            <a:ext cx="7829537" cy="5210175"/>
          </a:xfrm>
          <a:prstGeom prst="rect">
            <a:avLst/>
          </a:prstGeom>
        </p:spPr>
      </p:pic>
      <p:sp>
        <p:nvSpPr>
          <p:cNvPr id="2" name="object 2"/>
          <p:cNvSpPr txBox="1">
            <a:spLocks noGrp="1"/>
          </p:cNvSpPr>
          <p:nvPr>
            <p:ph type="title"/>
          </p:nvPr>
        </p:nvSpPr>
        <p:spPr>
          <a:xfrm>
            <a:off x="340137" y="659417"/>
            <a:ext cx="9201149" cy="1325563"/>
          </a:xfrm>
          <a:prstGeom prst="rect">
            <a:avLst/>
          </a:prstGeom>
        </p:spPr>
        <p:txBody>
          <a:bodyPr vert="horz" wrap="square" lIns="0" tIns="0" rIns="0" bIns="0" rtlCol="0" anchor="ctr">
            <a:noAutofit/>
          </a:bodyPr>
          <a:lstStyle/>
          <a:p>
            <a:pPr marL="153035" algn="ctr">
              <a:lnSpc>
                <a:spcPct val="8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Phase A:</a:t>
            </a:r>
            <a:br>
              <a:rPr lang="en-US" sz="4000" b="1" spc="300" dirty="0">
                <a:effectLst>
                  <a:outerShdw blurRad="38100" dist="38100" dir="2700000" algn="tl">
                    <a:srgbClr val="000000">
                      <a:alpha val="43137"/>
                    </a:srgbClr>
                  </a:outerShdw>
                </a:effectLst>
                <a:latin typeface="Play" panose="00000500000000000000" pitchFamily="2" charset="0"/>
                <a:cs typeface="Calibri Light"/>
              </a:rPr>
            </a:br>
            <a:r>
              <a:rPr lang="en-US" sz="4000" b="1" spc="300" dirty="0">
                <a:effectLst>
                  <a:outerShdw blurRad="38100" dist="38100" dir="2700000" algn="tl">
                    <a:srgbClr val="000000">
                      <a:alpha val="43137"/>
                    </a:srgbClr>
                  </a:outerShdw>
                </a:effectLst>
                <a:latin typeface="Play" panose="00000500000000000000" pitchFamily="2" charset="0"/>
                <a:cs typeface="Calibri Light"/>
              </a:rPr>
              <a:t>Tsunami Alert Message Dissemination </a:t>
            </a:r>
          </a:p>
        </p:txBody>
      </p:sp>
      <p:sp>
        <p:nvSpPr>
          <p:cNvPr id="5" name="object 5"/>
          <p:cNvSpPr/>
          <p:nvPr/>
        </p:nvSpPr>
        <p:spPr>
          <a:xfrm>
            <a:off x="11556" y="13716"/>
            <a:ext cx="1688973" cy="720852"/>
          </a:xfrm>
          <a:prstGeom prst="rect">
            <a:avLst/>
          </a:prstGeom>
          <a:blipFill>
            <a:blip r:embed="rId4"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lternate Process 11"/>
          <p:cNvSpPr/>
          <p:nvPr/>
        </p:nvSpPr>
        <p:spPr>
          <a:xfrm>
            <a:off x="1614042" y="5203378"/>
            <a:ext cx="1350169" cy="720725"/>
          </a:xfrm>
          <a:prstGeom prst="flowChartAlternateProcess">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b="1" dirty="0">
                <a:solidFill>
                  <a:srgbClr val="FFFFFF"/>
                </a:solidFill>
                <a:latin typeface="Calibri" panose="020F0502020204030204" pitchFamily="34" charset="0"/>
              </a:rPr>
              <a:t>TSP</a:t>
            </a:r>
          </a:p>
        </p:txBody>
      </p:sp>
      <p:sp>
        <p:nvSpPr>
          <p:cNvPr id="15" name="Alternate Process 12"/>
          <p:cNvSpPr>
            <a:spLocks noChangeArrowheads="1"/>
          </p:cNvSpPr>
          <p:nvPr/>
        </p:nvSpPr>
        <p:spPr bwMode="auto">
          <a:xfrm>
            <a:off x="3954811" y="5032041"/>
            <a:ext cx="1079897" cy="252413"/>
          </a:xfrm>
          <a:prstGeom prst="flowChartAlternateProcess">
            <a:avLst/>
          </a:prstGeom>
          <a:solidFill>
            <a:srgbClr val="E46C0A"/>
          </a:solidFill>
          <a:ln w="9525">
            <a:solidFill>
              <a:srgbClr val="7D60A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1800" b="1" dirty="0">
                <a:solidFill>
                  <a:srgbClr val="FFFFFF"/>
                </a:solidFill>
                <a:latin typeface="Calibri" panose="020F0502020204030204" pitchFamily="34" charset="0"/>
              </a:rPr>
              <a:t>E-MAIL</a:t>
            </a:r>
          </a:p>
        </p:txBody>
      </p:sp>
      <p:sp>
        <p:nvSpPr>
          <p:cNvPr id="16" name="Right Arrow 15"/>
          <p:cNvSpPr>
            <a:spLocks noChangeArrowheads="1"/>
          </p:cNvSpPr>
          <p:nvPr/>
        </p:nvSpPr>
        <p:spPr bwMode="auto">
          <a:xfrm>
            <a:off x="3060650" y="5457378"/>
            <a:ext cx="809625" cy="238125"/>
          </a:xfrm>
          <a:prstGeom prst="rightArrow">
            <a:avLst>
              <a:gd name="adj1" fmla="val 50000"/>
              <a:gd name="adj2" fmla="val 49993"/>
            </a:avLst>
          </a:prstGeom>
          <a:solidFill>
            <a:srgbClr val="FF66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p>
        </p:txBody>
      </p:sp>
      <p:sp>
        <p:nvSpPr>
          <p:cNvPr id="18" name="Alternate Process 15"/>
          <p:cNvSpPr>
            <a:spLocks noChangeArrowheads="1"/>
          </p:cNvSpPr>
          <p:nvPr/>
        </p:nvSpPr>
        <p:spPr bwMode="auto">
          <a:xfrm>
            <a:off x="3954811" y="5428289"/>
            <a:ext cx="1079897" cy="252412"/>
          </a:xfrm>
          <a:prstGeom prst="flowChartAlternateProcess">
            <a:avLst/>
          </a:prstGeom>
          <a:solidFill>
            <a:srgbClr val="E46C0A"/>
          </a:solidFill>
          <a:ln w="9525">
            <a:solidFill>
              <a:srgbClr val="7D60A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1800" b="1">
                <a:solidFill>
                  <a:srgbClr val="FFFFFF"/>
                </a:solidFill>
                <a:latin typeface="Calibri" panose="020F0502020204030204" pitchFamily="34" charset="0"/>
              </a:rPr>
              <a:t>GTS</a:t>
            </a:r>
          </a:p>
        </p:txBody>
      </p:sp>
      <p:sp>
        <p:nvSpPr>
          <p:cNvPr id="19" name="Alternate Process 16"/>
          <p:cNvSpPr/>
          <p:nvPr/>
        </p:nvSpPr>
        <p:spPr>
          <a:xfrm>
            <a:off x="5988398" y="5136705"/>
            <a:ext cx="1459705" cy="787398"/>
          </a:xfrm>
          <a:prstGeom prst="flowChartAlternateProcess">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1800" b="1" dirty="0">
                <a:solidFill>
                  <a:srgbClr val="FFFFFF"/>
                </a:solidFill>
                <a:latin typeface="Calibri" panose="020F0502020204030204" pitchFamily="34" charset="0"/>
              </a:rPr>
              <a:t>TWFP, TSP, CPAs</a:t>
            </a:r>
          </a:p>
        </p:txBody>
      </p:sp>
      <p:sp>
        <p:nvSpPr>
          <p:cNvPr id="20" name="Right Arrow 19"/>
          <p:cNvSpPr>
            <a:spLocks noChangeArrowheads="1"/>
          </p:cNvSpPr>
          <p:nvPr/>
        </p:nvSpPr>
        <p:spPr bwMode="auto">
          <a:xfrm>
            <a:off x="5104953" y="5457378"/>
            <a:ext cx="809625" cy="238125"/>
          </a:xfrm>
          <a:prstGeom prst="rightArrow">
            <a:avLst>
              <a:gd name="adj1" fmla="val 50000"/>
              <a:gd name="adj2" fmla="val 49993"/>
            </a:avLst>
          </a:prstGeom>
          <a:solidFill>
            <a:srgbClr val="FF66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a:p>
        </p:txBody>
      </p:sp>
      <p:sp>
        <p:nvSpPr>
          <p:cNvPr id="21" name="Alternate Process 19"/>
          <p:cNvSpPr>
            <a:spLocks noChangeArrowheads="1"/>
          </p:cNvSpPr>
          <p:nvPr/>
        </p:nvSpPr>
        <p:spPr bwMode="auto">
          <a:xfrm>
            <a:off x="3961954" y="5809289"/>
            <a:ext cx="1079897" cy="252412"/>
          </a:xfrm>
          <a:prstGeom prst="flowChartAlternateProcess">
            <a:avLst/>
          </a:prstGeom>
          <a:solidFill>
            <a:srgbClr val="FAC090"/>
          </a:solidFill>
          <a:ln w="9525">
            <a:solidFill>
              <a:srgbClr val="7D60A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sz="1800" b="1" dirty="0">
                <a:solidFill>
                  <a:srgbClr val="FFFFFF"/>
                </a:solidFill>
                <a:latin typeface="Calibri" panose="020F0502020204030204" pitchFamily="34" charset="0"/>
              </a:rPr>
              <a:t>SMS</a:t>
            </a:r>
          </a:p>
        </p:txBody>
      </p:sp>
    </p:spTree>
    <p:extLst>
      <p:ext uri="{BB962C8B-B14F-4D97-AF65-F5344CB8AC3E}">
        <p14:creationId xmlns:p14="http://schemas.microsoft.com/office/powerpoint/2010/main" val="309521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103" y="1205958"/>
            <a:ext cx="9680027" cy="1325563"/>
          </a:xfrm>
          <a:prstGeom prst="rect">
            <a:avLst/>
          </a:prstGeom>
        </p:spPr>
        <p:txBody>
          <a:bodyPr vert="horz" wrap="square" lIns="0" tIns="0" rIns="0" bIns="0" rtlCol="0" anchor="ctr">
            <a:noAutofit/>
          </a:bodyPr>
          <a:lstStyle/>
          <a:p>
            <a:pPr marL="153035" algn="ctr">
              <a:lnSpc>
                <a:spcPct val="8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Phase B:</a:t>
            </a:r>
            <a:br>
              <a:rPr lang="en-US" sz="4000" b="1" spc="300" dirty="0">
                <a:effectLst>
                  <a:outerShdw blurRad="38100" dist="38100" dir="2700000" algn="tl">
                    <a:srgbClr val="000000">
                      <a:alpha val="43137"/>
                    </a:srgbClr>
                  </a:outerShdw>
                </a:effectLst>
                <a:latin typeface="Play" panose="00000500000000000000" pitchFamily="2" charset="0"/>
                <a:cs typeface="Calibri Light"/>
              </a:rPr>
            </a:br>
            <a:r>
              <a:rPr lang="en-US" sz="4000" b="1" spc="300" dirty="0">
                <a:effectLst>
                  <a:outerShdw blurRad="38100" dist="38100" dir="2700000" algn="tl">
                    <a:srgbClr val="000000">
                      <a:alpha val="43137"/>
                    </a:srgbClr>
                  </a:outerShdw>
                </a:effectLst>
                <a:latin typeface="Play" panose="00000500000000000000" pitchFamily="2" charset="0"/>
                <a:cs typeface="Calibri Light"/>
              </a:rPr>
              <a:t>Emergency management activities performed at national level</a:t>
            </a:r>
            <a:br>
              <a:rPr lang="en-US" sz="4000" b="1" spc="300" dirty="0">
                <a:effectLst>
                  <a:outerShdw blurRad="38100" dist="38100" dir="2700000" algn="tl">
                    <a:srgbClr val="000000">
                      <a:alpha val="43137"/>
                    </a:srgbClr>
                  </a:outerShdw>
                </a:effectLst>
                <a:latin typeface="Play" panose="00000500000000000000" pitchFamily="2" charset="0"/>
                <a:cs typeface="Calibri Light"/>
              </a:rPr>
            </a:br>
            <a:r>
              <a:rPr lang="en-US" sz="4000" b="1" spc="300" dirty="0">
                <a:effectLst>
                  <a:outerShdw blurRad="38100" dist="38100" dir="2700000" algn="tl">
                    <a:srgbClr val="000000">
                      <a:alpha val="43137"/>
                    </a:srgbClr>
                  </a:outerShdw>
                </a:effectLst>
                <a:latin typeface="Play" panose="00000500000000000000" pitchFamily="2" charset="0"/>
                <a:cs typeface="Calibri Light"/>
              </a:rPr>
              <a:t> </a:t>
            </a: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
          <p:cNvSpPr>
            <a:spLocks noGrp="1"/>
          </p:cNvSpPr>
          <p:nvPr>
            <p:ph idx="1"/>
          </p:nvPr>
        </p:nvSpPr>
        <p:spPr>
          <a:xfrm>
            <a:off x="681038" y="2867606"/>
            <a:ext cx="8543925" cy="2842138"/>
          </a:xfrm>
        </p:spPr>
        <p:txBody>
          <a:bodyPr>
            <a:normAutofit/>
          </a:bodyPr>
          <a:lstStyle/>
          <a:p>
            <a:pPr>
              <a:lnSpc>
                <a:spcPct val="100000"/>
              </a:lnSpc>
            </a:pPr>
            <a:r>
              <a:rPr lang="en-US" sz="2200" dirty="0"/>
              <a:t>To move </a:t>
            </a:r>
            <a:r>
              <a:rPr lang="en-US" sz="2200" b="1" dirty="0"/>
              <a:t>from an early warning </a:t>
            </a:r>
            <a:r>
              <a:rPr lang="en-US" sz="2200" dirty="0"/>
              <a:t>approach </a:t>
            </a:r>
            <a:r>
              <a:rPr lang="en-US" sz="2200" b="1" dirty="0"/>
              <a:t>towards an early action </a:t>
            </a:r>
            <a:r>
              <a:rPr lang="en-US" sz="2200" dirty="0"/>
              <a:t>and response one</a:t>
            </a:r>
          </a:p>
          <a:p>
            <a:pPr>
              <a:lnSpc>
                <a:spcPct val="100000"/>
              </a:lnSpc>
            </a:pPr>
            <a:r>
              <a:rPr lang="en-US" sz="2200" dirty="0"/>
              <a:t>To </a:t>
            </a:r>
            <a:r>
              <a:rPr lang="en-US" sz="2200" b="1" dirty="0"/>
              <a:t>develop an end-to-end management system </a:t>
            </a:r>
            <a:r>
              <a:rPr lang="en-US" sz="2200" dirty="0"/>
              <a:t>of tsunami events (regional, national, local level) </a:t>
            </a:r>
          </a:p>
          <a:p>
            <a:pPr>
              <a:lnSpc>
                <a:spcPct val="100000"/>
              </a:lnSpc>
            </a:pPr>
            <a:r>
              <a:rPr lang="en-US" sz="2200" dirty="0"/>
              <a:t>To </a:t>
            </a:r>
            <a:r>
              <a:rPr lang="en-US" sz="2200" b="1" dirty="0"/>
              <a:t>raise awareness</a:t>
            </a:r>
            <a:r>
              <a:rPr lang="en-US" sz="2200" dirty="0"/>
              <a:t> of launching and contributing to the development of a national policy to tackle the tsunami risk.</a:t>
            </a:r>
          </a:p>
          <a:p>
            <a:pPr>
              <a:lnSpc>
                <a:spcPct val="100000"/>
              </a:lnSpc>
            </a:pPr>
            <a:endParaRPr lang="en-US" sz="2200" dirty="0"/>
          </a:p>
        </p:txBody>
      </p:sp>
      <p:sp>
        <p:nvSpPr>
          <p:cNvPr id="4" name="Subtitle 2">
            <a:extLst>
              <a:ext uri="{FF2B5EF4-FFF2-40B4-BE49-F238E27FC236}">
                <a16:creationId xmlns:a16="http://schemas.microsoft.com/office/drawing/2014/main" id="{D0617E8F-7907-CE1A-C804-882CF80D9785}"/>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2497321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153035" algn="ctr">
              <a:lnSpc>
                <a:spcPct val="100000"/>
              </a:lnSpc>
              <a:tabLst>
                <a:tab pos="7607934" algn="l"/>
              </a:tabLst>
            </a:pPr>
            <a:r>
              <a:rPr lang="en-US" sz="4000" b="1" spc="300" dirty="0">
                <a:effectLst>
                  <a:outerShdw blurRad="38100" dist="38100" dir="2700000" algn="tl">
                    <a:srgbClr val="000000">
                      <a:alpha val="43137"/>
                    </a:srgbClr>
                  </a:outerShdw>
                </a:effectLst>
                <a:latin typeface="Play" panose="00000500000000000000" pitchFamily="2" charset="0"/>
                <a:cs typeface="Calibri Light"/>
              </a:rPr>
              <a:t>Phase B – Types of exercise </a:t>
            </a:r>
          </a:p>
        </p:txBody>
      </p:sp>
      <p:sp>
        <p:nvSpPr>
          <p:cNvPr id="5" name="object 5"/>
          <p:cNvSpPr/>
          <p:nvPr/>
        </p:nvSpPr>
        <p:spPr>
          <a:xfrm>
            <a:off x="11556" y="13716"/>
            <a:ext cx="1688973" cy="720852"/>
          </a:xfrm>
          <a:prstGeom prst="rect">
            <a:avLst/>
          </a:prstGeom>
          <a:blipFill>
            <a:blip r:embed="rId2" cstate="print"/>
            <a:stretch>
              <a:fillRect/>
            </a:stretch>
          </a:blipFill>
        </p:spPr>
        <p:txBody>
          <a:bodyPr wrap="square" lIns="0" tIns="0" rIns="0" bIns="0" rtlCol="0">
            <a:noAutofit/>
          </a:bodyPr>
          <a:lstStyle/>
          <a:p>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57" r="3695"/>
          <a:stretch>
            <a:fillRect/>
          </a:stretch>
        </p:blipFill>
        <p:spPr bwMode="auto">
          <a:xfrm>
            <a:off x="89338" y="1423962"/>
            <a:ext cx="7225863" cy="412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umetto 1 8"/>
          <p:cNvSpPr>
            <a:spLocks noChangeArrowheads="1"/>
          </p:cNvSpPr>
          <p:nvPr/>
        </p:nvSpPr>
        <p:spPr bwMode="auto">
          <a:xfrm>
            <a:off x="2937642" y="4251434"/>
            <a:ext cx="6922060" cy="2441728"/>
          </a:xfrm>
          <a:prstGeom prst="wedgeRectCallout">
            <a:avLst>
              <a:gd name="adj1" fmla="val -18134"/>
              <a:gd name="adj2" fmla="val -48375"/>
            </a:avLst>
          </a:prstGeom>
          <a:noFill/>
          <a:ln w="38100" algn="ctr">
            <a:solidFill>
              <a:srgbClr val="009999"/>
            </a:solidFill>
            <a:miter lim="800000"/>
            <a:headEnd/>
            <a:tailEnd/>
          </a:ln>
        </p:spPr>
        <p:txBody>
          <a:bodyPr anchor="ctr"/>
          <a:lstStyle/>
          <a:p>
            <a:pPr algn="just">
              <a:spcAft>
                <a:spcPts val="600"/>
              </a:spcAft>
            </a:pPr>
            <a:r>
              <a:rPr lang="en-US" sz="2000" dirty="0">
                <a:latin typeface="Calibri" charset="0"/>
                <a:ea typeface="Calibri" charset="0"/>
                <a:cs typeface="Calibri" charset="0"/>
              </a:rPr>
              <a:t>- Phase B is designed to test and evaluate interdependent</a:t>
            </a:r>
            <a:r>
              <a:rPr lang="en-US" sz="2000" b="1" dirty="0">
                <a:latin typeface="Calibri" charset="0"/>
                <a:ea typeface="Calibri" charset="0"/>
                <a:cs typeface="Calibri" charset="0"/>
              </a:rPr>
              <a:t> groups of functions</a:t>
            </a:r>
            <a:r>
              <a:rPr lang="en-US" sz="2000" dirty="0">
                <a:latin typeface="Calibri" charset="0"/>
                <a:ea typeface="Calibri" charset="0"/>
                <a:cs typeface="Calibri" charset="0"/>
              </a:rPr>
              <a:t> among </a:t>
            </a:r>
            <a:r>
              <a:rPr lang="en-US" sz="2000" b="1" dirty="0">
                <a:latin typeface="Calibri" charset="0"/>
                <a:ea typeface="Calibri" charset="0"/>
                <a:cs typeface="Calibri" charset="0"/>
              </a:rPr>
              <a:t>various agencies</a:t>
            </a:r>
            <a:r>
              <a:rPr lang="en-US" sz="2000" dirty="0">
                <a:latin typeface="Calibri" charset="0"/>
                <a:ea typeface="Calibri" charset="0"/>
                <a:cs typeface="Calibri" charset="0"/>
              </a:rPr>
              <a:t>;</a:t>
            </a:r>
          </a:p>
          <a:p>
            <a:pPr algn="just">
              <a:spcAft>
                <a:spcPts val="600"/>
              </a:spcAft>
            </a:pPr>
            <a:r>
              <a:rPr lang="en-US" sz="2000" dirty="0">
                <a:latin typeface="Calibri" charset="0"/>
                <a:ea typeface="Calibri" charset="0"/>
                <a:cs typeface="Calibri" charset="0"/>
              </a:rPr>
              <a:t>- Organizations will test their internal/external communications using </a:t>
            </a:r>
            <a:r>
              <a:rPr lang="en-US" sz="2000" b="1" dirty="0">
                <a:latin typeface="Calibri" charset="0"/>
                <a:ea typeface="Calibri" charset="0"/>
                <a:cs typeface="Calibri" charset="0"/>
              </a:rPr>
              <a:t>real time simulation </a:t>
            </a:r>
            <a:r>
              <a:rPr lang="en-US" sz="2000" dirty="0">
                <a:latin typeface="Calibri" charset="0"/>
                <a:ea typeface="Calibri" charset="0"/>
                <a:cs typeface="Calibri" charset="0"/>
              </a:rPr>
              <a:t>tsunami </a:t>
            </a:r>
            <a:r>
              <a:rPr lang="it-IT" sz="2000" dirty="0" err="1">
                <a:latin typeface="Calibri" charset="0"/>
                <a:ea typeface="Calibri" charset="0"/>
                <a:cs typeface="Calibri" charset="0"/>
              </a:rPr>
              <a:t>bulletins</a:t>
            </a:r>
            <a:r>
              <a:rPr lang="it-IT" sz="2000" dirty="0">
                <a:latin typeface="Calibri" charset="0"/>
                <a:ea typeface="Calibri" charset="0"/>
                <a:cs typeface="Calibri" charset="0"/>
              </a:rPr>
              <a:t>;</a:t>
            </a:r>
          </a:p>
          <a:p>
            <a:pPr algn="just">
              <a:spcAft>
                <a:spcPts val="600"/>
              </a:spcAft>
            </a:pPr>
            <a:r>
              <a:rPr lang="en-US" sz="2000" dirty="0">
                <a:latin typeface="Calibri" charset="0"/>
                <a:ea typeface="Calibri" charset="0"/>
                <a:cs typeface="Calibri" charset="0"/>
              </a:rPr>
              <a:t>- Phase B exercises </a:t>
            </a:r>
            <a:r>
              <a:rPr lang="en-US" sz="2000" b="1" dirty="0">
                <a:latin typeface="Calibri" charset="0"/>
                <a:ea typeface="Calibri" charset="0"/>
                <a:cs typeface="Calibri" charset="0"/>
              </a:rPr>
              <a:t>command and control activities </a:t>
            </a:r>
            <a:r>
              <a:rPr lang="en-US" sz="2000" dirty="0">
                <a:latin typeface="Calibri" charset="0"/>
                <a:ea typeface="Calibri" charset="0"/>
                <a:cs typeface="Calibri" charset="0"/>
              </a:rPr>
              <a:t>at locations such as emergency command centers, command posts,…</a:t>
            </a:r>
            <a:endParaRPr lang="it-IT" sz="2000" dirty="0">
              <a:latin typeface="Calibri" charset="0"/>
              <a:ea typeface="Calibri" charset="0"/>
              <a:cs typeface="Calibri" charset="0"/>
            </a:endParaRPr>
          </a:p>
        </p:txBody>
      </p:sp>
    </p:spTree>
    <p:extLst>
      <p:ext uri="{BB962C8B-B14F-4D97-AF65-F5344CB8AC3E}">
        <p14:creationId xmlns:p14="http://schemas.microsoft.com/office/powerpoint/2010/main" val="126454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a:xfrm>
            <a:off x="548640" y="1371600"/>
            <a:ext cx="8778240" cy="456328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00000"/>
              </a:lnSpc>
            </a:pPr>
            <a:r>
              <a:rPr lang="en-US" sz="2200" b="1" u="sng" cap="none" spc="0" dirty="0">
                <a:solidFill>
                  <a:schemeClr val="tx1"/>
                </a:solidFill>
                <a:latin typeface="Calibri" charset="0"/>
                <a:ea typeface="Calibri" charset="0"/>
                <a:cs typeface="Calibri" charset="0"/>
              </a:rPr>
              <a:t>Orientation Workshop:</a:t>
            </a:r>
          </a:p>
          <a:p>
            <a:pPr>
              <a:lnSpc>
                <a:spcPct val="100000"/>
              </a:lnSpc>
              <a:spcBef>
                <a:spcPts val="600"/>
              </a:spcBef>
              <a:spcAft>
                <a:spcPts val="600"/>
              </a:spcAft>
            </a:pPr>
            <a:endParaRPr lang="en-US" sz="1000" b="1" u="sng" cap="none" spc="0" dirty="0">
              <a:solidFill>
                <a:schemeClr val="tx1"/>
              </a:solidFill>
              <a:latin typeface="Calibri" charset="0"/>
              <a:ea typeface="Calibri" charset="0"/>
              <a:cs typeface="Calibri" charset="0"/>
            </a:endParaRPr>
          </a:p>
          <a:p>
            <a:pPr marL="342900" indent="-342900">
              <a:lnSpc>
                <a:spcPct val="100000"/>
              </a:lnSpc>
              <a:spcBef>
                <a:spcPts val="600"/>
              </a:spcBef>
              <a:spcAft>
                <a:spcPts val="600"/>
              </a:spcAft>
              <a:buClr>
                <a:schemeClr val="tx1"/>
              </a:buClr>
              <a:buFontTx/>
              <a:buChar char="-"/>
            </a:pPr>
            <a:r>
              <a:rPr lang="en-GB" sz="2100" cap="none" spc="0" dirty="0">
                <a:solidFill>
                  <a:schemeClr val="tx1"/>
                </a:solidFill>
                <a:latin typeface="Calibri" charset="0"/>
                <a:ea typeface="Calibri" charset="0"/>
                <a:cs typeface="Calibri" charset="0"/>
              </a:rPr>
              <a:t>This type of exercise can be conducted through a workshop. </a:t>
            </a:r>
          </a:p>
          <a:p>
            <a:pPr marL="342900" indent="-342900">
              <a:lnSpc>
                <a:spcPct val="100000"/>
              </a:lnSpc>
              <a:spcBef>
                <a:spcPts val="600"/>
              </a:spcBef>
              <a:spcAft>
                <a:spcPts val="600"/>
              </a:spcAft>
              <a:buClr>
                <a:schemeClr val="tx1"/>
              </a:buClr>
              <a:buFontTx/>
              <a:buChar char="-"/>
            </a:pPr>
            <a:r>
              <a:rPr lang="en-GB" sz="2100" cap="none" spc="0" dirty="0">
                <a:solidFill>
                  <a:schemeClr val="tx1"/>
                </a:solidFill>
                <a:latin typeface="Calibri" charset="0"/>
                <a:ea typeface="Calibri" charset="0"/>
                <a:cs typeface="Calibri" charset="0"/>
              </a:rPr>
              <a:t>It is used to familiarise the players with the activity. </a:t>
            </a:r>
          </a:p>
          <a:p>
            <a:pPr marL="342900" indent="-342900">
              <a:lnSpc>
                <a:spcPct val="100000"/>
              </a:lnSpc>
              <a:spcBef>
                <a:spcPts val="600"/>
              </a:spcBef>
              <a:spcAft>
                <a:spcPts val="600"/>
              </a:spcAft>
              <a:buClr>
                <a:schemeClr val="tx1"/>
              </a:buClr>
              <a:buFontTx/>
              <a:buChar char="-"/>
            </a:pPr>
            <a:r>
              <a:rPr lang="en-GB" sz="2100" cap="none" spc="0" dirty="0">
                <a:solidFill>
                  <a:schemeClr val="tx1"/>
                </a:solidFill>
                <a:latin typeface="Calibri" charset="0"/>
                <a:ea typeface="Calibri" charset="0"/>
                <a:cs typeface="Calibri" charset="0"/>
              </a:rPr>
              <a:t>There is no time-frame element; the orientation workshop could be performed after the exercise, making use of the NEAMWave26 material (i.e. Exercise manual, exercise scenarios) to conduct the workshop planned at national level.</a:t>
            </a:r>
          </a:p>
          <a:p>
            <a:pPr marL="342900" indent="-342900">
              <a:lnSpc>
                <a:spcPct val="100000"/>
              </a:lnSpc>
              <a:spcBef>
                <a:spcPts val="600"/>
              </a:spcBef>
              <a:spcAft>
                <a:spcPts val="600"/>
              </a:spcAft>
              <a:buClr>
                <a:schemeClr val="tx1"/>
              </a:buClr>
              <a:buFontTx/>
              <a:buChar char="-"/>
            </a:pPr>
            <a:r>
              <a:rPr lang="en-GB" sz="2100" cap="none" spc="0" dirty="0">
                <a:solidFill>
                  <a:schemeClr val="tx1"/>
                </a:solidFill>
                <a:latin typeface="Calibri" charset="0"/>
                <a:ea typeface="Calibri" charset="0"/>
                <a:cs typeface="Calibri" charset="0"/>
              </a:rPr>
              <a:t>This kind of exercise would provide an opportunity to raise awareness among the </a:t>
            </a:r>
            <a:r>
              <a:rPr lang="en-GB" sz="2100" b="1" cap="none" spc="0" dirty="0">
                <a:solidFill>
                  <a:schemeClr val="tx1"/>
                </a:solidFill>
                <a:latin typeface="Calibri" charset="0"/>
                <a:ea typeface="Calibri" charset="0"/>
                <a:cs typeface="Calibri" charset="0"/>
              </a:rPr>
              <a:t>National Emergency Operations Centre(s)</a:t>
            </a:r>
            <a:r>
              <a:rPr lang="en-GB" sz="2100" cap="none" spc="0" dirty="0">
                <a:solidFill>
                  <a:schemeClr val="tx1"/>
                </a:solidFill>
                <a:latin typeface="Calibri" charset="0"/>
                <a:ea typeface="Calibri" charset="0"/>
                <a:cs typeface="Calibri" charset="0"/>
              </a:rPr>
              <a:t> and response officials regarding the NEAMTWS programme </a:t>
            </a:r>
            <a:endParaRPr lang="en-US" sz="2100" cap="none" spc="0" dirty="0">
              <a:solidFill>
                <a:schemeClr val="tx1"/>
              </a:solidFill>
              <a:latin typeface="Calibri" charset="0"/>
              <a:ea typeface="Calibri" charset="0"/>
              <a:cs typeface="Calibri" charset="0"/>
            </a:endParaRPr>
          </a:p>
          <a:p>
            <a:pPr marL="342900" indent="-342900">
              <a:lnSpc>
                <a:spcPct val="100000"/>
              </a:lnSpc>
              <a:spcBef>
                <a:spcPts val="600"/>
              </a:spcBef>
              <a:spcAft>
                <a:spcPts val="600"/>
              </a:spcAft>
              <a:buClr>
                <a:schemeClr val="tx1"/>
              </a:buClr>
              <a:buFontTx/>
              <a:buChar char="-"/>
            </a:pPr>
            <a:r>
              <a:rPr lang="en-GB" sz="2100" i="1" u="sng" cap="none" spc="0" dirty="0">
                <a:solidFill>
                  <a:schemeClr val="tx1"/>
                </a:solidFill>
                <a:latin typeface="Calibri" charset="0"/>
                <a:ea typeface="Calibri" charset="0"/>
                <a:cs typeface="Calibri" charset="0"/>
              </a:rPr>
              <a:t>An example </a:t>
            </a:r>
            <a:r>
              <a:rPr lang="en-GB" sz="2100" cap="none" spc="0" dirty="0">
                <a:solidFill>
                  <a:schemeClr val="tx1"/>
                </a:solidFill>
                <a:latin typeface="Calibri" charset="0"/>
                <a:ea typeface="Calibri" charset="0"/>
                <a:cs typeface="Calibri" charset="0"/>
              </a:rPr>
              <a:t>of an orientation exercise would be setting up a welfare centre to take in tsunami evacuees, and briefing to the staff about how the centre is organized.</a:t>
            </a:r>
          </a:p>
          <a:p>
            <a:endParaRPr lang="en-US" sz="2000" dirty="0"/>
          </a:p>
          <a:p>
            <a:pPr>
              <a:lnSpc>
                <a:spcPct val="100000"/>
              </a:lnSpc>
            </a:pPr>
            <a:endParaRPr lang="en-US" sz="2200" b="1" u="sng" cap="none" spc="0" dirty="0">
              <a:solidFill>
                <a:schemeClr val="tx1"/>
              </a:solidFill>
              <a:latin typeface="Calibri" charset="0"/>
              <a:ea typeface="Calibri" charset="0"/>
              <a:cs typeface="Calibri" charset="0"/>
            </a:endParaRPr>
          </a:p>
          <a:p>
            <a:pPr>
              <a:lnSpc>
                <a:spcPct val="100000"/>
              </a:lnSpc>
            </a:pPr>
            <a:endParaRPr lang="en-US" sz="2200" cap="none" spc="0" dirty="0">
              <a:solidFill>
                <a:schemeClr val="tx1"/>
              </a:solidFill>
              <a:latin typeface="Calibri" charset="0"/>
              <a:ea typeface="Calibri" charset="0"/>
              <a:cs typeface="Calibri" charset="0"/>
            </a:endParaRPr>
          </a:p>
        </p:txBody>
      </p:sp>
      <p:sp>
        <p:nvSpPr>
          <p:cNvPr id="8"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bject 2"/>
          <p:cNvSpPr txBox="1">
            <a:spLocks/>
          </p:cNvSpPr>
          <p:nvPr/>
        </p:nvSpPr>
        <p:spPr>
          <a:xfrm>
            <a:off x="681038" y="752475"/>
            <a:ext cx="8543925" cy="547692"/>
          </a:xfrm>
          <a:prstGeom prst="rect">
            <a:avLst/>
          </a:prstGeom>
        </p:spPr>
        <p:txBody>
          <a:bodyPr vert="horz" wrap="square" lIns="0" tIns="0" rIns="0" bIns="0" rtlCol="0" anchor="ctr">
            <a:noAutofit/>
          </a:bodyPr>
          <a:lstStyle>
            <a:lvl1pPr marL="153035" algn="ctr">
              <a:lnSpc>
                <a:spcPct val="100000"/>
              </a:lnSpc>
              <a:spcBef>
                <a:spcPct val="0"/>
              </a:spcBef>
              <a:buNone/>
              <a:tabLst>
                <a:tab pos="7607934" algn="l"/>
              </a:tabLst>
              <a:defRPr sz="4000" b="1" spc="300">
                <a:effectLst>
                  <a:outerShdw blurRad="38100" dist="38100" dir="2700000" algn="tl">
                    <a:srgbClr val="000000">
                      <a:alpha val="43137"/>
                    </a:srgbClr>
                  </a:outerShdw>
                </a:effectLst>
                <a:latin typeface="Play" panose="00000500000000000000" pitchFamily="2" charset="0"/>
                <a:ea typeface="+mj-ea"/>
                <a:cs typeface="Calibri Light"/>
              </a:defRPr>
            </a:lvl1pPr>
          </a:lstStyle>
          <a:p>
            <a:r>
              <a:rPr lang="en-US" dirty="0"/>
              <a:t>Types of Phase B Exercises</a:t>
            </a:r>
          </a:p>
        </p:txBody>
      </p:sp>
      <p:sp>
        <p:nvSpPr>
          <p:cNvPr id="2" name="Subtitle 2">
            <a:extLst>
              <a:ext uri="{FF2B5EF4-FFF2-40B4-BE49-F238E27FC236}">
                <a16:creationId xmlns:a16="http://schemas.microsoft.com/office/drawing/2014/main" id="{1BE470EC-5DEF-6AA7-55D6-169446A54AB8}"/>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793518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a:xfrm>
            <a:off x="548640" y="1371600"/>
            <a:ext cx="7397181" cy="484632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20000"/>
              </a:lnSpc>
              <a:spcBef>
                <a:spcPts val="600"/>
              </a:spcBef>
              <a:spcAft>
                <a:spcPts val="600"/>
              </a:spcAft>
              <a:buClr>
                <a:schemeClr val="tx1"/>
              </a:buClr>
            </a:pPr>
            <a:r>
              <a:rPr lang="en-US" sz="1800" b="1" u="sng" cap="none" spc="0" dirty="0">
                <a:solidFill>
                  <a:schemeClr val="tx1"/>
                </a:solidFill>
                <a:latin typeface="Calibri" charset="0"/>
                <a:ea typeface="Calibri" charset="0"/>
                <a:cs typeface="Calibri" charset="0"/>
              </a:rPr>
              <a:t>Drill:</a:t>
            </a:r>
          </a:p>
          <a:p>
            <a:pPr>
              <a:lnSpc>
                <a:spcPct val="120000"/>
              </a:lnSpc>
              <a:spcBef>
                <a:spcPts val="0"/>
              </a:spcBef>
              <a:spcAft>
                <a:spcPts val="0"/>
              </a:spcAft>
              <a:buClr>
                <a:schemeClr val="tx1"/>
              </a:buClr>
            </a:pPr>
            <a:endParaRPr lang="en-US" sz="700" b="1" u="sng" cap="none" spc="0" dirty="0">
              <a:solidFill>
                <a:schemeClr val="tx1"/>
              </a:solidFill>
              <a:latin typeface="Calibri" charset="0"/>
              <a:ea typeface="Calibri" charset="0"/>
              <a:cs typeface="Calibri" charset="0"/>
            </a:endParaRPr>
          </a:p>
          <a:p>
            <a:pPr marL="342900" indent="-342900">
              <a:lnSpc>
                <a:spcPct val="120000"/>
              </a:lnSpc>
              <a:spcBef>
                <a:spcPts val="600"/>
              </a:spcBef>
              <a:spcAft>
                <a:spcPts val="600"/>
              </a:spcAft>
              <a:buClr>
                <a:schemeClr val="tx1"/>
              </a:buClr>
              <a:buFontTx/>
              <a:buChar char="-"/>
            </a:pPr>
            <a:r>
              <a:rPr lang="en-GB" sz="1600" cap="none" spc="0" dirty="0">
                <a:solidFill>
                  <a:schemeClr val="tx1"/>
                </a:solidFill>
                <a:latin typeface="Calibri" charset="0"/>
                <a:ea typeface="Calibri" charset="0"/>
                <a:cs typeface="Calibri" charset="0"/>
              </a:rPr>
              <a:t>Staff physically handle specific equipment or perform a specific procedure or single operation. </a:t>
            </a:r>
          </a:p>
          <a:p>
            <a:pPr marL="342900" indent="-342900">
              <a:lnSpc>
                <a:spcPct val="120000"/>
              </a:lnSpc>
              <a:spcBef>
                <a:spcPts val="600"/>
              </a:spcBef>
              <a:spcAft>
                <a:spcPts val="600"/>
              </a:spcAft>
              <a:buClr>
                <a:schemeClr val="tx1"/>
              </a:buClr>
              <a:buFontTx/>
              <a:buChar char="-"/>
            </a:pPr>
            <a:r>
              <a:rPr lang="en-GB" sz="1600" cap="none" spc="0" dirty="0">
                <a:solidFill>
                  <a:schemeClr val="tx1"/>
                </a:solidFill>
                <a:latin typeface="Calibri" charset="0"/>
                <a:ea typeface="Calibri" charset="0"/>
                <a:cs typeface="Calibri" charset="0"/>
              </a:rPr>
              <a:t>A drill usually focuses on a single organization, facility or agency such as a national emergency operation centre, a hotel, a school or a village. </a:t>
            </a:r>
          </a:p>
          <a:p>
            <a:pPr marL="342900" indent="-342900">
              <a:lnSpc>
                <a:spcPct val="120000"/>
              </a:lnSpc>
              <a:spcBef>
                <a:spcPts val="600"/>
              </a:spcBef>
              <a:spcAft>
                <a:spcPts val="600"/>
              </a:spcAft>
              <a:buClr>
                <a:schemeClr val="tx1"/>
              </a:buClr>
              <a:buFontTx/>
              <a:buChar char="-"/>
            </a:pPr>
            <a:r>
              <a:rPr lang="en-GB" sz="1600" cap="none" spc="0" dirty="0">
                <a:solidFill>
                  <a:schemeClr val="tx1"/>
                </a:solidFill>
                <a:latin typeface="Calibri" charset="0"/>
                <a:ea typeface="Calibri" charset="0"/>
                <a:cs typeface="Calibri" charset="0"/>
              </a:rPr>
              <a:t>The exercise usually has a time-frame element and is used to test procedures. </a:t>
            </a:r>
          </a:p>
          <a:p>
            <a:pPr marL="342900" indent="-342900">
              <a:lnSpc>
                <a:spcPct val="120000"/>
              </a:lnSpc>
              <a:spcBef>
                <a:spcPts val="600"/>
              </a:spcBef>
              <a:spcAft>
                <a:spcPts val="600"/>
              </a:spcAft>
              <a:buClr>
                <a:schemeClr val="tx1"/>
              </a:buClr>
              <a:buFontTx/>
              <a:buChar char="-"/>
            </a:pPr>
            <a:r>
              <a:rPr lang="en-GB" sz="1600" cap="none" spc="0" dirty="0">
                <a:solidFill>
                  <a:schemeClr val="tx1"/>
                </a:solidFill>
                <a:latin typeface="Calibri" charset="0"/>
                <a:ea typeface="Calibri" charset="0"/>
                <a:cs typeface="Calibri" charset="0"/>
              </a:rPr>
              <a:t>A drill is a subset of a full-scale exercise.</a:t>
            </a:r>
          </a:p>
          <a:p>
            <a:pPr marL="342900" indent="-342900">
              <a:lnSpc>
                <a:spcPct val="120000"/>
              </a:lnSpc>
              <a:spcBef>
                <a:spcPts val="600"/>
              </a:spcBef>
              <a:spcAft>
                <a:spcPts val="600"/>
              </a:spcAft>
              <a:buClr>
                <a:schemeClr val="tx1"/>
              </a:buClr>
              <a:buFontTx/>
              <a:buChar char="-"/>
            </a:pPr>
            <a:r>
              <a:rPr lang="en-GB" sz="1600" cap="none" spc="0" dirty="0">
                <a:solidFill>
                  <a:schemeClr val="tx1"/>
                </a:solidFill>
                <a:latin typeface="Calibri" charset="0"/>
                <a:ea typeface="Calibri" charset="0"/>
                <a:cs typeface="Calibri" charset="0"/>
              </a:rPr>
              <a:t>In NEAMWave26, Phase A will be conducted as a drill exercise; the ability to send multiple consecutive tsunami messages by the TSPs will be tested. </a:t>
            </a:r>
          </a:p>
          <a:p>
            <a:pPr marL="342900" indent="-342900">
              <a:lnSpc>
                <a:spcPct val="120000"/>
              </a:lnSpc>
              <a:spcBef>
                <a:spcPts val="600"/>
              </a:spcBef>
              <a:spcAft>
                <a:spcPts val="600"/>
              </a:spcAft>
              <a:buClr>
                <a:schemeClr val="tx1"/>
              </a:buClr>
              <a:buFontTx/>
              <a:buChar char="-"/>
            </a:pPr>
            <a:r>
              <a:rPr lang="en-GB" sz="1600" i="1" u="sng" cap="none" spc="0" dirty="0">
                <a:solidFill>
                  <a:schemeClr val="tx1"/>
                </a:solidFill>
                <a:latin typeface="Calibri" charset="0"/>
                <a:ea typeface="Calibri" charset="0"/>
                <a:cs typeface="Calibri" charset="0"/>
              </a:rPr>
              <a:t>An example </a:t>
            </a:r>
            <a:r>
              <a:rPr lang="en-GB" sz="1600" cap="none" spc="0" dirty="0">
                <a:solidFill>
                  <a:schemeClr val="tx1"/>
                </a:solidFill>
                <a:latin typeface="Calibri" charset="0"/>
                <a:ea typeface="Calibri" charset="0"/>
                <a:cs typeface="Calibri" charset="0"/>
              </a:rPr>
              <a:t>of a drill exercise would be activating an </a:t>
            </a:r>
            <a:r>
              <a:rPr lang="en-GB" sz="1600" b="1" cap="none" spc="0" dirty="0">
                <a:solidFill>
                  <a:schemeClr val="tx1"/>
                </a:solidFill>
                <a:latin typeface="Calibri" charset="0"/>
                <a:ea typeface="Calibri" charset="0"/>
                <a:cs typeface="Calibri" charset="0"/>
              </a:rPr>
              <a:t>Emergency Operations Centre </a:t>
            </a:r>
            <a:r>
              <a:rPr lang="en-GB" sz="1600" cap="none" spc="0" dirty="0">
                <a:solidFill>
                  <a:schemeClr val="tx1"/>
                </a:solidFill>
                <a:latin typeface="Calibri" charset="0"/>
                <a:ea typeface="Calibri" charset="0"/>
                <a:cs typeface="Calibri" charset="0"/>
              </a:rPr>
              <a:t>(EOC), testing the relative procedures and all the communications technologies foreseen for the activation of those procedures (i.e. Email, telephone, radios) in a tsunami exercise. </a:t>
            </a:r>
          </a:p>
        </p:txBody>
      </p:sp>
      <p:sp>
        <p:nvSpPr>
          <p:cNvPr id="8" name="object 5"/>
          <p:cNvSpPr/>
          <p:nvPr/>
        </p:nvSpPr>
        <p:spPr>
          <a:xfrm>
            <a:off x="11556" y="13716"/>
            <a:ext cx="1688973" cy="720852"/>
          </a:xfrm>
          <a:prstGeom prst="rect">
            <a:avLst/>
          </a:prstGeom>
          <a:blipFill>
            <a:blip r:embed="rId3" cstate="print"/>
            <a:stretch>
              <a:fillRect/>
            </a:stretch>
          </a:blipFill>
        </p:spPr>
        <p:txBody>
          <a:bodyPr wrap="square" lIns="0" tIns="0" rIns="0" bIns="0" rtlCol="0">
            <a:noAutofit/>
          </a:bodyPr>
          <a:lstStyle/>
          <a:p>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8256" b="14969"/>
          <a:stretch/>
        </p:blipFill>
        <p:spPr bwMode="auto">
          <a:xfrm>
            <a:off x="7666194" y="25749"/>
            <a:ext cx="2213171" cy="7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ject 2"/>
          <p:cNvSpPr txBox="1">
            <a:spLocks/>
          </p:cNvSpPr>
          <p:nvPr/>
        </p:nvSpPr>
        <p:spPr>
          <a:xfrm>
            <a:off x="681038" y="752475"/>
            <a:ext cx="8543925" cy="547692"/>
          </a:xfrm>
          <a:prstGeom prst="rect">
            <a:avLst/>
          </a:prstGeom>
        </p:spPr>
        <p:txBody>
          <a:bodyPr vert="horz" wrap="square" lIns="0" tIns="0" rIns="0" bIns="0" rtlCol="0" anchor="ctr">
            <a:noAutofit/>
          </a:bodyPr>
          <a:lstStyle>
            <a:lvl1pPr marL="153035" algn="ctr">
              <a:lnSpc>
                <a:spcPct val="100000"/>
              </a:lnSpc>
              <a:spcBef>
                <a:spcPct val="0"/>
              </a:spcBef>
              <a:buNone/>
              <a:tabLst>
                <a:tab pos="7607934" algn="l"/>
              </a:tabLst>
              <a:defRPr sz="4000" b="1" spc="300">
                <a:effectLst>
                  <a:outerShdw blurRad="38100" dist="38100" dir="2700000" algn="tl">
                    <a:srgbClr val="000000">
                      <a:alpha val="43137"/>
                    </a:srgbClr>
                  </a:outerShdw>
                </a:effectLst>
                <a:latin typeface="Play" panose="00000500000000000000" pitchFamily="2" charset="0"/>
                <a:ea typeface="+mj-ea"/>
                <a:cs typeface="Calibri Light"/>
              </a:defRPr>
            </a:lvl1pPr>
          </a:lstStyle>
          <a:p>
            <a:r>
              <a:rPr lang="en-US" dirty="0"/>
              <a:t>Types of Phase B Exercises</a:t>
            </a:r>
          </a:p>
        </p:txBody>
      </p:sp>
      <p:pic>
        <p:nvPicPr>
          <p:cNvPr id="2" name="Picture 1">
            <a:extLst>
              <a:ext uri="{FF2B5EF4-FFF2-40B4-BE49-F238E27FC236}">
                <a16:creationId xmlns:a16="http://schemas.microsoft.com/office/drawing/2014/main" id="{4B0CFCC4-DFCE-08B3-DF29-7D41DA1FF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706" y="1468961"/>
            <a:ext cx="1987257" cy="3145709"/>
          </a:xfrm>
          <a:prstGeom prst="rect">
            <a:avLst/>
          </a:prstGeom>
        </p:spPr>
      </p:pic>
      <p:sp>
        <p:nvSpPr>
          <p:cNvPr id="3" name="TextBox 2">
            <a:extLst>
              <a:ext uri="{FF2B5EF4-FFF2-40B4-BE49-F238E27FC236}">
                <a16:creationId xmlns:a16="http://schemas.microsoft.com/office/drawing/2014/main" id="{66DF22EB-402A-BE48-6FD8-536F74308AF5}"/>
              </a:ext>
            </a:extLst>
          </p:cNvPr>
          <p:cNvSpPr txBox="1"/>
          <p:nvPr/>
        </p:nvSpPr>
        <p:spPr>
          <a:xfrm>
            <a:off x="8255876" y="4783464"/>
            <a:ext cx="1638511" cy="461665"/>
          </a:xfrm>
          <a:prstGeom prst="rect">
            <a:avLst/>
          </a:prstGeom>
          <a:noFill/>
        </p:spPr>
        <p:txBody>
          <a:bodyPr wrap="square">
            <a:spAutoFit/>
          </a:bodyPr>
          <a:lstStyle/>
          <a:p>
            <a:pPr algn="r"/>
            <a:r>
              <a:rPr lang="en-US" sz="1200" i="1" dirty="0" err="1"/>
              <a:t>SamosWAVE</a:t>
            </a:r>
            <a:r>
              <a:rPr lang="en-US" sz="1200" i="1" dirty="0"/>
              <a:t>, Exercise,</a:t>
            </a:r>
          </a:p>
          <a:p>
            <a:pPr algn="r"/>
            <a:r>
              <a:rPr lang="en-US" sz="1200" i="1" dirty="0"/>
              <a:t>Greece,</a:t>
            </a:r>
            <a:r>
              <a:rPr lang="el-GR" sz="1200" i="1" dirty="0"/>
              <a:t> </a:t>
            </a:r>
            <a:r>
              <a:rPr lang="en-US" sz="1200" i="1" dirty="0"/>
              <a:t>Nov2024</a:t>
            </a:r>
          </a:p>
        </p:txBody>
      </p:sp>
      <p:sp>
        <p:nvSpPr>
          <p:cNvPr id="4" name="Subtitle 2">
            <a:extLst>
              <a:ext uri="{FF2B5EF4-FFF2-40B4-BE49-F238E27FC236}">
                <a16:creationId xmlns:a16="http://schemas.microsoft.com/office/drawing/2014/main" id="{C5C10169-706B-5C8E-CDB6-C1EB36F5A46D}"/>
              </a:ext>
            </a:extLst>
          </p:cNvPr>
          <p:cNvSpPr txBox="1">
            <a:spLocks/>
          </p:cNvSpPr>
          <p:nvPr/>
        </p:nvSpPr>
        <p:spPr>
          <a:xfrm>
            <a:off x="0" y="6592348"/>
            <a:ext cx="9894444" cy="26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latin typeface="Play" panose="00000500000000000000" pitchFamily="2" charset="0"/>
              </a:rPr>
              <a:t>NEAMWave26 Information Workshop    •    19 February 2026</a:t>
            </a:r>
            <a:endParaRPr lang="en-US" sz="1200" i="1" dirty="0">
              <a:latin typeface="Play" panose="00000500000000000000" pitchFamily="2" charset="0"/>
            </a:endParaRPr>
          </a:p>
        </p:txBody>
      </p:sp>
    </p:spTree>
    <p:extLst>
      <p:ext uri="{BB962C8B-B14F-4D97-AF65-F5344CB8AC3E}">
        <p14:creationId xmlns:p14="http://schemas.microsoft.com/office/powerpoint/2010/main" val="1832537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9806</TotalTime>
  <Words>2148</Words>
  <Application>Microsoft Office PowerPoint</Application>
  <PresentationFormat>A4 Paper (210x297 mm)</PresentationFormat>
  <Paragraphs>249</Paragraphs>
  <Slides>26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SimSun</vt:lpstr>
      <vt:lpstr>Arial</vt:lpstr>
      <vt:lpstr>Calibri</vt:lpstr>
      <vt:lpstr>Calibri Light</vt:lpstr>
      <vt:lpstr>Play</vt:lpstr>
      <vt:lpstr>Tahoma</vt:lpstr>
      <vt:lpstr>Wingdings</vt:lpstr>
      <vt:lpstr>Office Theme</vt:lpstr>
      <vt:lpstr>PowerPoint Presentation</vt:lpstr>
      <vt:lpstr>What is NEAMWave</vt:lpstr>
      <vt:lpstr>Scope of NEAMWave</vt:lpstr>
      <vt:lpstr>NEAMWave flow chart</vt:lpstr>
      <vt:lpstr>Phase A: Tsunami Alert Message Dissemination </vt:lpstr>
      <vt:lpstr>Phase B: Emergency management activities performed at national level  </vt:lpstr>
      <vt:lpstr>Phase B – Types of exercise </vt:lpstr>
      <vt:lpstr>PowerPoint Presentation</vt:lpstr>
      <vt:lpstr>PowerPoint Presentation</vt:lpstr>
      <vt:lpstr>PowerPoint Presentation</vt:lpstr>
      <vt:lpstr>PowerPoint Presentation</vt:lpstr>
      <vt:lpstr>PowerPoint Presentation</vt:lpstr>
      <vt:lpstr>PowerPoint Presentation</vt:lpstr>
      <vt:lpstr>Phase C: International Assistance request and provision</vt:lpstr>
      <vt:lpstr>Activities to be performed</vt:lpstr>
      <vt:lpstr> Schedule of the activities </vt:lpstr>
      <vt:lpstr>PowerPoint Presentation</vt:lpstr>
      <vt:lpstr>Scenarios</vt:lpstr>
      <vt:lpstr>PowerPoint Presentation</vt:lpstr>
      <vt:lpstr>PowerPoint Presentation</vt:lpstr>
      <vt:lpstr>PowerPoint Presentation</vt:lpstr>
      <vt:lpstr>PowerPoint Presentation</vt:lpstr>
      <vt:lpstr>Recommendation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 PREPARATIONS FOR NEAMWave20</dc:title>
  <dc:creator>Ceren Ozer Sozdinler</dc:creator>
  <cp:lastModifiedBy>Marinos Charalampakis</cp:lastModifiedBy>
  <cp:revision>191</cp:revision>
  <dcterms:created xsi:type="dcterms:W3CDTF">2020-04-20T02:04:48Z</dcterms:created>
  <dcterms:modified xsi:type="dcterms:W3CDTF">2026-02-19T09:29:43Z</dcterms:modified>
</cp:coreProperties>
</file>