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1" r:id="rId5"/>
    <p:sldId id="259" r:id="rId6"/>
    <p:sldId id="260" r:id="rId7"/>
    <p:sldId id="471" r:id="rId8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58"/>
  </p:normalViewPr>
  <p:slideViewPr>
    <p:cSldViewPr snapToGrid="0">
      <p:cViewPr varScale="1">
        <p:scale>
          <a:sx n="88" d="100"/>
          <a:sy n="88" d="100"/>
        </p:scale>
        <p:origin x="208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E610-0FB8-7403-0B31-368D87C7E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9869E8-2B88-4723-0E8F-419A670A3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3E44D-9D03-B649-8487-503BCB7B4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2F50-8FEC-4EFE-7176-4BE74182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6A1E7-6D19-3C4B-010A-6E116D04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9002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24A14-0320-7D52-8946-06EE2DDF7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9CB895-1BCE-07AC-124F-627CD6F0A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82AD-196C-237E-D3F7-E93A1D3E0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D9E75-6A9D-595C-EFDF-8BFCE52B2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0D0F5-4BFF-3556-A1B5-CCC4CCE4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2464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7AE0CD-B7EA-3DC0-CDAA-C551458EB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76EE5-917C-1CEC-8E8B-70AD1BE28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03FFB-E22B-BEAB-4681-8AAB04AC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25B25-9E60-74B5-CC35-4151061BA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189F-81E4-E8E9-4544-2C90266D8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93862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58C1B-2908-4A99-A415-DAA6B2F76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6A693-5304-74C0-BA25-8DD400C93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05A58-EC46-2CDB-6B47-CE50ECE3D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E25CC-D202-DDE5-549F-036BEFC80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BC232-223F-F02D-FF4F-1CABA8584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60476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FB38-6A1A-68CA-073B-53F2CDC5E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9DA13C-0AFE-1AF5-ED21-34544462C0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BFD31-8F4B-8732-6206-4777BCD5C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3DF5C-BD70-50B3-44D1-30DACDF71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DE127-FD99-3683-70A8-6219EEBB1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343697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46184-C17A-CBCB-705E-F7C583815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DC2CA-19EA-2EC7-95C4-1DBF977452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0D0035-159A-C085-0436-6BD3FBE00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EFF0F-FEC3-7DAB-FCD2-119101977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D8D0A3-4DF0-DC8C-B5F3-5438CD3A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22F08-51F4-4E3C-99E2-6A234E229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2185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47FF2-96E0-9CC3-CDDC-C56575DFD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DFC0D-FB77-5A8D-3A72-E21DA68E5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ADF0A-C88B-4484-AA07-C35345F3A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DEA15C-6616-D39F-179B-29962F280A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EE9CEB-5132-3A69-288F-918D8B99C2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FDB1CB-1FCD-A0F6-5F2D-BAD179BC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F69486-EBD8-D070-3F93-A88A72E97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206834-38A3-B580-0A94-D86EF776B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88105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4CCD-F5AC-FAE8-08B7-6D5A9AA43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E6FE25-8BF0-410D-E2B3-1D1A53D1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A24BB5-D899-8D5C-E93C-798D4AF98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015E3F-8C7E-A847-C818-787E44DED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681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CCB015-8C12-0D35-BD8C-752DC15A9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8E880-17A2-3C87-EF9B-4E282A66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6EE05-E9DE-1C68-7D95-A2F72EC9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8344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33853-C38B-54D6-C08C-CDD0A6ACB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B9135-3E33-3D39-E139-7922E7584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976D3-DD83-5CFC-2F03-DF0ABACA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E8E435-0302-4C59-F170-E589035EC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000ACA-A29A-2DBF-A7D8-3D974763A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2EB57-F481-A52D-9D68-EE04B166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8551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7F224-82C4-3BDC-2945-5B5BDF5F8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EAEE2-FDA3-5AEA-7B49-DF05EE6EE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20A9FA-DB73-BC7C-1FE5-57AD56211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D6F9E-245B-D6A8-865D-C5A1588FA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3DA75-01AA-FEA4-6AC1-DE61C450B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D34F2-A85C-1B55-EBC1-CBCADF48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4212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D7B594-963C-98C9-462B-4E07843C7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CE456-D214-88E2-C0A1-828BB5BEC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DA081-720C-DF93-E484-B2FCBBA6ED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51BBA-2C6F-E948-957E-1C21778113DA}" type="datetimeFigureOut">
              <a:rPr lang="en-TR" smtClean="0"/>
              <a:t>19.02.2026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DB98C-6D82-D643-1074-534D911A6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5F34D-325B-117E-C15D-12A5D101C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CB0F8-1F17-D442-8572-03C51F5D3BCF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06271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1822-6FED-E629-7BBA-2177AA8D8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/>
          <a:lstStyle/>
          <a:p>
            <a:r>
              <a:rPr lang="en-TR" dirty="0"/>
              <a:t>NEAMWave26 Registered Participants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3DCDE-ABE8-64E4-5345-57E3FF7E5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02238"/>
            <a:ext cx="9144000" cy="1655762"/>
          </a:xfrm>
        </p:spPr>
        <p:txBody>
          <a:bodyPr/>
          <a:lstStyle/>
          <a:p>
            <a:r>
              <a:rPr lang="en-US" dirty="0"/>
              <a:t>TT-NE C</a:t>
            </a:r>
            <a:r>
              <a:rPr lang="en-TR" dirty="0"/>
              <a:t>o-chairs: Ceren Özer Sözdinler and Marinos </a:t>
            </a:r>
            <a:r>
              <a:rPr lang="en-US" dirty="0" err="1"/>
              <a:t>Charalampakis</a:t>
            </a:r>
            <a:endParaRPr lang="en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23AF5F-87AF-4E01-4126-AA6BEAF62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9816" y="255377"/>
            <a:ext cx="5992368" cy="1864508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EB01AF81-7BCE-3863-CFFB-4A2FD740A1FD}"/>
              </a:ext>
            </a:extLst>
          </p:cNvPr>
          <p:cNvSpPr txBox="1">
            <a:spLocks/>
          </p:cNvSpPr>
          <p:nvPr/>
        </p:nvSpPr>
        <p:spPr>
          <a:xfrm>
            <a:off x="2381250" y="6213439"/>
            <a:ext cx="7429500" cy="6445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i="1" dirty="0">
                <a:latin typeface="Play" panose="00000500000000000000" pitchFamily="2" charset="0"/>
              </a:rPr>
              <a:t>ICG/NEAMTWS NEAMWave26 Workshop</a:t>
            </a:r>
          </a:p>
          <a:p>
            <a:r>
              <a:rPr lang="en-GB" sz="1800" i="1" dirty="0">
                <a:latin typeface="Play" panose="00000500000000000000" pitchFamily="2" charset="0"/>
              </a:rPr>
              <a:t>19 February 2026</a:t>
            </a:r>
            <a:endParaRPr lang="en-US" sz="1800" i="1" dirty="0">
              <a:latin typeface="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95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88B3-6CBF-FBB7-3284-46B9370C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3A053-536A-1A31-9879-C2F76025F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5EEBA-F241-0B48-EEDC-F1A6E695D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887" y="0"/>
            <a:ext cx="8902225" cy="5997288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267F3D9C-32F6-365F-50EB-9EE901CDB185}"/>
              </a:ext>
            </a:extLst>
          </p:cNvPr>
          <p:cNvSpPr txBox="1">
            <a:spLocks/>
          </p:cNvSpPr>
          <p:nvPr/>
        </p:nvSpPr>
        <p:spPr>
          <a:xfrm>
            <a:off x="2381250" y="6213439"/>
            <a:ext cx="7429500" cy="6445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i="1" dirty="0">
                <a:latin typeface="Play" panose="00000500000000000000" pitchFamily="2" charset="0"/>
              </a:rPr>
              <a:t>ICG/NEAMTWS NEAMWave26 Workshop</a:t>
            </a:r>
          </a:p>
          <a:p>
            <a:r>
              <a:rPr lang="en-GB" sz="1800" i="1" dirty="0">
                <a:latin typeface="Play" panose="00000500000000000000" pitchFamily="2" charset="0"/>
              </a:rPr>
              <a:t>19 February 2026</a:t>
            </a:r>
            <a:endParaRPr lang="en-US" sz="1800" i="1" dirty="0">
              <a:latin typeface="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856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DDBF4-F42B-4CEC-C2AD-2D0EF8BC7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EED51-C996-81BE-9005-423F0EBE8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T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F3C2CE-41DB-E81C-37EB-B78640EE2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906"/>
            <a:ext cx="12273091" cy="503759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A2EF12B5-852E-7839-6B10-25D87FE619CE}"/>
              </a:ext>
            </a:extLst>
          </p:cNvPr>
          <p:cNvSpPr txBox="1">
            <a:spLocks/>
          </p:cNvSpPr>
          <p:nvPr/>
        </p:nvSpPr>
        <p:spPr>
          <a:xfrm>
            <a:off x="2381250" y="6213439"/>
            <a:ext cx="7429500" cy="6445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i="1" dirty="0">
                <a:latin typeface="Play" panose="00000500000000000000" pitchFamily="2" charset="0"/>
              </a:rPr>
              <a:t>ICG/NEAMTWS NEAMWave26 Workshop</a:t>
            </a:r>
          </a:p>
          <a:p>
            <a:r>
              <a:rPr lang="en-GB" sz="1800" i="1" dirty="0">
                <a:latin typeface="Play" panose="00000500000000000000" pitchFamily="2" charset="0"/>
              </a:rPr>
              <a:t>19 February 2026</a:t>
            </a:r>
            <a:endParaRPr lang="en-US" sz="1800" i="1" dirty="0">
              <a:latin typeface="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82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78811-ABCF-7527-5636-9CA5CF44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Phase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CF6A0-6F57-E802-3A93-5D7704231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MS that are currently the subscribers of TSPs will receive the exercise messages without any need of registration.</a:t>
            </a:r>
          </a:p>
          <a:p>
            <a:r>
              <a:rPr lang="en-TR" dirty="0"/>
              <a:t>6 MS with different agencies/authorities registered in Phase A, some of which are already the subscribers of TSPs but they probably updated their contact information.</a:t>
            </a:r>
          </a:p>
          <a:p>
            <a:r>
              <a:rPr lang="en-TR" dirty="0"/>
              <a:t>3 local authorities, 1 CPA and 1 national research center will only participate in Phase A without applying Phase B exercise.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064219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77FF-43BB-D6D4-485C-6EBE9CC43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Phase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80D1C-B65E-04E4-9B7D-3BDDBC2E0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20800"/>
            <a:ext cx="11092543" cy="5384800"/>
          </a:xfrm>
        </p:spPr>
        <p:txBody>
          <a:bodyPr>
            <a:normAutofit/>
          </a:bodyPr>
          <a:lstStyle/>
          <a:p>
            <a:r>
              <a:rPr lang="en-TR" dirty="0"/>
              <a:t>11 MS registered in Phase B in multiple scenarios. Some MS are participated in Phase B with more than one agency.</a:t>
            </a:r>
          </a:p>
          <a:p>
            <a:r>
              <a:rPr lang="en-TR" b="1" dirty="0"/>
              <a:t>Orientation</a:t>
            </a:r>
            <a:r>
              <a:rPr lang="en-TR" dirty="0"/>
              <a:t> </a:t>
            </a:r>
            <a:r>
              <a:rPr lang="en-GB" dirty="0">
                <a:latin typeface="Calibri" charset="0"/>
                <a:cs typeface="Calibri" charset="0"/>
              </a:rPr>
              <a:t>(i.e. </a:t>
            </a:r>
            <a:r>
              <a:rPr lang="en-GB" sz="2800" cap="none" spc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raising awareness among the National Emergency Operations Centre(s) and response officials regarding the NEAMTWS programme) </a:t>
            </a:r>
            <a:r>
              <a:rPr lang="en-TR" dirty="0"/>
              <a:t>, </a:t>
            </a:r>
            <a:r>
              <a:rPr lang="en-TR" b="1" dirty="0"/>
              <a:t>drill</a:t>
            </a:r>
            <a:r>
              <a:rPr lang="en-TR" dirty="0"/>
              <a:t> (i.e., </a:t>
            </a:r>
            <a:r>
              <a:rPr lang="en-GB" sz="2800" cap="none" spc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the ability to send multiple consecutive tsunami messages by the TSPs)</a:t>
            </a:r>
            <a:r>
              <a:rPr lang="en-TR" dirty="0"/>
              <a:t>, </a:t>
            </a:r>
            <a:r>
              <a:rPr lang="en-TR" b="1" dirty="0"/>
              <a:t>table-top</a:t>
            </a:r>
            <a:r>
              <a:rPr lang="en-TR" dirty="0"/>
              <a:t> (</a:t>
            </a:r>
            <a:r>
              <a:rPr lang="en-US" sz="2800" cap="none" spc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discussion 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of participants about</a:t>
            </a:r>
            <a:r>
              <a:rPr lang="en-US" sz="2800" cap="none" spc="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response to a tsunami threat to a particular area, where the only input are tsunami messages from the TSPs</a:t>
            </a:r>
            <a:r>
              <a:rPr lang="en-US" dirty="0">
                <a:latin typeface="Calibri" charset="0"/>
                <a:ea typeface="Calibri" charset="0"/>
                <a:cs typeface="Calibri" charset="0"/>
              </a:rPr>
              <a:t>),</a:t>
            </a:r>
            <a:r>
              <a:rPr lang="en-TR" b="1" dirty="0"/>
              <a:t> functional </a:t>
            </a:r>
            <a:r>
              <a:rPr lang="en-TR" dirty="0"/>
              <a:t>(</a:t>
            </a:r>
            <a:r>
              <a:rPr lang="en-US" sz="2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testing of standard operating procedures (SOP) and internal/external communications between organizations) </a:t>
            </a:r>
            <a:r>
              <a:rPr lang="en-TR" dirty="0"/>
              <a:t>and </a:t>
            </a:r>
            <a:r>
              <a:rPr lang="en-TR" b="1" dirty="0"/>
              <a:t>full-scale</a:t>
            </a:r>
            <a:r>
              <a:rPr lang="en-TR" dirty="0"/>
              <a:t> (</a:t>
            </a:r>
            <a:r>
              <a:rPr lang="en-GB" sz="2800" dirty="0">
                <a:solidFill>
                  <a:schemeClr val="tx1"/>
                </a:solidFill>
              </a:rPr>
              <a:t>the movement or deployment of people and resources to provide a physical response ‘‘on the ground’’ to a simulated situation) </a:t>
            </a:r>
            <a:r>
              <a:rPr lang="en-TR" dirty="0"/>
              <a:t>exercises will be held in the frame of Phase B.</a:t>
            </a:r>
          </a:p>
          <a:p>
            <a:endParaRPr lang="en-TR" dirty="0"/>
          </a:p>
          <a:p>
            <a:endParaRPr lang="en-TR" dirty="0"/>
          </a:p>
          <a:p>
            <a:endParaRPr lang="en-TR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BF0BF36-3FCE-4D07-A349-1BAF1E65A3C1}"/>
              </a:ext>
            </a:extLst>
          </p:cNvPr>
          <p:cNvSpPr txBox="1">
            <a:spLocks/>
          </p:cNvSpPr>
          <p:nvPr/>
        </p:nvSpPr>
        <p:spPr>
          <a:xfrm>
            <a:off x="2381250" y="6213439"/>
            <a:ext cx="7429500" cy="6445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i="1" dirty="0">
                <a:latin typeface="Play" panose="00000500000000000000" pitchFamily="2" charset="0"/>
              </a:rPr>
              <a:t>ICG/NEAMTWS NEAMWave26 Workshop</a:t>
            </a:r>
          </a:p>
          <a:p>
            <a:r>
              <a:rPr lang="en-GB" sz="1800" i="1" dirty="0">
                <a:latin typeface="Play" panose="00000500000000000000" pitchFamily="2" charset="0"/>
              </a:rPr>
              <a:t>19 February 2026</a:t>
            </a:r>
            <a:endParaRPr lang="en-US" sz="1800" i="1" dirty="0">
              <a:latin typeface="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80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87ED0-5A95-A183-530F-2BEF94B75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R" dirty="0"/>
              <a:t>Phase 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8D111-AA48-2EF9-F1CA-91E8E861B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TR" dirty="0"/>
              <a:t>France and Portugal were registered for Phase C of SN-05. </a:t>
            </a:r>
          </a:p>
          <a:p>
            <a:r>
              <a:rPr lang="en-TR" dirty="0"/>
              <a:t>JRC also filled up the registration form as an entity of international assistance.</a:t>
            </a:r>
          </a:p>
          <a:p>
            <a:endParaRPr lang="en-TR" dirty="0"/>
          </a:p>
          <a:p>
            <a:r>
              <a:rPr lang="en-TR" dirty="0"/>
              <a:t>The details will be discussed in “Item 4. </a:t>
            </a:r>
            <a:r>
              <a:rPr lang="en-US" dirty="0"/>
              <a:t>International Assistance Exercise” that will be presented by Olympia from ERCC.</a:t>
            </a:r>
            <a:endParaRPr lang="en-TR" dirty="0"/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59281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BC5D2-05D6-7AED-E91B-1F4D25041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DE7CAD34-9496-D2B3-AC81-72D41BB8D545}"/>
              </a:ext>
            </a:extLst>
          </p:cNvPr>
          <p:cNvSpPr/>
          <p:nvPr/>
        </p:nvSpPr>
        <p:spPr>
          <a:xfrm>
            <a:off x="463684" y="198406"/>
            <a:ext cx="2219416" cy="900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66F127D2-752A-D669-1D4F-883463001E36}"/>
              </a:ext>
            </a:extLst>
          </p:cNvPr>
          <p:cNvSpPr txBox="1"/>
          <p:nvPr/>
        </p:nvSpPr>
        <p:spPr>
          <a:xfrm>
            <a:off x="1573392" y="2106518"/>
            <a:ext cx="9045216" cy="4619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 defTabSz="457200">
              <a:lnSpc>
                <a:spcPct val="150000"/>
              </a:lnSpc>
            </a:pPr>
            <a:endParaRPr lang="en-US" sz="1200" b="1" dirty="0">
              <a:latin typeface="Play" panose="00000500000000000000" pitchFamily="2" charset="0"/>
              <a:cs typeface="APPLE CHANCERY" panose="03020702040506060504" pitchFamily="66" charset="-79"/>
            </a:endParaRPr>
          </a:p>
          <a:p>
            <a:pPr marL="12700" marR="12700" algn="ctr" defTabSz="457200">
              <a:lnSpc>
                <a:spcPct val="150000"/>
              </a:lnSpc>
            </a:pPr>
            <a:r>
              <a:rPr lang="en-US" sz="6000" b="1" dirty="0">
                <a:latin typeface="Play" panose="00000500000000000000" pitchFamily="2" charset="0"/>
                <a:cs typeface="APPLE CHANCERY" panose="03020702040506060504" pitchFamily="66" charset="-79"/>
              </a:rPr>
              <a:t>Thank you!</a:t>
            </a:r>
          </a:p>
          <a:p>
            <a:pPr marL="12700" marR="12700" algn="ctr" defTabSz="457200">
              <a:lnSpc>
                <a:spcPct val="150000"/>
              </a:lnSpc>
            </a:pPr>
            <a:r>
              <a:rPr lang="tr-TR" sz="4000" i="1" dirty="0" err="1">
                <a:latin typeface="Play" panose="00000500000000000000" pitchFamily="2" charset="0"/>
              </a:rPr>
              <a:t>co-chairs</a:t>
            </a:r>
            <a:r>
              <a:rPr lang="tr-TR" sz="4000" i="1" dirty="0">
                <a:latin typeface="Play" panose="00000500000000000000" pitchFamily="2" charset="0"/>
              </a:rPr>
              <a:t>:</a:t>
            </a:r>
            <a:r>
              <a:rPr lang="tr-TR" sz="4000" dirty="0">
                <a:latin typeface="Play" panose="00000500000000000000" pitchFamily="2" charset="0"/>
              </a:rPr>
              <a:t> Ceren </a:t>
            </a:r>
            <a:r>
              <a:rPr lang="tr-TR" sz="4000" dirty="0" err="1">
                <a:latin typeface="Play" panose="00000500000000000000" pitchFamily="2" charset="0"/>
              </a:rPr>
              <a:t>Ozer</a:t>
            </a:r>
            <a:r>
              <a:rPr lang="tr-TR" sz="4000" dirty="0">
                <a:latin typeface="Play" panose="00000500000000000000" pitchFamily="2" charset="0"/>
              </a:rPr>
              <a:t> </a:t>
            </a:r>
            <a:r>
              <a:rPr lang="tr-TR" sz="4000" dirty="0" err="1">
                <a:latin typeface="Play" panose="00000500000000000000" pitchFamily="2" charset="0"/>
              </a:rPr>
              <a:t>Sozdinler</a:t>
            </a:r>
            <a:r>
              <a:rPr lang="en-US" sz="4000" dirty="0">
                <a:latin typeface="Play" panose="00000500000000000000" pitchFamily="2" charset="0"/>
              </a:rPr>
              <a:t> </a:t>
            </a:r>
          </a:p>
          <a:p>
            <a:pPr marL="12700" marR="12700" algn="ctr" defTabSz="457200">
              <a:lnSpc>
                <a:spcPct val="150000"/>
              </a:lnSpc>
            </a:pPr>
            <a:r>
              <a:rPr lang="en-US" sz="4000" dirty="0">
                <a:latin typeface="Play" panose="00000500000000000000" pitchFamily="2" charset="0"/>
              </a:rPr>
              <a:t>&amp; </a:t>
            </a:r>
            <a:r>
              <a:rPr lang="tr-TR" sz="4000" dirty="0" err="1">
                <a:latin typeface="Play" panose="00000500000000000000" pitchFamily="2" charset="0"/>
              </a:rPr>
              <a:t>Marinos</a:t>
            </a:r>
            <a:r>
              <a:rPr lang="tr-TR" sz="4000" dirty="0">
                <a:latin typeface="Play" panose="00000500000000000000" pitchFamily="2" charset="0"/>
              </a:rPr>
              <a:t> </a:t>
            </a:r>
            <a:r>
              <a:rPr lang="tr-TR" sz="4000" dirty="0" err="1">
                <a:latin typeface="Play" panose="00000500000000000000" pitchFamily="2" charset="0"/>
              </a:rPr>
              <a:t>Charalampakis</a:t>
            </a:r>
            <a:endParaRPr lang="en-US" sz="4000" dirty="0">
              <a:latin typeface="Play" panose="00000500000000000000" pitchFamily="2" charset="0"/>
              <a:cs typeface="Apple Chancery" panose="03020702040506060504" pitchFamily="66" charset="-79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ADB01E-D14D-58BF-887E-92D78F725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9540" y="131857"/>
            <a:ext cx="3488776" cy="1085522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D3B8E49-3E70-9985-D2E7-D636DD537788}"/>
              </a:ext>
            </a:extLst>
          </p:cNvPr>
          <p:cNvSpPr txBox="1">
            <a:spLocks/>
          </p:cNvSpPr>
          <p:nvPr/>
        </p:nvSpPr>
        <p:spPr>
          <a:xfrm>
            <a:off x="1143000" y="6592348"/>
            <a:ext cx="9894444" cy="265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1200" i="1" dirty="0">
                <a:latin typeface="Play" panose="00000500000000000000" pitchFamily="2" charset="0"/>
              </a:rPr>
              <a:t>NEAMWave26 Information Workshop    •    19 February 2026</a:t>
            </a:r>
            <a:endParaRPr lang="en-US" sz="1200" i="1" dirty="0">
              <a:latin typeface="Play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42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338</Words>
  <Application>Microsoft Macintosh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Play</vt:lpstr>
      <vt:lpstr>Office Theme</vt:lpstr>
      <vt:lpstr>NEAMWave26 Registered Participants</vt:lpstr>
      <vt:lpstr>PowerPoint Presentation</vt:lpstr>
      <vt:lpstr>PowerPoint Presentation</vt:lpstr>
      <vt:lpstr>Phase A</vt:lpstr>
      <vt:lpstr>Phase B</vt:lpstr>
      <vt:lpstr>Phase 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Ceren ÖZER SÖZDİNLER</dc:creator>
  <cp:lastModifiedBy>Ceren ÖZER SÖZDİNLER</cp:lastModifiedBy>
  <cp:revision>2</cp:revision>
  <dcterms:created xsi:type="dcterms:W3CDTF">2026-02-19T08:44:53Z</dcterms:created>
  <dcterms:modified xsi:type="dcterms:W3CDTF">2026-02-19T09:24:12Z</dcterms:modified>
</cp:coreProperties>
</file>