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655" r:id="rId5"/>
    <p:sldMasterId id="2147483667" r:id="rId6"/>
    <p:sldMasterId id="2147483675" r:id="rId7"/>
    <p:sldMasterId id="2147483691" r:id="rId8"/>
    <p:sldMasterId id="2147483693" r:id="rId9"/>
    <p:sldMasterId id="2147483688" r:id="rId10"/>
    <p:sldMasterId id="2147483676" r:id="rId11"/>
    <p:sldMasterId id="2147483697" r:id="rId12"/>
    <p:sldMasterId id="2147483699" r:id="rId13"/>
    <p:sldMasterId id="2147483700" r:id="rId14"/>
    <p:sldMasterId id="2147483726" r:id="rId15"/>
    <p:sldMasterId id="2147483727" r:id="rId16"/>
  </p:sldMasterIdLst>
  <p:notesMasterIdLst>
    <p:notesMasterId r:id="rId47"/>
  </p:notesMasterIdLst>
  <p:handoutMasterIdLst>
    <p:handoutMasterId r:id="rId48"/>
  </p:handoutMasterIdLst>
  <p:sldIdLst>
    <p:sldId id="3397" r:id="rId17"/>
    <p:sldId id="3399" r:id="rId18"/>
    <p:sldId id="3401" r:id="rId19"/>
    <p:sldId id="3405" r:id="rId20"/>
    <p:sldId id="3403" r:id="rId21"/>
    <p:sldId id="3402" r:id="rId22"/>
    <p:sldId id="3398" r:id="rId23"/>
    <p:sldId id="286" r:id="rId24"/>
    <p:sldId id="3361" r:id="rId25"/>
    <p:sldId id="3357" r:id="rId26"/>
    <p:sldId id="3363" r:id="rId27"/>
    <p:sldId id="3364" r:id="rId28"/>
    <p:sldId id="3381" r:id="rId29"/>
    <p:sldId id="3365" r:id="rId30"/>
    <p:sldId id="3366" r:id="rId31"/>
    <p:sldId id="3367" r:id="rId32"/>
    <p:sldId id="3382" r:id="rId33"/>
    <p:sldId id="3384" r:id="rId34"/>
    <p:sldId id="3353" r:id="rId35"/>
    <p:sldId id="3371" r:id="rId36"/>
    <p:sldId id="3394" r:id="rId37"/>
    <p:sldId id="3395" r:id="rId38"/>
    <p:sldId id="3396" r:id="rId39"/>
    <p:sldId id="3387" r:id="rId40"/>
    <p:sldId id="3392" r:id="rId41"/>
    <p:sldId id="3393" r:id="rId42"/>
    <p:sldId id="3383" r:id="rId43"/>
    <p:sldId id="3388" r:id="rId44"/>
    <p:sldId id="3385" r:id="rId45"/>
    <p:sldId id="3386"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C"/>
    <a:srgbClr val="0432FF"/>
    <a:srgbClr val="FFEECA"/>
    <a:srgbClr val="F7DF60"/>
    <a:srgbClr val="0069B4"/>
    <a:srgbClr val="E5FFDA"/>
    <a:srgbClr val="183254"/>
    <a:srgbClr val="9437FF"/>
    <a:srgbClr val="FCC002"/>
    <a:srgbClr val="41B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4660"/>
  </p:normalViewPr>
  <p:slideViewPr>
    <p:cSldViewPr snapToGrid="0">
      <p:cViewPr varScale="1">
        <p:scale>
          <a:sx n="94" d="100"/>
          <a:sy n="94" d="100"/>
        </p:scale>
        <p:origin x="408" y="192"/>
      </p:cViewPr>
      <p:guideLst/>
    </p:cSldViewPr>
  </p:slideViewPr>
  <p:notesTextViewPr>
    <p:cViewPr>
      <p:scale>
        <a:sx n="1" d="1"/>
        <a:sy n="1" d="1"/>
      </p:scale>
      <p:origin x="0" y="0"/>
    </p:cViewPr>
  </p:notesTextViewPr>
  <p:sorterViewPr>
    <p:cViewPr>
      <p:scale>
        <a:sx n="72" d="100"/>
        <a:sy n="72" d="100"/>
      </p:scale>
      <p:origin x="0" y="0"/>
    </p:cViewPr>
  </p:sorterViewPr>
  <p:notesViewPr>
    <p:cSldViewPr snapToGrid="0">
      <p:cViewPr varScale="1">
        <p:scale>
          <a:sx n="89" d="100"/>
          <a:sy n="89" d="100"/>
        </p:scale>
        <p:origin x="379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AE6A58-4FB4-4CC6-96D2-704E647E1F92}" type="datetimeFigureOut">
              <a:rPr lang="fr-FR" smtClean="0"/>
              <a:t>05/03/2026</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DCC70-1736-4198-B3CB-0BBF381B4215}" type="datetimeFigureOut">
              <a:rPr lang="fr-FR" smtClean="0"/>
              <a:t>05/03/2026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
        <p:nvSpPr>
          <p:cNvPr id="3" name="Title Placeholder 1">
            <a:extLst>
              <a:ext uri="{FF2B5EF4-FFF2-40B4-BE49-F238E27FC236}">
                <a16:creationId xmlns:a16="http://schemas.microsoft.com/office/drawing/2014/main" id="{79B0BFE3-F4C5-3147-CD32-4FCA2FB7CB04}"/>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Content Placeholder 5">
            <a:extLst>
              <a:ext uri="{FF2B5EF4-FFF2-40B4-BE49-F238E27FC236}">
                <a16:creationId xmlns:a16="http://schemas.microsoft.com/office/drawing/2014/main" id="{32333E21-9023-E8A3-2DEF-AFD75891D452}"/>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2" name="Title Placeholder 1">
            <a:extLst>
              <a:ext uri="{FF2B5EF4-FFF2-40B4-BE49-F238E27FC236}">
                <a16:creationId xmlns:a16="http://schemas.microsoft.com/office/drawing/2014/main" id="{C1128A97-3669-C48E-783C-0A51F0F14B76}"/>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5" name="Content Placeholder 5">
            <a:extLst>
              <a:ext uri="{FF2B5EF4-FFF2-40B4-BE49-F238E27FC236}">
                <a16:creationId xmlns:a16="http://schemas.microsoft.com/office/drawing/2014/main" id="{A9257F3A-0751-D69D-04CB-D14C296F670C}"/>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4C09-06E6-EC4E-BDC8-F8CE7451FAA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9475AF4-7C76-F84A-BB03-3750F9EBBB3F}"/>
              </a:ext>
            </a:extLst>
          </p:cNvPr>
          <p:cNvSpPr>
            <a:spLocks noGrp="1"/>
          </p:cNvSpPr>
          <p:nvPr>
            <p:ph sz="quarter" idx="10"/>
          </p:nvPr>
        </p:nvSpPr>
        <p:spPr>
          <a:xfrm>
            <a:off x="1494146" y="1680651"/>
            <a:ext cx="10491787" cy="451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dirty="0"/>
          </a:p>
        </p:txBody>
      </p:sp>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710858"/>
            <a:ext cx="12192000" cy="4539343"/>
          </a:xfrm>
          <a:prstGeom prst="rect">
            <a:avLst/>
          </a:prstGeom>
        </p:spPr>
      </p:pic>
      <p:sp>
        <p:nvSpPr>
          <p:cNvPr id="5" name="Rectangle 4"/>
          <p:cNvSpPr/>
          <p:nvPr userDrawn="1"/>
        </p:nvSpPr>
        <p:spPr>
          <a:xfrm>
            <a:off x="2031714" y="2171125"/>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2061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BF371C-B563-7143-AB92-E7DA8E41A57E}"/>
              </a:ext>
            </a:extLst>
          </p:cNvPr>
          <p:cNvSpPr>
            <a:spLocks noGrp="1"/>
          </p:cNvSpPr>
          <p:nvPr>
            <p:ph sz="quarter" idx="10"/>
          </p:nvPr>
        </p:nvSpPr>
        <p:spPr>
          <a:xfrm>
            <a:off x="382741" y="1298268"/>
            <a:ext cx="11474450" cy="5289550"/>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2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9FA098D7-84A4-0A45-938C-E934A08034D6}"/>
              </a:ext>
            </a:extLst>
          </p:cNvPr>
          <p:cNvSpPr>
            <a:spLocks noGrp="1"/>
          </p:cNvSpPr>
          <p:nvPr>
            <p:ph type="title"/>
          </p:nvPr>
        </p:nvSpPr>
        <p:spPr>
          <a:xfrm>
            <a:off x="376084" y="188144"/>
            <a:ext cx="10515600" cy="922901"/>
          </a:xfrm>
          <a:prstGeom prst="rect">
            <a:avLst/>
          </a:prstGeom>
        </p:spPr>
        <p:txBody>
          <a:bodyPr/>
          <a:lstStyle>
            <a:lvl1pPr>
              <a:defRPr sz="4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733108" y="1990017"/>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353742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6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3"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grpSp>
        <p:nvGrpSpPr>
          <p:cNvPr id="2" name="Group 1">
            <a:extLst>
              <a:ext uri="{FF2B5EF4-FFF2-40B4-BE49-F238E27FC236}">
                <a16:creationId xmlns:a16="http://schemas.microsoft.com/office/drawing/2014/main" id="{47BF785D-D629-586B-362F-1852E191A441}"/>
              </a:ext>
            </a:extLst>
          </p:cNvPr>
          <p:cNvGrpSpPr/>
          <p:nvPr userDrawn="1"/>
        </p:nvGrpSpPr>
        <p:grpSpPr>
          <a:xfrm>
            <a:off x="4986049" y="2211121"/>
            <a:ext cx="1238860" cy="2605548"/>
            <a:chOff x="5053781" y="2202426"/>
            <a:chExt cx="1238860" cy="2605548"/>
          </a:xfrm>
        </p:grpSpPr>
        <p:cxnSp>
          <p:nvCxnSpPr>
            <p:cNvPr id="3" name="Straight Connector 2">
              <a:extLst>
                <a:ext uri="{FF2B5EF4-FFF2-40B4-BE49-F238E27FC236}">
                  <a16:creationId xmlns:a16="http://schemas.microsoft.com/office/drawing/2014/main" id="{72DD46DE-AD41-7038-D3E1-D8EE23CFC8F8}"/>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7F225F8-A8C1-10AA-08B9-FD8D518944BD}"/>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5" name="Picture 4">
            <a:extLst>
              <a:ext uri="{FF2B5EF4-FFF2-40B4-BE49-F238E27FC236}">
                <a16:creationId xmlns:a16="http://schemas.microsoft.com/office/drawing/2014/main" id="{22AB4E4B-4A5C-C619-6EA8-EA3136EE3E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9948" y="205691"/>
            <a:ext cx="1673113" cy="1201279"/>
          </a:xfrm>
          <a:prstGeom prst="rect">
            <a:avLst/>
          </a:prstGeom>
        </p:spPr>
      </p:pic>
      <p:pic>
        <p:nvPicPr>
          <p:cNvPr id="7" name="Picture 6">
            <a:extLst>
              <a:ext uri="{FF2B5EF4-FFF2-40B4-BE49-F238E27FC236}">
                <a16:creationId xmlns:a16="http://schemas.microsoft.com/office/drawing/2014/main" id="{68E9615C-4480-79AC-757A-315EBB6E2E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5777" y="2016423"/>
            <a:ext cx="2914542" cy="2800246"/>
          </a:xfrm>
          <a:prstGeom prst="rect">
            <a:avLst/>
          </a:prstGeom>
        </p:spPr>
      </p:pic>
    </p:spTree>
    <p:extLst>
      <p:ext uri="{BB962C8B-B14F-4D97-AF65-F5344CB8AC3E}">
        <p14:creationId xmlns:p14="http://schemas.microsoft.com/office/powerpoint/2010/main" val="363651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5A11A1D-BF23-4B7E-AD73-A795DD068C89}"/>
              </a:ext>
            </a:extLst>
          </p:cNvPr>
          <p:cNvSpPr>
            <a:spLocks noGrp="1"/>
          </p:cNvSpPr>
          <p:nvPr>
            <p:ph type="dt" sz="half" idx="10"/>
          </p:nvPr>
        </p:nvSpPr>
        <p:spPr/>
        <p:txBody>
          <a:bodyPr/>
          <a:lstStyle/>
          <a:p>
            <a:fld id="{1E1B93C7-32A8-46AF-A8DC-4EC17259C349}"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23EED3F1-8736-413F-B080-23394516D7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34AF0C-3BFA-42DA-B2AC-61CA57EA9F3E}"/>
              </a:ext>
            </a:extLst>
          </p:cNvPr>
          <p:cNvSpPr>
            <a:spLocks noGrp="1"/>
          </p:cNvSpPr>
          <p:nvPr>
            <p:ph type="sldNum" sz="quarter" idx="12"/>
          </p:nvPr>
        </p:nvSpPr>
        <p:spPr/>
        <p:txBody>
          <a:bodyPr/>
          <a:lstStyle/>
          <a:p>
            <a:fld id="{D9A9652F-599E-4FEE-9697-6DF6F6741C5E}" type="slidenum">
              <a:rPr lang="fr-FR" smtClean="0"/>
              <a:t>‹#›</a:t>
            </a:fld>
            <a:endParaRPr lang="fr-FR"/>
          </a:p>
        </p:txBody>
      </p:sp>
    </p:spTree>
    <p:extLst>
      <p:ext uri="{BB962C8B-B14F-4D97-AF65-F5344CB8AC3E}">
        <p14:creationId xmlns:p14="http://schemas.microsoft.com/office/powerpoint/2010/main" val="2213385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B4D1AF-CA40-5174-68F3-A56D10D8EBB5}"/>
              </a:ext>
            </a:extLst>
          </p:cNvPr>
          <p:cNvGrpSpPr/>
          <p:nvPr userDrawn="1"/>
        </p:nvGrpSpPr>
        <p:grpSpPr>
          <a:xfrm>
            <a:off x="5053782" y="2202427"/>
            <a:ext cx="1238860" cy="2605548"/>
            <a:chOff x="5053781" y="2202426"/>
            <a:chExt cx="1238860" cy="2605548"/>
          </a:xfrm>
        </p:grpSpPr>
        <p:cxnSp>
          <p:nvCxnSpPr>
            <p:cNvPr id="3" name="Straight Connector 2">
              <a:extLst>
                <a:ext uri="{FF2B5EF4-FFF2-40B4-BE49-F238E27FC236}">
                  <a16:creationId xmlns:a16="http://schemas.microsoft.com/office/drawing/2014/main" id="{5F4883C4-8C13-38B1-5C05-254523F8BD81}"/>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16C7B7-A43C-9606-F962-E8DA26E442CF}"/>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12" name="Picture 11">
            <a:extLst>
              <a:ext uri="{FF2B5EF4-FFF2-40B4-BE49-F238E27FC236}">
                <a16:creationId xmlns:a16="http://schemas.microsoft.com/office/drawing/2014/main" id="{EF3C1BF3-AA08-9B48-9529-D46C1EE2AF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7682" y="121025"/>
            <a:ext cx="1673113" cy="1201279"/>
          </a:xfrm>
          <a:prstGeom prst="rect">
            <a:avLst/>
          </a:prstGeom>
        </p:spPr>
      </p:pic>
    </p:spTree>
    <p:extLst>
      <p:ext uri="{BB962C8B-B14F-4D97-AF65-F5344CB8AC3E}">
        <p14:creationId xmlns:p14="http://schemas.microsoft.com/office/powerpoint/2010/main" val="277468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13335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2"/>
            <a:ext cx="12192000" cy="709447"/>
          </a:xfrm>
          <a:prstGeom prst="rect">
            <a:avLst/>
          </a:prstGeom>
        </p:spPr>
      </p:pic>
      <p:sp>
        <p:nvSpPr>
          <p:cNvPr id="2" name="Title Placeholder 1">
            <a:extLst>
              <a:ext uri="{FF2B5EF4-FFF2-40B4-BE49-F238E27FC236}">
                <a16:creationId xmlns:a16="http://schemas.microsoft.com/office/drawing/2014/main" id="{7FBA7CF0-D35A-B5A6-277D-8FECE129BB89}"/>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3" name="Content Placeholder 5">
            <a:extLst>
              <a:ext uri="{FF2B5EF4-FFF2-40B4-BE49-F238E27FC236}">
                <a16:creationId xmlns:a16="http://schemas.microsoft.com/office/drawing/2014/main" id="{13563388-9471-D74B-FC88-4370A058FD8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10" y="6148552"/>
            <a:ext cx="12225126" cy="709448"/>
          </a:xfrm>
          <a:prstGeom prst="rect">
            <a:avLst/>
          </a:prstGeom>
        </p:spPr>
      </p:pic>
      <p:sp>
        <p:nvSpPr>
          <p:cNvPr id="2" name="Title Placeholder 1">
            <a:extLst>
              <a:ext uri="{FF2B5EF4-FFF2-40B4-BE49-F238E27FC236}">
                <a16:creationId xmlns:a16="http://schemas.microsoft.com/office/drawing/2014/main" id="{E359E46A-0393-6B39-C492-B16702F08CB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3" name="Content Placeholder 5">
            <a:extLst>
              <a:ext uri="{FF2B5EF4-FFF2-40B4-BE49-F238E27FC236}">
                <a16:creationId xmlns:a16="http://schemas.microsoft.com/office/drawing/2014/main" id="{5712EFF8-357E-1EC0-38A6-E052F126B477}"/>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
        <p:nvSpPr>
          <p:cNvPr id="2" name="Title Placeholder 1">
            <a:extLst>
              <a:ext uri="{FF2B5EF4-FFF2-40B4-BE49-F238E27FC236}">
                <a16:creationId xmlns:a16="http://schemas.microsoft.com/office/drawing/2014/main" id="{F6775FB3-A2A8-45D8-E426-391ADDE05E19}"/>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3" name="Content Placeholder 5">
            <a:extLst>
              <a:ext uri="{FF2B5EF4-FFF2-40B4-BE49-F238E27FC236}">
                <a16:creationId xmlns:a16="http://schemas.microsoft.com/office/drawing/2014/main" id="{F434A75E-DE4D-0B94-A4FC-73534FC5E496}"/>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1.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05/03/2026</a:t>
            </a:fld>
            <a:endParaRPr lang="fr-FR" dirty="0"/>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userDrawn="1"/>
        </p:nvSpPr>
        <p:spPr>
          <a:xfrm rot="5400000">
            <a:off x="1001943"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userDrawn="1"/>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545" y="216363"/>
            <a:ext cx="1999700" cy="951923"/>
          </a:xfrm>
          <a:prstGeom prst="rect">
            <a:avLst/>
          </a:prstGeom>
        </p:spPr>
      </p:pic>
      <p:sp>
        <p:nvSpPr>
          <p:cNvPr id="10" name="Rectangle"/>
          <p:cNvSpPr/>
          <p:nvPr userDrawn="1"/>
        </p:nvSpPr>
        <p:spPr>
          <a:xfrm rot="5400000">
            <a:off x="1721007" y="3812569"/>
            <a:ext cx="1639615"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2" name="Rectangle">
            <a:extLst>
              <a:ext uri="{FF2B5EF4-FFF2-40B4-BE49-F238E27FC236}">
                <a16:creationId xmlns:a16="http://schemas.microsoft.com/office/drawing/2014/main" id="{21257D7F-3656-47C9-B5F0-D20A647BD6E3}"/>
              </a:ext>
            </a:extLst>
          </p:cNvPr>
          <p:cNvSpPr/>
          <p:nvPr userDrawn="1"/>
        </p:nvSpPr>
        <p:spPr>
          <a:xfrm rot="5400000">
            <a:off x="4884290" y="3379882"/>
            <a:ext cx="2423423" cy="98239"/>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pic>
        <p:nvPicPr>
          <p:cNvPr id="2" name="Picture 1">
            <a:extLst>
              <a:ext uri="{FF2B5EF4-FFF2-40B4-BE49-F238E27FC236}">
                <a16:creationId xmlns:a16="http://schemas.microsoft.com/office/drawing/2014/main" id="{DF983F3D-55AB-9F63-24E2-89F0ECD44AB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45777" y="2016423"/>
            <a:ext cx="2914542" cy="2800246"/>
          </a:xfrm>
          <a:prstGeom prst="rect">
            <a:avLst/>
          </a:prstGeom>
        </p:spPr>
      </p:pic>
    </p:spTree>
    <p:extLst>
      <p:ext uri="{BB962C8B-B14F-4D97-AF65-F5344CB8AC3E}">
        <p14:creationId xmlns:p14="http://schemas.microsoft.com/office/powerpoint/2010/main" val="2497455498"/>
      </p:ext>
    </p:extLst>
  </p:cSld>
  <p:clrMap bg1="lt1" tx1="dk1" bg2="lt2" tx2="dk2" accent1="accent1" accent2="accent2" accent3="accent3" accent4="accent4" accent5="accent5" accent6="accent6" hlink="hlink" folHlink="folHlink"/>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071545" y="216363"/>
            <a:ext cx="1999700" cy="951923"/>
          </a:xfrm>
          <a:prstGeom prst="rect">
            <a:avLst/>
          </a:prstGeom>
        </p:spPr>
      </p:pic>
      <p:sp>
        <p:nvSpPr>
          <p:cNvPr id="10" name="Rectangle"/>
          <p:cNvSpPr/>
          <p:nvPr userDrawn="1"/>
        </p:nvSpPr>
        <p:spPr>
          <a:xfrm rot="5400000">
            <a:off x="1721007" y="3812569"/>
            <a:ext cx="1639615"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2" name="Rectangle">
            <a:extLst>
              <a:ext uri="{FF2B5EF4-FFF2-40B4-BE49-F238E27FC236}">
                <a16:creationId xmlns:a16="http://schemas.microsoft.com/office/drawing/2014/main" id="{21257D7F-3656-47C9-B5F0-D20A647BD6E3}"/>
              </a:ext>
            </a:extLst>
          </p:cNvPr>
          <p:cNvSpPr/>
          <p:nvPr userDrawn="1"/>
        </p:nvSpPr>
        <p:spPr>
          <a:xfrm rot="5400000">
            <a:off x="4884290" y="3379882"/>
            <a:ext cx="2423423" cy="98239"/>
          </a:xfrm>
          <a:prstGeom prst="rect">
            <a:avLst/>
          </a:prstGeom>
          <a:solidFill>
            <a:schemeClr val="bg1"/>
          </a:solidFill>
          <a:ln w="12700">
            <a:miter lim="400000"/>
          </a:ln>
        </p:spPr>
        <p:txBody>
          <a:bodyPr lIns="65023" tIns="65023" rIns="65023" bIns="65023" anchor="ctr"/>
          <a:lstStyle/>
          <a:p>
            <a:pPr>
              <a:defRPr>
                <a:solidFill>
                  <a:srgbClr val="3C3C3C"/>
                </a:solidFill>
              </a:defRPr>
            </a:pPr>
            <a:endParaRPr sz="1000"/>
          </a:p>
        </p:txBody>
      </p:sp>
      <p:pic>
        <p:nvPicPr>
          <p:cNvPr id="2" name="Picture 1">
            <a:extLst>
              <a:ext uri="{FF2B5EF4-FFF2-40B4-BE49-F238E27FC236}">
                <a16:creationId xmlns:a16="http://schemas.microsoft.com/office/drawing/2014/main" id="{DF983F3D-55AB-9F63-24E2-89F0ECD44AB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545777" y="2016423"/>
            <a:ext cx="2914542" cy="2800246"/>
          </a:xfrm>
          <a:prstGeom prst="rect">
            <a:avLst/>
          </a:prstGeom>
        </p:spPr>
      </p:pic>
    </p:spTree>
    <p:extLst>
      <p:ext uri="{BB962C8B-B14F-4D97-AF65-F5344CB8AC3E}">
        <p14:creationId xmlns:p14="http://schemas.microsoft.com/office/powerpoint/2010/main" val="361803704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0"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userDrawn="1"/>
        </p:nvSpPr>
        <p:spPr>
          <a:xfrm>
            <a:off x="518275" y="185580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13" name="Oval 8">
            <a:extLst>
              <a:ext uri="{FF2B5EF4-FFF2-40B4-BE49-F238E27FC236}">
                <a16:creationId xmlns:a16="http://schemas.microsoft.com/office/drawing/2014/main" id="{3FB3321D-09B7-419A-8BAF-CB3FBE47F72F}"/>
              </a:ext>
            </a:extLst>
          </p:cNvPr>
          <p:cNvSpPr/>
          <p:nvPr userDrawn="1"/>
        </p:nvSpPr>
        <p:spPr>
          <a:xfrm>
            <a:off x="502508" y="3269246"/>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userDrawn="1"/>
        </p:nvSpPr>
        <p:spPr>
          <a:xfrm>
            <a:off x="518275" y="468269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7FB5224F-0AA0-4C49-8F64-DD3B5D186CA5}"/>
              </a:ext>
            </a:extLst>
          </p:cNvPr>
          <p:cNvSpPr>
            <a:spLocks noGrp="1"/>
          </p:cNvSpPr>
          <p:nvPr>
            <p:ph type="title"/>
          </p:nvPr>
        </p:nvSpPr>
        <p:spPr>
          <a:xfrm>
            <a:off x="518160" y="-7378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1AEA1C-9B6B-A84D-9758-4CC2AFAEED9E}"/>
              </a:ext>
            </a:extLst>
          </p:cNvPr>
          <p:cNvSpPr>
            <a:spLocks noGrp="1"/>
          </p:cNvSpPr>
          <p:nvPr>
            <p:ph type="body" idx="1"/>
          </p:nvPr>
        </p:nvSpPr>
        <p:spPr>
          <a:xfrm>
            <a:off x="1387037" y="1748344"/>
            <a:ext cx="10515600" cy="40428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0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userDrawn="1"/>
        </p:nvSpPr>
        <p:spPr>
          <a:xfrm>
            <a:off x="4585098" y="2105715"/>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dirty="0"/>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rgbClr val="183254"/>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dirty="0"/>
          </a:p>
        </p:txBody>
      </p:sp>
      <p:sp>
        <p:nvSpPr>
          <p:cNvPr id="19" name="Oval 8"/>
          <p:cNvSpPr/>
          <p:nvPr userDrawn="1"/>
        </p:nvSpPr>
        <p:spPr>
          <a:xfrm>
            <a:off x="4731524" y="4539439"/>
            <a:ext cx="1025586" cy="1024496"/>
          </a:xfrm>
          <a:prstGeom prst="ellipse">
            <a:avLst/>
          </a:prstGeom>
          <a:solidFill>
            <a:srgbClr val="67BB89"/>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sp>
        <p:nvSpPr>
          <p:cNvPr id="20" name="Oval 8"/>
          <p:cNvSpPr/>
          <p:nvPr userDrawn="1"/>
        </p:nvSpPr>
        <p:spPr>
          <a:xfrm>
            <a:off x="582903" y="1846397"/>
            <a:ext cx="1025586" cy="1024496"/>
          </a:xfrm>
          <a:prstGeom prst="ellipse">
            <a:avLst/>
          </a:prstGeom>
          <a:solidFill>
            <a:srgbClr val="FCC002"/>
          </a:solidFill>
          <a:ln w="12700">
            <a:miter lim="400000"/>
          </a:ln>
        </p:spPr>
        <p:txBody>
          <a:bodyPr lIns="65023" tIns="65023" rIns="65023" bIns="65023" anchor="ctr"/>
          <a:lstStyle/>
          <a:p>
            <a:pPr algn="ctr">
              <a:defRPr sz="1800">
                <a:solidFill>
                  <a:srgbClr val="FFFFFF"/>
                </a:solidFill>
              </a:defRPr>
            </a:pPr>
            <a:endParaRPr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24" name="Rectangle 23">
            <a:extLst>
              <a:ext uri="{FF2B5EF4-FFF2-40B4-BE49-F238E27FC236}">
                <a16:creationId xmlns:a16="http://schemas.microsoft.com/office/drawing/2014/main" id="{A4F40950-1C56-4BF3-A2DD-AF830DAE5D27}"/>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558706" y="1744852"/>
            <a:ext cx="11074588" cy="4768934"/>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userDrawn="1"/>
        </p:nvSpPr>
        <p:spPr>
          <a:xfrm>
            <a:off x="8909764" y="3829971"/>
            <a:ext cx="1774525" cy="116156"/>
          </a:xfrm>
          <a:prstGeom prst="rect">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0069B4"/>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0069B4"/>
            </a:solidFill>
            <a:miter/>
          </a:ln>
        </p:spPr>
      </p:cxnSp>
      <p:sp>
        <p:nvSpPr>
          <p:cNvPr id="14" name="Oval 67"/>
          <p:cNvSpPr/>
          <p:nvPr userDrawn="1"/>
        </p:nvSpPr>
        <p:spPr>
          <a:xfrm>
            <a:off x="5823631" y="2112580"/>
            <a:ext cx="848697" cy="794330"/>
          </a:xfrm>
          <a:prstGeom prst="ellipse">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67BB89"/>
            </a:solidFill>
            <a:miter/>
          </a:ln>
        </p:spPr>
      </p:cxnSp>
      <p:sp>
        <p:nvSpPr>
          <p:cNvPr id="16" name="Oval 72"/>
          <p:cNvSpPr/>
          <p:nvPr userDrawn="1"/>
        </p:nvSpPr>
        <p:spPr>
          <a:xfrm>
            <a:off x="9335364" y="2112580"/>
            <a:ext cx="848697" cy="794330"/>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0069B4"/>
            </a:solidFill>
            <a:miter/>
          </a:ln>
        </p:spPr>
      </p:cxnSp>
      <p:sp>
        <p:nvSpPr>
          <p:cNvPr id="18" name="Oval 76"/>
          <p:cNvSpPr/>
          <p:nvPr userDrawn="1"/>
        </p:nvSpPr>
        <p:spPr>
          <a:xfrm>
            <a:off x="4049105" y="4859415"/>
            <a:ext cx="848697" cy="794330"/>
          </a:xfrm>
          <a:prstGeom prst="ellipse">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3254"/>
            </a:solidFill>
            <a:miter/>
          </a:ln>
        </p:spPr>
      </p:cxnSp>
      <p:sp>
        <p:nvSpPr>
          <p:cNvPr id="20" name="Oval 80"/>
          <p:cNvSpPr/>
          <p:nvPr userDrawn="1"/>
        </p:nvSpPr>
        <p:spPr>
          <a:xfrm>
            <a:off x="7560837" y="4859415"/>
            <a:ext cx="848697" cy="794330"/>
          </a:xfrm>
          <a:prstGeom prst="ellipse">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rgbClr val="FCC002"/>
            </a:solidFill>
            <a:miter/>
          </a:ln>
        </p:spPr>
      </p:cxnSp>
      <p:sp>
        <p:nvSpPr>
          <p:cNvPr id="32" name="Rectangle 59"/>
          <p:cNvSpPr/>
          <p:nvPr userDrawn="1"/>
        </p:nvSpPr>
        <p:spPr>
          <a:xfrm>
            <a:off x="3594066" y="3829971"/>
            <a:ext cx="1774525" cy="116156"/>
          </a:xfrm>
          <a:prstGeom prst="rect">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0069B4"/>
          </a:solidFill>
          <a:ln w="12700">
            <a:miter lim="400000"/>
          </a:ln>
        </p:spPr>
        <p:txBody>
          <a:bodyPr lIns="65023" tIns="65023" rIns="65023" bIns="65023" anchor="ctr"/>
          <a:lstStyle/>
          <a:p>
            <a:pPr algn="ctr">
              <a:defRPr sz="1800">
                <a:solidFill>
                  <a:srgbClr val="FFFFFF"/>
                </a:solidFill>
              </a:defRPr>
            </a:pPr>
            <a:endParaRPr/>
          </a:p>
        </p:txBody>
      </p:sp>
      <p:sp>
        <p:nvSpPr>
          <p:cNvPr id="22" name="Rectangle">
            <a:extLst>
              <a:ext uri="{FF2B5EF4-FFF2-40B4-BE49-F238E27FC236}">
                <a16:creationId xmlns:a16="http://schemas.microsoft.com/office/drawing/2014/main" id="{AA509E63-55CD-40EB-85AD-92344A66B7D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714" r:id="rId4"/>
    <p:sldLayoutId id="2147483695" r:id="rId5"/>
    <p:sldLayoutId id="214748369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01949" y="362662"/>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5" name="Picture 4">
            <a:extLst>
              <a:ext uri="{FF2B5EF4-FFF2-40B4-BE49-F238E27FC236}">
                <a16:creationId xmlns:a16="http://schemas.microsoft.com/office/drawing/2014/main" id="{A98383C4-C2B5-4C73-B449-6D166856C7AA}"/>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D43B44-CC9F-1520-48D3-94432BD04D70}"/>
              </a:ext>
            </a:extLst>
          </p:cNvPr>
          <p:cNvSpPr/>
          <p:nvPr/>
        </p:nvSpPr>
        <p:spPr>
          <a:xfrm>
            <a:off x="2672101" y="5815607"/>
            <a:ext cx="806233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rPr>
              <a:t>TOWS WG TT-TWO, TT-DMP, 4-6 March 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rPr>
              <a:t>Online</a:t>
            </a:r>
          </a:p>
        </p:txBody>
      </p:sp>
      <p:sp>
        <p:nvSpPr>
          <p:cNvPr id="5" name="Rectangle 4">
            <a:extLst>
              <a:ext uri="{FF2B5EF4-FFF2-40B4-BE49-F238E27FC236}">
                <a16:creationId xmlns:a16="http://schemas.microsoft.com/office/drawing/2014/main" id="{F18DA3D3-07EF-8BDE-6CC7-5447C8876E39}"/>
              </a:ext>
            </a:extLst>
          </p:cNvPr>
          <p:cNvSpPr/>
          <p:nvPr/>
        </p:nvSpPr>
        <p:spPr>
          <a:xfrm>
            <a:off x="6527906" y="1897396"/>
            <a:ext cx="5844964" cy="240065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Tsunami Ready Coalition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ArialMT"/>
              <a:ea typeface="+mn-ea"/>
              <a:cs typeface="+mn-cs"/>
            </a:endParaRPr>
          </a:p>
        </p:txBody>
      </p:sp>
      <p:sp>
        <p:nvSpPr>
          <p:cNvPr id="2" name="Rectangle 1">
            <a:extLst>
              <a:ext uri="{FF2B5EF4-FFF2-40B4-BE49-F238E27FC236}">
                <a16:creationId xmlns:a16="http://schemas.microsoft.com/office/drawing/2014/main" id="{A8394C21-3F8A-7AFC-BAF3-95B69816470F}"/>
              </a:ext>
            </a:extLst>
          </p:cNvPr>
          <p:cNvSpPr/>
          <p:nvPr/>
        </p:nvSpPr>
        <p:spPr>
          <a:xfrm>
            <a:off x="6527906" y="4031069"/>
            <a:ext cx="5415304" cy="1200329"/>
          </a:xfrm>
          <a:prstGeom prst="rect">
            <a:avLst/>
          </a:prstGeom>
        </p:spPr>
        <p:txBody>
          <a:bodyPr wrap="square">
            <a:spAutoFit/>
          </a:bodyPr>
          <a:lstStyle/>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Dr. Laura Kong, Chair, TRC</a:t>
            </a:r>
          </a:p>
          <a:p>
            <a:r>
              <a:rPr lang="en-US" sz="2400" b="1" dirty="0">
                <a:solidFill>
                  <a:schemeClr val="bg1"/>
                </a:solidFill>
                <a:latin typeface="Arial" panose="020B0604020202020204" pitchFamily="34" charset="0"/>
                <a:cs typeface="Arial" panose="020B0604020202020204" pitchFamily="34" charset="0"/>
              </a:rPr>
              <a:t>		       Director, ITIC</a:t>
            </a:r>
          </a:p>
        </p:txBody>
      </p:sp>
    </p:spTree>
    <p:extLst>
      <p:ext uri="{BB962C8B-B14F-4D97-AF65-F5344CB8AC3E}">
        <p14:creationId xmlns:p14="http://schemas.microsoft.com/office/powerpoint/2010/main" val="416786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F5C69-0915-5C10-FB90-EC878D8072C3}"/>
              </a:ext>
            </a:extLst>
          </p:cNvPr>
          <p:cNvSpPr txBox="1"/>
          <p:nvPr/>
        </p:nvSpPr>
        <p:spPr>
          <a:xfrm>
            <a:off x="369196" y="1144289"/>
            <a:ext cx="11745686" cy="5227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n-US" sz="1000" b="1"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00"/>
              </a:spcBef>
              <a:spcAft>
                <a:spcPts val="0"/>
              </a:spcAft>
            </a:pPr>
            <a:r>
              <a:rPr lang="en-US" sz="20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Objective 1:  Raise profile of TRRP in collaboration with critical stakeholders</a:t>
            </a:r>
            <a:endParaRPr lang="en-US" sz="2400" b="1"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Focus:  Short-term (2 years) – 1</a:t>
            </a:r>
            <a:r>
              <a:rPr lang="en-US" sz="1800" b="1"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800" b="1" dirty="0">
                <a:effectLst/>
                <a:latin typeface="Calibri" panose="020F0502020204030204" pitchFamily="34" charset="0"/>
                <a:ea typeface="Calibri" panose="020F0502020204030204" pitchFamily="34" charset="0"/>
                <a:cs typeface="Calibri" panose="020F0502020204030204" pitchFamily="34" charset="0"/>
              </a:rPr>
              <a:t> priority objective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goal  “</a:t>
            </a:r>
            <a:r>
              <a:rPr lang="en-GB" sz="1800" dirty="0">
                <a:effectLst/>
                <a:latin typeface="Calibri" panose="020F0502020204030204" pitchFamily="34" charset="0"/>
                <a:ea typeface="Calibri" panose="020F0502020204030204" pitchFamily="34" charset="0"/>
                <a:cs typeface="Calibri" panose="020F0502020204030204" pitchFamily="34" charset="0"/>
              </a:rPr>
              <a:t>100% of communities at risk of tsunami </a:t>
            </a:r>
            <a:r>
              <a:rPr lang="en-GB"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prepared for and resilient to tsunamis by 2030 </a:t>
            </a:r>
            <a:r>
              <a:rPr lang="en-GB" sz="1800" dirty="0">
                <a:effectLst/>
                <a:latin typeface="Calibri" panose="020F0502020204030204" pitchFamily="34" charset="0"/>
                <a:ea typeface="Calibri" panose="020F0502020204030204" pitchFamily="34" charset="0"/>
                <a:cs typeface="Calibri" panose="020F0502020204030204" pitchFamily="34" charset="0"/>
              </a:rPr>
              <a:t>through implementation of the UNESCO-IOC </a:t>
            </a:r>
            <a:r>
              <a:rPr lang="en-US" sz="1800" dirty="0">
                <a:effectLst/>
                <a:latin typeface="Calibri" panose="020F0502020204030204" pitchFamily="34" charset="0"/>
                <a:ea typeface="Calibri" panose="020F0502020204030204" pitchFamily="34" charset="0"/>
                <a:cs typeface="Calibri" panose="020F0502020204030204" pitchFamily="34" charset="0"/>
              </a:rPr>
              <a:t>TRRP </a:t>
            </a:r>
            <a:r>
              <a:rPr lang="en-GB" sz="1800" dirty="0">
                <a:effectLst/>
                <a:latin typeface="Calibri" panose="020F0502020204030204" pitchFamily="34" charset="0"/>
                <a:ea typeface="Calibri" panose="020F0502020204030204" pitchFamily="34" charset="0"/>
                <a:cs typeface="Calibri" panose="020F0502020204030204" pitchFamily="34" charset="0"/>
              </a:rPr>
              <a:t>and other initiatives. </a:t>
            </a: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P</a:t>
            </a:r>
            <a:r>
              <a:rPr lang="en-US"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rominent </a:t>
            </a:r>
            <a:r>
              <a:rPr lang="en-GB"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profile needed to support participation and funding. </a:t>
            </a:r>
            <a:endPar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r>
              <a:rPr lang="en-US" sz="2000" b="1" dirty="0">
                <a:solidFill>
                  <a:srgbClr val="4472C4"/>
                </a:solidFill>
                <a:latin typeface="Arial" panose="020B0604020202020204" pitchFamily="34" charset="0"/>
                <a:cs typeface="Arial" panose="020B0604020202020204" pitchFamily="34" charset="0"/>
              </a:rPr>
              <a:t>Objective 2:   Increase funding resources for implementation of TRRP</a:t>
            </a:r>
          </a:p>
          <a:p>
            <a:pPr marL="0" marR="0">
              <a:spcBef>
                <a:spcPts val="20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Focus: Medium-term (5 years); On-going</a:t>
            </a: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NZ" sz="1800" b="1" kern="100" dirty="0">
                <a:solidFill>
                  <a:srgbClr val="C00000"/>
                </a:solidFill>
                <a:effectLst/>
                <a:latin typeface="Calibri" panose="020F0502020204030204" pitchFamily="34" charset="0"/>
                <a:ea typeface="Aptos" panose="020B0004020202020204" pitchFamily="34" charset="0"/>
                <a:cs typeface="Calibri" panose="020F0502020204030204" pitchFamily="34" charset="0"/>
              </a:rPr>
              <a:t>Given TRRP </a:t>
            </a:r>
            <a:r>
              <a:rPr lang="en-NZ" sz="1800" b="1" kern="100" dirty="0">
                <a:effectLst/>
                <a:latin typeface="Calibri" panose="020F0502020204030204" pitchFamily="34" charset="0"/>
                <a:ea typeface="Aptos" panose="020B0004020202020204" pitchFamily="34" charset="0"/>
                <a:cs typeface="Calibri" panose="020F0502020204030204" pitchFamily="34" charset="0"/>
              </a:rPr>
              <a:t>will be </a:t>
            </a:r>
            <a:r>
              <a:rPr lang="en-NZ" sz="1800" b="1" kern="100" dirty="0">
                <a:solidFill>
                  <a:srgbClr val="C00000"/>
                </a:solidFill>
                <a:effectLst/>
                <a:latin typeface="Calibri" panose="020F0502020204030204" pitchFamily="34" charset="0"/>
                <a:ea typeface="Aptos" panose="020B0004020202020204" pitchFamily="34" charset="0"/>
                <a:cs typeface="Calibri" panose="020F0502020204030204" pitchFamily="34" charset="0"/>
              </a:rPr>
              <a:t>on-going beyond 2030, </a:t>
            </a:r>
            <a:r>
              <a:rPr lang="en-NZ" sz="1800" kern="100" dirty="0">
                <a:effectLst/>
                <a:latin typeface="Calibri" panose="020F0502020204030204" pitchFamily="34" charset="0"/>
                <a:ea typeface="Aptos" panose="020B0004020202020204" pitchFamily="34" charset="0"/>
                <a:cs typeface="Calibri" panose="020F0502020204030204" pitchFamily="34" charset="0"/>
              </a:rPr>
              <a:t>and</a:t>
            </a:r>
            <a:r>
              <a:rPr lang="en-NZ" sz="1800" b="1" kern="100" dirty="0">
                <a:solidFill>
                  <a:srgbClr val="C00000"/>
                </a:solidFill>
                <a:effectLst/>
                <a:latin typeface="Calibri" panose="020F0502020204030204" pitchFamily="34" charset="0"/>
                <a:ea typeface="Aptos" panose="020B0004020202020204" pitchFamily="34" charset="0"/>
                <a:cs typeface="Calibri" panose="020F0502020204030204" pitchFamily="34" charset="0"/>
              </a:rPr>
              <a:t> UNESCO-IOC recognition renewed every 4 years, sustainable funding will be required </a:t>
            </a:r>
            <a:r>
              <a:rPr lang="en-NZ" sz="1800" kern="100" dirty="0">
                <a:effectLst/>
                <a:latin typeface="Calibri" panose="020F0502020204030204" pitchFamily="34" charset="0"/>
                <a:ea typeface="Aptos" panose="020B0004020202020204" pitchFamily="34" charset="0"/>
                <a:cs typeface="Calibri" panose="020F0502020204030204" pitchFamily="34" charset="0"/>
              </a:rPr>
              <a:t>on an on-going basis. </a:t>
            </a:r>
            <a:r>
              <a:rPr lang="en-NZ" sz="1800" b="1" kern="100" dirty="0">
                <a:effectLst/>
                <a:latin typeface="Calibri" panose="020F0502020204030204" pitchFamily="34" charset="0"/>
                <a:ea typeface="Aptos" panose="020B0004020202020204" pitchFamily="34" charset="0"/>
                <a:cs typeface="Calibri" panose="020F0502020204030204" pitchFamily="34" charset="0"/>
              </a:rPr>
              <a:t>I</a:t>
            </a:r>
            <a:r>
              <a:rPr lang="en-NZ" sz="1800" kern="100" dirty="0">
                <a:effectLst/>
                <a:latin typeface="Calibri" panose="020F0502020204030204" pitchFamily="34" charset="0"/>
                <a:ea typeface="Aptos" panose="020B0004020202020204" pitchFamily="34" charset="0"/>
                <a:cs typeface="Calibri" panose="020F0502020204030204" pitchFamily="34" charset="0"/>
              </a:rPr>
              <a:t>deally, funding arrangements should therefore allow for at least one re-validation.</a:t>
            </a:r>
          </a:p>
          <a:p>
            <a:pPr marR="0">
              <a:spcBef>
                <a:spcPts val="200"/>
              </a:spcBef>
              <a:spcAft>
                <a:spcPts val="0"/>
              </a:spcAft>
            </a:pPr>
            <a:r>
              <a:rPr lang="en-US" sz="2000" b="1" dirty="0">
                <a:solidFill>
                  <a:srgbClr val="4472C4"/>
                </a:solidFill>
                <a:latin typeface="Arial" panose="020B0604020202020204" pitchFamily="34" charset="0"/>
                <a:cs typeface="Arial" panose="020B0604020202020204" pitchFamily="34" charset="0"/>
              </a:rPr>
              <a:t>Objective 3:  Advocate for the conduct Tsunami Ready Indicator Workshops in the Regions</a:t>
            </a:r>
          </a:p>
          <a:p>
            <a:pPr marL="0" marR="0">
              <a:spcBef>
                <a:spcPts val="20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Focus: Medium-term (5 years); On-going	</a:t>
            </a:r>
            <a:endParaRPr lang="en-US"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Via regional workshops, focus on targeted Indicators/topics in accordance with needs, sharing of practical experience and best practice from within the regions, and </a:t>
            </a:r>
            <a:r>
              <a:rPr lang="en-US" dirty="0" err="1">
                <a:latin typeface="Calibri" panose="020F0502020204030204" pitchFamily="34" charset="0"/>
                <a:ea typeface="Calibri" panose="020F0502020204030204" pitchFamily="34" charset="0"/>
                <a:cs typeface="Calibri" panose="020F0502020204030204" pitchFamily="34" charset="0"/>
              </a:rPr>
              <a:t>may</a:t>
            </a:r>
            <a:r>
              <a:rPr lang="en-US" dirty="0" err="1">
                <a:effectLst/>
                <a:latin typeface="Calibri" panose="020F0502020204030204" pitchFamily="34" charset="0"/>
                <a:ea typeface="Calibri" panose="020F0502020204030204" pitchFamily="34" charset="0"/>
                <a:cs typeface="Calibri" panose="020F0502020204030204" pitchFamily="34" charset="0"/>
              </a:rPr>
              <a:t>avoid</a:t>
            </a:r>
            <a:r>
              <a:rPr lang="en-US" dirty="0">
                <a:effectLst/>
                <a:latin typeface="Calibri" panose="020F0502020204030204" pitchFamily="34" charset="0"/>
                <a:ea typeface="Calibri" panose="020F0502020204030204" pitchFamily="34" charset="0"/>
                <a:cs typeface="Calibri" panose="020F0502020204030204" pitchFamily="34" charset="0"/>
              </a:rPr>
              <a:t> language barriers. </a:t>
            </a:r>
            <a:r>
              <a:rPr lang="en-US"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ICGs, and specifically TICs, to play key role</a:t>
            </a:r>
          </a:p>
          <a:p>
            <a:pPr marL="0" marR="0">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r>
              <a:rPr lang="en-US" sz="2000" b="1" dirty="0">
                <a:solidFill>
                  <a:srgbClr val="4472C4"/>
                </a:solidFill>
                <a:latin typeface="Arial" panose="020B0604020202020204" pitchFamily="34" charset="0"/>
                <a:cs typeface="Arial" panose="020B0604020202020204" pitchFamily="34" charset="0"/>
              </a:rPr>
              <a:t>Objective 4:  Organize an effective Tsunami Ready Coalition.  </a:t>
            </a:r>
          </a:p>
          <a:p>
            <a:r>
              <a:rPr lang="en-US" b="1" dirty="0">
                <a:effectLst/>
                <a:latin typeface="Calibri" panose="020F0502020204030204" pitchFamily="34" charset="0"/>
                <a:ea typeface="Calibri" panose="020F0502020204030204" pitchFamily="34" charset="0"/>
                <a:cs typeface="Calibri" panose="020F0502020204030204" pitchFamily="34" charset="0"/>
              </a:rPr>
              <a:t>Focus: On-going</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Endorsed Coalition Implementation Plan, appointment of co-Chair</a:t>
            </a:r>
            <a:r>
              <a:rPr lang="en-US" dirty="0">
                <a:latin typeface="Calibri" panose="020F0502020204030204" pitchFamily="34" charset="0"/>
                <a:ea typeface="Calibri" panose="020F0502020204030204" pitchFamily="34" charset="0"/>
                <a:cs typeface="Calibri" panose="020F0502020204030204" pitchFamily="34" charset="0"/>
              </a:rPr>
              <a:t>. A</a:t>
            </a:r>
            <a:r>
              <a:rPr lang="en-US" sz="1800" dirty="0">
                <a:latin typeface="Calibri" panose="020F0502020204030204" pitchFamily="34" charset="0"/>
                <a:cs typeface="Calibri" panose="020F0502020204030204" pitchFamily="34" charset="0"/>
              </a:rPr>
              <a:t>dvising TOWS-WG on implementation of TR</a:t>
            </a:r>
            <a:r>
              <a:rPr lang="en-US" dirty="0">
                <a:effectLst/>
                <a:latin typeface="Calibri" panose="020F0502020204030204" pitchFamily="34" charset="0"/>
                <a:ea typeface="Calibri" panose="020F0502020204030204" pitchFamily="34" charset="0"/>
                <a:cs typeface="Calibri" panose="020F0502020204030204" pitchFamily="34" charset="0"/>
              </a:rPr>
              <a:t> including (among others):</a:t>
            </a:r>
            <a:r>
              <a:rPr lang="en-US" dirty="0">
                <a:latin typeface="Calibri" panose="020F0502020204030204" pitchFamily="34" charset="0"/>
                <a:ea typeface="Calibri" panose="020F0502020204030204" pitchFamily="34" charset="0"/>
                <a:cs typeface="Calibri" panose="020F0502020204030204" pitchFamily="34" charset="0"/>
              </a:rPr>
              <a:t> </a:t>
            </a:r>
            <a:r>
              <a:rPr lang="en-NZ" kern="100" dirty="0">
                <a:effectLst/>
                <a:latin typeface="Calibri" panose="020F0502020204030204" pitchFamily="34" charset="0"/>
                <a:ea typeface="Calibri" panose="020F0502020204030204" pitchFamily="34" charset="0"/>
                <a:cs typeface="Calibri" panose="020F0502020204030204" pitchFamily="34" charset="0"/>
              </a:rPr>
              <a:t>TRRP progress, resources, and opportunities</a:t>
            </a:r>
            <a:r>
              <a:rPr lang="en-NZ" kern="100" dirty="0">
                <a:latin typeface="Calibri" panose="020F0502020204030204" pitchFamily="34" charset="0"/>
                <a:ea typeface="Calibri" panose="020F0502020204030204" pitchFamily="34" charset="0"/>
                <a:cs typeface="Calibri" panose="020F0502020204030204" pitchFamily="34" charset="0"/>
              </a:rPr>
              <a:t>, </a:t>
            </a:r>
            <a:r>
              <a:rPr lang="en-NZ" kern="100" dirty="0">
                <a:effectLst/>
                <a:latin typeface="Calibri" panose="020F0502020204030204" pitchFamily="34" charset="0"/>
                <a:ea typeface="Calibri" panose="020F0502020204030204" pitchFamily="34" charset="0"/>
                <a:cs typeface="Calibri" panose="020F0502020204030204" pitchFamily="34" charset="0"/>
              </a:rPr>
              <a:t>unique regional and/or local circumstances.</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FFE9245-3A89-CCA9-33A1-08C1C08B6448}"/>
              </a:ext>
            </a:extLst>
          </p:cNvPr>
          <p:cNvSpPr txBox="1"/>
          <p:nvPr/>
        </p:nvSpPr>
        <p:spPr>
          <a:xfrm>
            <a:off x="369196" y="272009"/>
            <a:ext cx="10460386" cy="6419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800"/>
              </a:spcBef>
              <a:spcAft>
                <a:spcPts val="400"/>
              </a:spcAft>
            </a:pPr>
            <a:r>
              <a:rPr lang="en-NZ" sz="36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Implementation Plan - Objectives</a:t>
            </a:r>
            <a:endParaRPr lang="en-US" sz="44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42099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C1F71-F224-379B-BD78-433C87CA1C78}"/>
              </a:ext>
            </a:extLst>
          </p:cNvPr>
          <p:cNvSpPr>
            <a:spLocks noGrp="1"/>
          </p:cNvSpPr>
          <p:nvPr>
            <p:ph type="title"/>
          </p:nvPr>
        </p:nvSpPr>
        <p:spPr>
          <a:xfrm>
            <a:off x="511790" y="104503"/>
            <a:ext cx="10515600" cy="1005281"/>
          </a:xfrm>
        </p:spPr>
        <p:txBody>
          <a:bodyPr>
            <a:normAutofit/>
          </a:bodyPr>
          <a:lstStyle/>
          <a:p>
            <a:r>
              <a:rPr lang="en-US" sz="3600" dirty="0"/>
              <a:t>Objectives and Activities  </a:t>
            </a:r>
            <a:r>
              <a:rPr lang="en-US" sz="2800" b="0" dirty="0"/>
              <a:t>p. 11-13</a:t>
            </a:r>
            <a:endParaRPr lang="en-US" b="0" dirty="0"/>
          </a:p>
        </p:txBody>
      </p:sp>
      <p:sp>
        <p:nvSpPr>
          <p:cNvPr id="5" name="Content Placeholder 4">
            <a:extLst>
              <a:ext uri="{FF2B5EF4-FFF2-40B4-BE49-F238E27FC236}">
                <a16:creationId xmlns:a16="http://schemas.microsoft.com/office/drawing/2014/main" id="{E6A80A63-9AB9-A147-A5F5-8A0A39DC1224}"/>
              </a:ext>
            </a:extLst>
          </p:cNvPr>
          <p:cNvSpPr>
            <a:spLocks noGrp="1"/>
          </p:cNvSpPr>
          <p:nvPr>
            <p:ph sz="quarter" idx="10"/>
          </p:nvPr>
        </p:nvSpPr>
        <p:spPr>
          <a:xfrm>
            <a:off x="511790" y="1298050"/>
            <a:ext cx="11636667" cy="530749"/>
          </a:xfrm>
          <a:solidFill>
            <a:schemeClr val="bg1"/>
          </a:solidFill>
        </p:spPr>
        <p:txBody>
          <a:bodyPr>
            <a:noAutofit/>
          </a:bodyPr>
          <a:lstStyle/>
          <a:p>
            <a:pPr marL="0" indent="0">
              <a:buNone/>
            </a:pPr>
            <a:r>
              <a:rPr lang="en-NZ" sz="2400" b="1" kern="100" dirty="0">
                <a:solidFill>
                  <a:schemeClr val="tx1"/>
                </a:solidFill>
                <a:effectLst/>
                <a:ea typeface="Times New Roman" panose="02020603050405020304" pitchFamily="18" charset="0"/>
              </a:rPr>
              <a:t>Objective 1: Raise profile of TRRP in collaboration with critical stakeholders</a:t>
            </a:r>
            <a:endParaRPr lang="en-US" sz="2400" b="1" kern="100" dirty="0">
              <a:solidFill>
                <a:schemeClr val="tx1"/>
              </a:solidFill>
              <a:effectLst/>
              <a:ea typeface="Times New Roman" panose="02020603050405020304" pitchFamily="18" charset="0"/>
            </a:endParaRPr>
          </a:p>
          <a:p>
            <a:pPr marL="0" indent="0">
              <a:buNone/>
            </a:pPr>
            <a:r>
              <a:rPr lang="en-US" sz="2400" b="1" dirty="0">
                <a:solidFill>
                  <a:schemeClr val="tx1"/>
                </a:solidFill>
              </a:rPr>
              <a:t>Focus:  Short-term (2 years)</a:t>
            </a:r>
          </a:p>
        </p:txBody>
      </p:sp>
      <p:graphicFrame>
        <p:nvGraphicFramePr>
          <p:cNvPr id="3" name="Table 2">
            <a:extLst>
              <a:ext uri="{FF2B5EF4-FFF2-40B4-BE49-F238E27FC236}">
                <a16:creationId xmlns:a16="http://schemas.microsoft.com/office/drawing/2014/main" id="{61B839F9-881C-EC8C-A3E4-8532F9A09A74}"/>
              </a:ext>
            </a:extLst>
          </p:cNvPr>
          <p:cNvGraphicFramePr>
            <a:graphicFrameLocks noGrp="1"/>
          </p:cNvGraphicFramePr>
          <p:nvPr>
            <p:extLst>
              <p:ext uri="{D42A27DB-BD31-4B8C-83A1-F6EECF244321}">
                <p14:modId xmlns:p14="http://schemas.microsoft.com/office/powerpoint/2010/main" val="2858620731"/>
              </p:ext>
            </p:extLst>
          </p:nvPr>
        </p:nvGraphicFramePr>
        <p:xfrm>
          <a:off x="616294" y="2291385"/>
          <a:ext cx="9703363" cy="4229108"/>
        </p:xfrm>
        <a:graphic>
          <a:graphicData uri="http://schemas.openxmlformats.org/drawingml/2006/table">
            <a:tbl>
              <a:tblPr firstRow="1" firstCol="1" bandRow="1">
                <a:tableStyleId>{5C22544A-7EE6-4342-B048-85BDC9FD1C3A}</a:tableStyleId>
              </a:tblPr>
              <a:tblGrid>
                <a:gridCol w="1153177">
                  <a:extLst>
                    <a:ext uri="{9D8B030D-6E8A-4147-A177-3AD203B41FA5}">
                      <a16:colId xmlns:a16="http://schemas.microsoft.com/office/drawing/2014/main" val="3225080932"/>
                    </a:ext>
                  </a:extLst>
                </a:gridCol>
                <a:gridCol w="8550186">
                  <a:extLst>
                    <a:ext uri="{9D8B030D-6E8A-4147-A177-3AD203B41FA5}">
                      <a16:colId xmlns:a16="http://schemas.microsoft.com/office/drawing/2014/main" val="3823422587"/>
                    </a:ext>
                  </a:extLst>
                </a:gridCol>
              </a:tblGrid>
              <a:tr h="660821">
                <a:tc>
                  <a:txBody>
                    <a:bodyPr/>
                    <a:lstStyle/>
                    <a:p>
                      <a:pPr marL="0" marR="0" algn="ctr">
                        <a:lnSpc>
                          <a:spcPct val="107000"/>
                        </a:lnSpc>
                        <a:spcBef>
                          <a:spcPts val="0"/>
                        </a:spcBef>
                        <a:spcAft>
                          <a:spcPts val="0"/>
                        </a:spcAft>
                      </a:pPr>
                      <a:r>
                        <a:rPr lang="en-NZ" sz="2400" b="1" kern="100" dirty="0">
                          <a:effectLst/>
                          <a:latin typeface="Arial" panose="020B0604020202020204" pitchFamily="34" charset="0"/>
                          <a:cs typeface="Arial" panose="020B0604020202020204" pitchFamily="34" charset="0"/>
                        </a:rPr>
                        <a:t>#</a:t>
                      </a:r>
                      <a:endParaRPr lang="en-US" sz="2400" b="1" kern="100" dirty="0">
                        <a:effectLst/>
                        <a:latin typeface="Arial" panose="020B0604020202020204" pitchFamily="34" charset="0"/>
                        <a:ea typeface="+mn-ea"/>
                        <a:cs typeface="Arial" panose="020B0604020202020204" pitchFamily="34" charset="0"/>
                      </a:endParaRPr>
                    </a:p>
                  </a:txBody>
                  <a:tcPr marL="97909" marR="97909" marT="0" marB="0" anchor="ctr"/>
                </a:tc>
                <a:tc>
                  <a:txBody>
                    <a:bodyPr/>
                    <a:lstStyle/>
                    <a:p>
                      <a:pPr marL="0" marR="0" algn="l">
                        <a:lnSpc>
                          <a:spcPct val="107000"/>
                        </a:lnSpc>
                        <a:spcBef>
                          <a:spcPts val="0"/>
                        </a:spcBef>
                        <a:spcAft>
                          <a:spcPts val="0"/>
                        </a:spcAft>
                      </a:pPr>
                      <a:r>
                        <a:rPr lang="en-NZ" sz="2400" b="1" kern="100" dirty="0">
                          <a:effectLst/>
                          <a:latin typeface="Arial" panose="020B0604020202020204" pitchFamily="34" charset="0"/>
                          <a:cs typeface="Arial" panose="020B0604020202020204" pitchFamily="34" charset="0"/>
                        </a:rPr>
                        <a:t>Raising the Profile: Sub-Objectives</a:t>
                      </a:r>
                      <a:endParaRPr lang="en-US" sz="2400" b="1" kern="100" dirty="0">
                        <a:effectLst/>
                        <a:latin typeface="Arial" panose="020B0604020202020204" pitchFamily="34" charset="0"/>
                        <a:ea typeface="+mn-ea"/>
                        <a:cs typeface="Arial" panose="020B0604020202020204" pitchFamily="34" charset="0"/>
                      </a:endParaRPr>
                    </a:p>
                  </a:txBody>
                  <a:tcPr marL="97909" marR="97909" marT="0" marB="0" anchor="ctr"/>
                </a:tc>
                <a:extLst>
                  <a:ext uri="{0D108BD9-81ED-4DB2-BD59-A6C34878D82A}">
                    <a16:rowId xmlns:a16="http://schemas.microsoft.com/office/drawing/2014/main" val="3789364334"/>
                  </a:ext>
                </a:extLst>
              </a:tr>
              <a:tr h="492192">
                <a:tc>
                  <a:txBody>
                    <a:bodyPr/>
                    <a:lstStyle/>
                    <a:p>
                      <a:pPr marL="0" marR="0" algn="ctr">
                        <a:lnSpc>
                          <a:spcPct val="107000"/>
                        </a:lnSpc>
                        <a:spcBef>
                          <a:spcPts val="0"/>
                        </a:spcBef>
                        <a:spcAft>
                          <a:spcPts val="0"/>
                        </a:spcAft>
                      </a:pPr>
                      <a:r>
                        <a:rPr lang="en-NZ" sz="2000" b="1" kern="100">
                          <a:effectLst/>
                          <a:latin typeface="Arial" panose="020B0604020202020204" pitchFamily="34" charset="0"/>
                          <a:cs typeface="Arial" panose="020B0604020202020204" pitchFamily="34" charset="0"/>
                        </a:rPr>
                        <a:t>1.1</a:t>
                      </a:r>
                      <a:endParaRPr lang="en-US" sz="2000" b="1" kern="100">
                        <a:effectLst/>
                        <a:latin typeface="Arial" panose="020B0604020202020204" pitchFamily="34" charset="0"/>
                        <a:ea typeface="+mn-ea"/>
                        <a:cs typeface="Arial" panose="020B0604020202020204" pitchFamily="34" charset="0"/>
                      </a:endParaRPr>
                    </a:p>
                  </a:txBody>
                  <a:tcPr marL="97909" marR="97909" marT="0" marB="0" anchor="ctr"/>
                </a:tc>
                <a:tc>
                  <a:txBody>
                    <a:bodyPr/>
                    <a:lstStyle/>
                    <a:p>
                      <a:pPr marL="0" marR="0" algn="l">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Advocate for TRRP in the UN system</a:t>
                      </a:r>
                      <a:endParaRPr lang="en-US" sz="2000" b="1" kern="100" dirty="0">
                        <a:effectLst/>
                        <a:latin typeface="Arial" panose="020B0604020202020204" pitchFamily="34" charset="0"/>
                        <a:ea typeface="+mn-ea"/>
                        <a:cs typeface="Arial" panose="020B0604020202020204" pitchFamily="34" charset="0"/>
                      </a:endParaRPr>
                    </a:p>
                  </a:txBody>
                  <a:tcPr marL="97909" marR="97909" marT="0" marB="0" anchor="ctr"/>
                </a:tc>
                <a:extLst>
                  <a:ext uri="{0D108BD9-81ED-4DB2-BD59-A6C34878D82A}">
                    <a16:rowId xmlns:a16="http://schemas.microsoft.com/office/drawing/2014/main" val="1107043129"/>
                  </a:ext>
                </a:extLst>
              </a:tr>
              <a:tr h="492192">
                <a:tc>
                  <a:txBody>
                    <a:bodyPr/>
                    <a:lstStyle/>
                    <a:p>
                      <a:pPr marL="0" marR="0" algn="ctr">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1.2</a:t>
                      </a:r>
                      <a:endParaRPr lang="en-US" sz="2000" b="1" kern="100" dirty="0">
                        <a:effectLst/>
                        <a:latin typeface="Arial" panose="020B0604020202020204" pitchFamily="34" charset="0"/>
                        <a:ea typeface="+mn-ea"/>
                        <a:cs typeface="Arial" panose="020B0604020202020204" pitchFamily="34" charset="0"/>
                      </a:endParaRPr>
                    </a:p>
                  </a:txBody>
                  <a:tcPr marL="97909" marR="97909" marT="0" marB="0" anchor="ctr"/>
                </a:tc>
                <a:tc>
                  <a:txBody>
                    <a:bodyPr/>
                    <a:lstStyle/>
                    <a:p>
                      <a:pPr marL="0" marR="0" algn="l">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Advocate for TRRP in regional organisations</a:t>
                      </a:r>
                      <a:endParaRPr lang="en-US" sz="2000" b="1" kern="100" dirty="0">
                        <a:effectLst/>
                        <a:latin typeface="Arial" panose="020B0604020202020204" pitchFamily="34" charset="0"/>
                        <a:ea typeface="+mn-ea"/>
                        <a:cs typeface="Arial" panose="020B0604020202020204" pitchFamily="34" charset="0"/>
                      </a:endParaRPr>
                    </a:p>
                  </a:txBody>
                  <a:tcPr marL="97909" marR="97909" marT="0" marB="0" anchor="ctr"/>
                </a:tc>
                <a:extLst>
                  <a:ext uri="{0D108BD9-81ED-4DB2-BD59-A6C34878D82A}">
                    <a16:rowId xmlns:a16="http://schemas.microsoft.com/office/drawing/2014/main" val="1620370464"/>
                  </a:ext>
                </a:extLst>
              </a:tr>
              <a:tr h="492192">
                <a:tc>
                  <a:txBody>
                    <a:bodyPr/>
                    <a:lstStyle/>
                    <a:p>
                      <a:pPr marL="0" marR="0" algn="ctr">
                        <a:lnSpc>
                          <a:spcPct val="107000"/>
                        </a:lnSpc>
                        <a:spcBef>
                          <a:spcPts val="0"/>
                        </a:spcBef>
                        <a:spcAft>
                          <a:spcPts val="0"/>
                        </a:spcAft>
                      </a:pPr>
                      <a:r>
                        <a:rPr lang="en-NZ" sz="2000" b="1" kern="100">
                          <a:effectLst/>
                          <a:latin typeface="Arial" panose="020B0604020202020204" pitchFamily="34" charset="0"/>
                          <a:cs typeface="Arial" panose="020B0604020202020204" pitchFamily="34" charset="0"/>
                        </a:rPr>
                        <a:t>1.3</a:t>
                      </a:r>
                      <a:endParaRPr lang="en-US" sz="2000" b="1" kern="100">
                        <a:effectLst/>
                        <a:latin typeface="Arial" panose="020B0604020202020204" pitchFamily="34" charset="0"/>
                        <a:ea typeface="+mn-ea"/>
                        <a:cs typeface="Arial" panose="020B0604020202020204" pitchFamily="34" charset="0"/>
                      </a:endParaRPr>
                    </a:p>
                  </a:txBody>
                  <a:tcPr marL="97909" marR="97909" marT="0" marB="0" anchor="ctr"/>
                </a:tc>
                <a:tc>
                  <a:txBody>
                    <a:bodyPr/>
                    <a:lstStyle/>
                    <a:p>
                      <a:pPr marL="0" marR="0" algn="l">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Advocate for TRRP among other stakeholders (i.e. NGOs, Industry)</a:t>
                      </a:r>
                      <a:endParaRPr lang="en-US" sz="2000" b="1" kern="100" dirty="0">
                        <a:effectLst/>
                        <a:latin typeface="Arial" panose="020B0604020202020204" pitchFamily="34" charset="0"/>
                        <a:ea typeface="+mn-ea"/>
                        <a:cs typeface="Arial" panose="020B0604020202020204" pitchFamily="34" charset="0"/>
                      </a:endParaRPr>
                    </a:p>
                  </a:txBody>
                  <a:tcPr marL="97909" marR="97909" marT="0" marB="0" anchor="ctr"/>
                </a:tc>
                <a:extLst>
                  <a:ext uri="{0D108BD9-81ED-4DB2-BD59-A6C34878D82A}">
                    <a16:rowId xmlns:a16="http://schemas.microsoft.com/office/drawing/2014/main" val="2533645713"/>
                  </a:ext>
                </a:extLst>
              </a:tr>
              <a:tr h="492192">
                <a:tc>
                  <a:txBody>
                    <a:bodyPr/>
                    <a:lstStyle/>
                    <a:p>
                      <a:pPr marL="0" marR="0" algn="ctr">
                        <a:lnSpc>
                          <a:spcPct val="107000"/>
                        </a:lnSpc>
                        <a:spcBef>
                          <a:spcPts val="0"/>
                        </a:spcBef>
                        <a:spcAft>
                          <a:spcPts val="0"/>
                        </a:spcAft>
                      </a:pPr>
                      <a:r>
                        <a:rPr lang="en-NZ" sz="2000" b="1" kern="100">
                          <a:effectLst/>
                          <a:latin typeface="Arial" panose="020B0604020202020204" pitchFamily="34" charset="0"/>
                          <a:cs typeface="Arial" panose="020B0604020202020204" pitchFamily="34" charset="0"/>
                        </a:rPr>
                        <a:t>1.4</a:t>
                      </a:r>
                      <a:endParaRPr lang="en-US" sz="2000" b="1" kern="100">
                        <a:effectLst/>
                        <a:latin typeface="Arial" panose="020B0604020202020204" pitchFamily="34" charset="0"/>
                        <a:ea typeface="+mn-ea"/>
                        <a:cs typeface="Arial" panose="020B0604020202020204" pitchFamily="34" charset="0"/>
                      </a:endParaRPr>
                    </a:p>
                  </a:txBody>
                  <a:tcPr marL="97909" marR="97909" marT="0" marB="0" anchor="ctr"/>
                </a:tc>
                <a:tc>
                  <a:txBody>
                    <a:bodyPr/>
                    <a:lstStyle/>
                    <a:p>
                      <a:pPr marL="0" marR="0" algn="just">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Advocate for TRRP in countries (i.e. mainstream, Aid Organisations)</a:t>
                      </a:r>
                      <a:endParaRPr lang="en-US" sz="2000" b="1" kern="100" dirty="0">
                        <a:effectLst/>
                        <a:latin typeface="Arial" panose="020B0604020202020204" pitchFamily="34" charset="0"/>
                        <a:ea typeface="+mn-ea"/>
                        <a:cs typeface="Arial" panose="020B0604020202020204" pitchFamily="34" charset="0"/>
                      </a:endParaRPr>
                    </a:p>
                  </a:txBody>
                  <a:tcPr marL="97909" marR="97909" marT="0" marB="0" anchor="ctr"/>
                </a:tc>
                <a:extLst>
                  <a:ext uri="{0D108BD9-81ED-4DB2-BD59-A6C34878D82A}">
                    <a16:rowId xmlns:a16="http://schemas.microsoft.com/office/drawing/2014/main" val="4064116362"/>
                  </a:ext>
                </a:extLst>
              </a:tr>
              <a:tr h="492192">
                <a:tc>
                  <a:txBody>
                    <a:bodyPr/>
                    <a:lstStyle/>
                    <a:p>
                      <a:pPr marL="0" marR="0" algn="ctr">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1.5</a:t>
                      </a:r>
                      <a:endParaRPr lang="en-US" sz="2000" b="1" kern="100" dirty="0">
                        <a:effectLst/>
                        <a:latin typeface="Arial" panose="020B0604020202020204" pitchFamily="34" charset="0"/>
                        <a:ea typeface="+mn-ea"/>
                        <a:cs typeface="Arial" panose="020B0604020202020204" pitchFamily="34" charset="0"/>
                      </a:endParaRPr>
                    </a:p>
                  </a:txBody>
                  <a:tcPr marL="97909" marR="97909" marT="0" marB="0" anchor="ctr"/>
                </a:tc>
                <a:tc>
                  <a:txBody>
                    <a:bodyPr/>
                    <a:lstStyle/>
                    <a:p>
                      <a:pPr marL="0" marR="0" algn="just">
                        <a:lnSpc>
                          <a:spcPct val="107000"/>
                        </a:lnSpc>
                        <a:spcBef>
                          <a:spcPts val="0"/>
                        </a:spcBef>
                        <a:spcAft>
                          <a:spcPts val="0"/>
                        </a:spcAft>
                      </a:pPr>
                      <a:r>
                        <a:rPr lang="en-NZ" sz="2000" b="1" kern="100" dirty="0">
                          <a:solidFill>
                            <a:srgbClr val="0432FF"/>
                          </a:solidFill>
                          <a:effectLst/>
                          <a:latin typeface="Arial" panose="020B0604020202020204" pitchFamily="34" charset="0"/>
                          <a:cs typeface="Arial" panose="020B0604020202020204" pitchFamily="34" charset="0"/>
                        </a:rPr>
                        <a:t>Advocate for TRRP equivalency approaches</a:t>
                      </a:r>
                    </a:p>
                  </a:txBody>
                  <a:tcPr marL="97909" marR="97909" marT="0" marB="0" anchor="ctr"/>
                </a:tc>
                <a:extLst>
                  <a:ext uri="{0D108BD9-81ED-4DB2-BD59-A6C34878D82A}">
                    <a16:rowId xmlns:a16="http://schemas.microsoft.com/office/drawing/2014/main" val="2977245048"/>
                  </a:ext>
                </a:extLst>
              </a:tr>
              <a:tr h="492192">
                <a:tc>
                  <a:txBody>
                    <a:bodyPr/>
                    <a:lstStyle/>
                    <a:p>
                      <a:pPr marL="0" marR="0" algn="ctr">
                        <a:lnSpc>
                          <a:spcPct val="107000"/>
                        </a:lnSpc>
                        <a:spcBef>
                          <a:spcPts val="0"/>
                        </a:spcBef>
                        <a:spcAft>
                          <a:spcPts val="0"/>
                        </a:spcAft>
                      </a:pPr>
                      <a:r>
                        <a:rPr lang="en-US" sz="2000" b="1" kern="100" dirty="0">
                          <a:effectLst/>
                          <a:latin typeface="Arial" panose="020B0604020202020204" pitchFamily="34" charset="0"/>
                          <a:ea typeface="+mn-ea"/>
                          <a:cs typeface="Arial" panose="020B0604020202020204" pitchFamily="34" charset="0"/>
                        </a:rPr>
                        <a:t>1.6</a:t>
                      </a:r>
                    </a:p>
                  </a:txBody>
                  <a:tcPr marL="97909" marR="97909" marT="0" marB="0" anchor="ctr"/>
                </a:tc>
                <a:tc>
                  <a:txBody>
                    <a:bodyPr/>
                    <a:lstStyle/>
                    <a:p>
                      <a:pPr marL="0" marR="0" lvl="0" indent="0" algn="just" defTabSz="914367" rtl="0" eaLnBrk="1" fontAlgn="auto" latinLnBrk="0" hangingPunct="1">
                        <a:lnSpc>
                          <a:spcPct val="107000"/>
                        </a:lnSpc>
                        <a:spcBef>
                          <a:spcPts val="0"/>
                        </a:spcBef>
                        <a:spcAft>
                          <a:spcPts val="0"/>
                        </a:spcAft>
                        <a:buClrTx/>
                        <a:buSzTx/>
                        <a:buFontTx/>
                        <a:buNone/>
                        <a:tabLst/>
                        <a:defRPr/>
                      </a:pPr>
                      <a:r>
                        <a:rPr lang="en-NZ" sz="2000" b="1" kern="100" dirty="0">
                          <a:solidFill>
                            <a:srgbClr val="C00000"/>
                          </a:solidFill>
                          <a:effectLst/>
                          <a:latin typeface="Arial" panose="020B0604020202020204" pitchFamily="34" charset="0"/>
                          <a:cs typeface="Arial" panose="020B0604020202020204" pitchFamily="34" charset="0"/>
                        </a:rPr>
                        <a:t>Raise the Public profile</a:t>
                      </a:r>
                      <a:endParaRPr lang="en-US" sz="2000" b="1" kern="100" dirty="0">
                        <a:solidFill>
                          <a:srgbClr val="C00000"/>
                        </a:solidFill>
                        <a:effectLst/>
                        <a:latin typeface="Arial" panose="020B0604020202020204" pitchFamily="34" charset="0"/>
                        <a:ea typeface="+mn-ea"/>
                        <a:cs typeface="Arial" panose="020B0604020202020204" pitchFamily="34" charset="0"/>
                      </a:endParaRPr>
                    </a:p>
                  </a:txBody>
                  <a:tcPr marL="97909" marR="97909" marT="0" marB="0" anchor="ctr"/>
                </a:tc>
                <a:extLst>
                  <a:ext uri="{0D108BD9-81ED-4DB2-BD59-A6C34878D82A}">
                    <a16:rowId xmlns:a16="http://schemas.microsoft.com/office/drawing/2014/main" val="802678861"/>
                  </a:ext>
                </a:extLst>
              </a:tr>
              <a:tr h="615135">
                <a:tc>
                  <a:txBody>
                    <a:bodyPr/>
                    <a:lstStyle/>
                    <a:p>
                      <a:pPr marL="0" marR="0" algn="ctr">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1.7</a:t>
                      </a:r>
                      <a:endParaRPr lang="en-US" sz="2000" b="1" kern="100" dirty="0">
                        <a:effectLst/>
                        <a:latin typeface="Arial" panose="020B0604020202020204" pitchFamily="34" charset="0"/>
                        <a:ea typeface="+mn-ea"/>
                        <a:cs typeface="Arial" panose="020B0604020202020204" pitchFamily="34" charset="0"/>
                      </a:endParaRPr>
                    </a:p>
                  </a:txBody>
                  <a:tcPr marL="97909" marR="97909" marT="0" marB="0" anchor="ctr"/>
                </a:tc>
                <a:tc>
                  <a:txBody>
                    <a:bodyPr/>
                    <a:lstStyle/>
                    <a:p>
                      <a:pPr marL="0" marR="0" algn="just">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Support countries with the TRRP process</a:t>
                      </a:r>
                      <a:endParaRPr lang="en-US" sz="2000" b="1" kern="100" dirty="0">
                        <a:effectLst/>
                        <a:latin typeface="Arial" panose="020B0604020202020204" pitchFamily="34" charset="0"/>
                        <a:ea typeface="+mn-ea"/>
                        <a:cs typeface="Arial" panose="020B0604020202020204" pitchFamily="34" charset="0"/>
                      </a:endParaRPr>
                    </a:p>
                  </a:txBody>
                  <a:tcPr marL="97909" marR="97909" marT="0" marB="0" anchor="ctr"/>
                </a:tc>
                <a:extLst>
                  <a:ext uri="{0D108BD9-81ED-4DB2-BD59-A6C34878D82A}">
                    <a16:rowId xmlns:a16="http://schemas.microsoft.com/office/drawing/2014/main" val="2814448431"/>
                  </a:ext>
                </a:extLst>
              </a:tr>
            </a:tbl>
          </a:graphicData>
        </a:graphic>
      </p:graphicFrame>
    </p:spTree>
    <p:extLst>
      <p:ext uri="{BB962C8B-B14F-4D97-AF65-F5344CB8AC3E}">
        <p14:creationId xmlns:p14="http://schemas.microsoft.com/office/powerpoint/2010/main" val="20173266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C1F71-F224-379B-BD78-433C87CA1C78}"/>
              </a:ext>
            </a:extLst>
          </p:cNvPr>
          <p:cNvSpPr>
            <a:spLocks noGrp="1"/>
          </p:cNvSpPr>
          <p:nvPr>
            <p:ph type="title"/>
          </p:nvPr>
        </p:nvSpPr>
        <p:spPr>
          <a:xfrm>
            <a:off x="511790" y="117565"/>
            <a:ext cx="10515600" cy="1005281"/>
          </a:xfrm>
        </p:spPr>
        <p:txBody>
          <a:bodyPr>
            <a:normAutofit/>
          </a:bodyPr>
          <a:lstStyle/>
          <a:p>
            <a:r>
              <a:rPr lang="en-US" sz="3600" dirty="0"/>
              <a:t>Objective 1 - Activities </a:t>
            </a:r>
            <a:r>
              <a:rPr lang="en-US" sz="2800" b="0" dirty="0"/>
              <a:t>p. 12-13</a:t>
            </a:r>
            <a:endParaRPr lang="en-US" b="0" dirty="0"/>
          </a:p>
        </p:txBody>
      </p:sp>
      <p:graphicFrame>
        <p:nvGraphicFramePr>
          <p:cNvPr id="2" name="Table 1">
            <a:extLst>
              <a:ext uri="{FF2B5EF4-FFF2-40B4-BE49-F238E27FC236}">
                <a16:creationId xmlns:a16="http://schemas.microsoft.com/office/drawing/2014/main" id="{E384D99C-8985-C60A-FCA7-CA99480290A5}"/>
              </a:ext>
            </a:extLst>
          </p:cNvPr>
          <p:cNvGraphicFramePr>
            <a:graphicFrameLocks noGrp="1"/>
          </p:cNvGraphicFramePr>
          <p:nvPr>
            <p:extLst>
              <p:ext uri="{D42A27DB-BD31-4B8C-83A1-F6EECF244321}">
                <p14:modId xmlns:p14="http://schemas.microsoft.com/office/powerpoint/2010/main" val="216643247"/>
              </p:ext>
            </p:extLst>
          </p:nvPr>
        </p:nvGraphicFramePr>
        <p:xfrm>
          <a:off x="511790" y="1288973"/>
          <a:ext cx="10972800" cy="5314035"/>
        </p:xfrm>
        <a:graphic>
          <a:graphicData uri="http://schemas.openxmlformats.org/drawingml/2006/table">
            <a:tbl>
              <a:tblPr firstRow="1" firstCol="1" bandRow="1">
                <a:tableStyleId>{5C22544A-7EE6-4342-B048-85BDC9FD1C3A}</a:tableStyleId>
              </a:tblPr>
              <a:tblGrid>
                <a:gridCol w="705395">
                  <a:extLst>
                    <a:ext uri="{9D8B030D-6E8A-4147-A177-3AD203B41FA5}">
                      <a16:colId xmlns:a16="http://schemas.microsoft.com/office/drawing/2014/main" val="2955191082"/>
                    </a:ext>
                  </a:extLst>
                </a:gridCol>
                <a:gridCol w="849085">
                  <a:extLst>
                    <a:ext uri="{9D8B030D-6E8A-4147-A177-3AD203B41FA5}">
                      <a16:colId xmlns:a16="http://schemas.microsoft.com/office/drawing/2014/main" val="261604514"/>
                    </a:ext>
                  </a:extLst>
                </a:gridCol>
                <a:gridCol w="6727372">
                  <a:extLst>
                    <a:ext uri="{9D8B030D-6E8A-4147-A177-3AD203B41FA5}">
                      <a16:colId xmlns:a16="http://schemas.microsoft.com/office/drawing/2014/main" val="2733041662"/>
                    </a:ext>
                  </a:extLst>
                </a:gridCol>
                <a:gridCol w="1645920">
                  <a:extLst>
                    <a:ext uri="{9D8B030D-6E8A-4147-A177-3AD203B41FA5}">
                      <a16:colId xmlns:a16="http://schemas.microsoft.com/office/drawing/2014/main" val="1570569452"/>
                    </a:ext>
                  </a:extLst>
                </a:gridCol>
                <a:gridCol w="1045028">
                  <a:extLst>
                    <a:ext uri="{9D8B030D-6E8A-4147-A177-3AD203B41FA5}">
                      <a16:colId xmlns:a16="http://schemas.microsoft.com/office/drawing/2014/main" val="1619560085"/>
                    </a:ext>
                  </a:extLst>
                </a:gridCol>
              </a:tblGrid>
              <a:tr h="241082">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Activity #</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Sub-</a:t>
                      </a:r>
                      <a:r>
                        <a:rPr lang="en-NZ" sz="1200" b="1" kern="100" dirty="0" err="1">
                          <a:effectLst/>
                          <a:latin typeface="Arial" panose="020B0604020202020204" pitchFamily="34" charset="0"/>
                          <a:cs typeface="Arial" panose="020B0604020202020204" pitchFamily="34" charset="0"/>
                        </a:rPr>
                        <a:t>Obj</a:t>
                      </a:r>
                      <a:r>
                        <a:rPr lang="en-NZ" sz="1200" b="1" kern="100" dirty="0">
                          <a:effectLst/>
                          <a:latin typeface="Arial" panose="020B0604020202020204" pitchFamily="34" charset="0"/>
                          <a:cs typeface="Arial" panose="020B0604020202020204" pitchFamily="34" charset="0"/>
                        </a:rPr>
                        <a:t> #</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Activity</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Who</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When / by when</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37582859"/>
                  </a:ext>
                </a:extLst>
              </a:tr>
              <a:tr h="390175">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1</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1.1 - 1.4</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Utilise 2</a:t>
                      </a:r>
                      <a:r>
                        <a:rPr lang="en-NZ" sz="1200" b="1" kern="100" baseline="30000" dirty="0">
                          <a:effectLst/>
                          <a:latin typeface="Arial" panose="020B0604020202020204" pitchFamily="34" charset="0"/>
                          <a:cs typeface="Arial" panose="020B0604020202020204" pitchFamily="34" charset="0"/>
                        </a:rPr>
                        <a:t>nd</a:t>
                      </a:r>
                      <a:r>
                        <a:rPr lang="en-NZ" sz="1200" b="1" kern="100" dirty="0">
                          <a:effectLst/>
                          <a:latin typeface="Arial" panose="020B0604020202020204" pitchFamily="34" charset="0"/>
                          <a:cs typeface="Arial" panose="020B0604020202020204" pitchFamily="34" charset="0"/>
                        </a:rPr>
                        <a:t> UNESCO-IOC Global </a:t>
                      </a:r>
                      <a:r>
                        <a:rPr lang="en-NZ" sz="1200" b="1" kern="100" dirty="0" err="1">
                          <a:effectLst/>
                          <a:latin typeface="Arial" panose="020B0604020202020204" pitchFamily="34" charset="0"/>
                          <a:cs typeface="Arial" panose="020B0604020202020204" pitchFamily="34" charset="0"/>
                        </a:rPr>
                        <a:t>Tsu</a:t>
                      </a:r>
                      <a:r>
                        <a:rPr lang="en-NZ" sz="1200" b="1" kern="100" dirty="0">
                          <a:effectLst/>
                          <a:latin typeface="Arial" panose="020B0604020202020204" pitchFamily="34" charset="0"/>
                          <a:cs typeface="Arial" panose="020B0604020202020204" pitchFamily="34" charset="0"/>
                        </a:rPr>
                        <a:t> Symposium Nov 2024 (Banda Aceh) to promote TRRP</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Coalition Chair</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Nov 2024</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1794949392"/>
                  </a:ext>
                </a:extLst>
              </a:tr>
              <a:tr h="813648">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2</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1.1 - 1.4</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Finalise the list of targeted stakeholders to compose the Coalition from:</a:t>
                      </a:r>
                      <a:endParaRPr lang="en-US" sz="1050" b="1" kern="1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 The list of potential stakeholders identified by the TOWS TTDMP in 2021, </a:t>
                      </a:r>
                      <a:endParaRPr lang="en-US" sz="1050" b="1" kern="1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 The stakeholder analysis in this Draft Implementation Plan, and</a:t>
                      </a:r>
                      <a:endParaRPr lang="en-US" sz="1050" b="1" kern="1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 Expressions of Interest received </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TOWS TTDMP</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Feb 2025 </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1207105069"/>
                  </a:ext>
                </a:extLst>
              </a:tr>
              <a:tr h="508832">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3</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1.1 - 1.3</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Endorse list of targeted stakeholders and request letters of invitation from IOC Executive Secretary. Letter to include Coalition mandate &amp; </a:t>
                      </a:r>
                      <a:r>
                        <a:rPr lang="en-NZ" sz="1200" b="1" kern="100" dirty="0" err="1">
                          <a:effectLst/>
                          <a:latin typeface="Arial" panose="020B0604020202020204" pitchFamily="34" charset="0"/>
                          <a:cs typeface="Arial" panose="020B0604020202020204" pitchFamily="34" charset="0"/>
                        </a:rPr>
                        <a:t>ToR</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TOWS-WG</a:t>
                      </a:r>
                      <a:endParaRPr lang="en-US" sz="1050" b="1" kern="1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 </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April 2025</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1095973698"/>
                  </a:ext>
                </a:extLst>
              </a:tr>
              <a:tr h="471601">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4</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1.4</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Request letter from IOC Executive Secretary to IOC Member States to promote the TRRP and invite participation/implementation</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TOWS-WG</a:t>
                      </a:r>
                      <a:endParaRPr lang="en-US" sz="1050" b="1" kern="10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(Drafting- TTDMP)</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April 2025</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4219784311"/>
                  </a:ext>
                </a:extLst>
              </a:tr>
              <a:tr h="301513">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5</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1.2; 1.4</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Invite respective ICGs to support promotion of TRRP among their member states</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TOWS-WG</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April 2025</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2852317477"/>
                  </a:ext>
                </a:extLst>
              </a:tr>
              <a:tr h="492763">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6</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1.5</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Letter to UNDRR under Activity # 3 above, to also request inclusion of a TRRP focus in World Tsunami Awareness Day in 2025, and every subsequent year up to 2030</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TOWS-WG</a:t>
                      </a:r>
                      <a:endParaRPr lang="en-US" sz="1050" b="1" kern="10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(Drafting- TTDMP)</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April 2025</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2773068408"/>
                  </a:ext>
                </a:extLst>
              </a:tr>
              <a:tr h="463297">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7</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1.1 - 1.4</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Confirm make-up of Coalition via letter from IOC Executive Secretary. Information posted TRRP website. Decade Coordination Unit (IOC) advised</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TRS</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May 2025</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2531053520"/>
                  </a:ext>
                </a:extLst>
              </a:tr>
              <a:tr h="306886">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8</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1.1 - 1.6</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Identify key international and regional meetings &amp; conferences to target</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TTDMP, Coalition SG</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2025-2028</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2054331375"/>
                  </a:ext>
                </a:extLst>
              </a:tr>
              <a:tr h="381553">
                <a:tc>
                  <a:txBody>
                    <a:bodyPr/>
                    <a:lstStyle/>
                    <a:p>
                      <a:pPr marL="0" marR="0" algn="ctr">
                        <a:lnSpc>
                          <a:spcPct val="107000"/>
                        </a:lnSpc>
                        <a:spcBef>
                          <a:spcPts val="0"/>
                        </a:spcBef>
                        <a:spcAft>
                          <a:spcPts val="0"/>
                        </a:spcAft>
                      </a:pPr>
                      <a:r>
                        <a:rPr lang="en-NZ" sz="1200" b="1" kern="100">
                          <a:effectLst/>
                          <a:latin typeface="Arial" panose="020B0604020202020204" pitchFamily="34" charset="0"/>
                          <a:cs typeface="Arial" panose="020B0604020202020204" pitchFamily="34" charset="0"/>
                        </a:rPr>
                        <a:t>9</a:t>
                      </a:r>
                      <a:endParaRPr lang="en-US" sz="1050" b="1" kern="10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1.1 - 1.6</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‘Lobby’ for inclusion in targeted meeting &amp; conference agendas of non-Coalition members</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TTDMP; Coalition SG</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2025-2028</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3473667251"/>
                  </a:ext>
                </a:extLst>
              </a:tr>
              <a:tr h="465054">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10</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ctr">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1.7</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Hold regional Tsunami Ready Workshops to promote TTRP and determine needs (see Objective 3 below). </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TICs</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tc>
                  <a:txBody>
                    <a:bodyPr/>
                    <a:lstStyle/>
                    <a:p>
                      <a:pPr marL="0" marR="0" algn="l">
                        <a:lnSpc>
                          <a:spcPct val="107000"/>
                        </a:lnSpc>
                        <a:spcBef>
                          <a:spcPts val="0"/>
                        </a:spcBef>
                        <a:spcAft>
                          <a:spcPts val="0"/>
                        </a:spcAft>
                      </a:pPr>
                      <a:r>
                        <a:rPr lang="en-NZ" sz="1200" b="1" kern="100" dirty="0">
                          <a:effectLst/>
                          <a:latin typeface="Arial" panose="020B0604020202020204" pitchFamily="34" charset="0"/>
                          <a:cs typeface="Arial" panose="020B0604020202020204" pitchFamily="34" charset="0"/>
                        </a:rPr>
                        <a:t>2025</a:t>
                      </a:r>
                      <a:endParaRPr lang="en-US" sz="1050" b="1" kern="100" dirty="0">
                        <a:effectLst/>
                        <a:latin typeface="Arial" panose="020B0604020202020204" pitchFamily="34" charset="0"/>
                        <a:ea typeface="Aptos" panose="020B0004020202020204" pitchFamily="34" charset="0"/>
                        <a:cs typeface="Arial" panose="020B0604020202020204" pitchFamily="34" charset="0"/>
                      </a:endParaRPr>
                    </a:p>
                  </a:txBody>
                  <a:tcPr marL="49285" marR="49285" marT="0" marB="0" anchor="ctr"/>
                </a:tc>
                <a:extLst>
                  <a:ext uri="{0D108BD9-81ED-4DB2-BD59-A6C34878D82A}">
                    <a16:rowId xmlns:a16="http://schemas.microsoft.com/office/drawing/2014/main" val="3189280467"/>
                  </a:ext>
                </a:extLst>
              </a:tr>
              <a:tr h="341523">
                <a:tc>
                  <a:txBody>
                    <a:bodyPr/>
                    <a:lstStyle/>
                    <a:p>
                      <a:pPr marL="0" marR="0" algn="ctr">
                        <a:lnSpc>
                          <a:spcPct val="107000"/>
                        </a:lnSpc>
                        <a:spcBef>
                          <a:spcPts val="0"/>
                        </a:spcBef>
                        <a:spcAft>
                          <a:spcPts val="0"/>
                        </a:spcAft>
                      </a:pPr>
                      <a:r>
                        <a:rPr lang="en-US" sz="1200" b="1" kern="100" dirty="0">
                          <a:effectLst/>
                          <a:latin typeface="Arial" panose="020B0604020202020204" pitchFamily="34" charset="0"/>
                          <a:ea typeface="Aptos" panose="020B0004020202020204" pitchFamily="34" charset="0"/>
                          <a:cs typeface="Arial" panose="020B0604020202020204" pitchFamily="34" charset="0"/>
                        </a:rPr>
                        <a:t>11</a:t>
                      </a:r>
                    </a:p>
                  </a:txBody>
                  <a:tcPr marL="49285" marR="49285" marT="0" marB="0" anchor="ctr"/>
                </a:tc>
                <a:tc>
                  <a:txBody>
                    <a:bodyPr/>
                    <a:lstStyle/>
                    <a:p>
                      <a:pPr marL="0" marR="0" algn="ctr">
                        <a:lnSpc>
                          <a:spcPct val="107000"/>
                        </a:lnSpc>
                        <a:spcBef>
                          <a:spcPts val="0"/>
                        </a:spcBef>
                        <a:spcAft>
                          <a:spcPts val="0"/>
                        </a:spcAft>
                      </a:pPr>
                      <a:r>
                        <a:rPr lang="en-US" sz="1200" b="1" kern="100" dirty="0">
                          <a:effectLst/>
                          <a:latin typeface="Arial" panose="020B0604020202020204" pitchFamily="34" charset="0"/>
                          <a:ea typeface="Aptos" panose="020B0004020202020204" pitchFamily="34" charset="0"/>
                          <a:cs typeface="Arial" panose="020B0604020202020204" pitchFamily="34" charset="0"/>
                        </a:rPr>
                        <a:t>1.5</a:t>
                      </a:r>
                    </a:p>
                  </a:txBody>
                  <a:tcPr marL="49285" marR="49285" marT="0" marB="0" anchor="ctr"/>
                </a:tc>
                <a:tc>
                  <a:txBody>
                    <a:bodyPr/>
                    <a:lstStyle/>
                    <a:p>
                      <a:pPr marL="0" marR="0" algn="l">
                        <a:lnSpc>
                          <a:spcPct val="107000"/>
                        </a:lnSpc>
                        <a:spcBef>
                          <a:spcPts val="0"/>
                        </a:spcBef>
                        <a:spcAft>
                          <a:spcPts val="0"/>
                        </a:spcAft>
                      </a:pPr>
                      <a:r>
                        <a:rPr lang="en-US" sz="1200" b="1" kern="100" dirty="0">
                          <a:effectLst/>
                          <a:latin typeface="Arial" panose="020B0604020202020204" pitchFamily="34" charset="0"/>
                          <a:ea typeface="Aptos" panose="020B0004020202020204" pitchFamily="34" charset="0"/>
                          <a:cs typeface="Arial" panose="020B0604020202020204" pitchFamily="34" charset="0"/>
                        </a:rPr>
                        <a:t>Monitor and review progress on, and advise in establishing TRRP equivalencies</a:t>
                      </a:r>
                    </a:p>
                  </a:txBody>
                  <a:tcPr marL="49285" marR="49285" marT="0" marB="0" anchor="ctr"/>
                </a:tc>
                <a:tc>
                  <a:txBody>
                    <a:bodyPr/>
                    <a:lstStyle/>
                    <a:p>
                      <a:pPr marL="0" marR="0" algn="l">
                        <a:lnSpc>
                          <a:spcPct val="107000"/>
                        </a:lnSpc>
                        <a:spcBef>
                          <a:spcPts val="0"/>
                        </a:spcBef>
                        <a:spcAft>
                          <a:spcPts val="0"/>
                        </a:spcAft>
                      </a:pPr>
                      <a:r>
                        <a:rPr lang="en-US" sz="1200" b="1" kern="100" dirty="0">
                          <a:effectLst/>
                          <a:latin typeface="Arial" panose="020B0604020202020204" pitchFamily="34" charset="0"/>
                          <a:ea typeface="Aptos" panose="020B0004020202020204" pitchFamily="34" charset="0"/>
                          <a:cs typeface="Arial" panose="020B0604020202020204" pitchFamily="34" charset="0"/>
                        </a:rPr>
                        <a:t>TTDMP; Coalition SG</a:t>
                      </a:r>
                    </a:p>
                  </a:txBody>
                  <a:tcPr marL="49285" marR="49285" marT="0" marB="0" anchor="ctr"/>
                </a:tc>
                <a:tc>
                  <a:txBody>
                    <a:bodyPr/>
                    <a:lstStyle/>
                    <a:p>
                      <a:pPr marL="0" marR="0" algn="l">
                        <a:lnSpc>
                          <a:spcPct val="107000"/>
                        </a:lnSpc>
                        <a:spcBef>
                          <a:spcPts val="0"/>
                        </a:spcBef>
                        <a:spcAft>
                          <a:spcPts val="0"/>
                        </a:spcAft>
                      </a:pPr>
                      <a:r>
                        <a:rPr lang="en-US" sz="1200" b="1" kern="100" dirty="0">
                          <a:effectLst/>
                          <a:latin typeface="Arial" panose="020B0604020202020204" pitchFamily="34" charset="0"/>
                          <a:ea typeface="Aptos" panose="020B0004020202020204" pitchFamily="34" charset="0"/>
                          <a:cs typeface="Arial" panose="020B0604020202020204" pitchFamily="34" charset="0"/>
                        </a:rPr>
                        <a:t>2025</a:t>
                      </a:r>
                    </a:p>
                  </a:txBody>
                  <a:tcPr marL="49285" marR="49285" marT="0" marB="0" anchor="ctr"/>
                </a:tc>
                <a:extLst>
                  <a:ext uri="{0D108BD9-81ED-4DB2-BD59-A6C34878D82A}">
                    <a16:rowId xmlns:a16="http://schemas.microsoft.com/office/drawing/2014/main" val="74756180"/>
                  </a:ext>
                </a:extLst>
              </a:tr>
            </a:tbl>
          </a:graphicData>
        </a:graphic>
      </p:graphicFrame>
    </p:spTree>
    <p:extLst>
      <p:ext uri="{BB962C8B-B14F-4D97-AF65-F5344CB8AC3E}">
        <p14:creationId xmlns:p14="http://schemas.microsoft.com/office/powerpoint/2010/main" val="23448125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6F7D-8480-2F8E-4C05-CDEBBAC1169A}"/>
              </a:ext>
            </a:extLst>
          </p:cNvPr>
          <p:cNvSpPr txBox="1">
            <a:spLocks/>
          </p:cNvSpPr>
          <p:nvPr/>
        </p:nvSpPr>
        <p:spPr>
          <a:xfrm>
            <a:off x="401780" y="174276"/>
            <a:ext cx="12282254" cy="1005281"/>
          </a:xfrm>
          <a:prstGeom prst="rect">
            <a:avLst/>
          </a:prstGeom>
        </p:spPr>
        <p:txBody>
          <a:bodyPr>
            <a:normAutofit fontScale="97500"/>
          </a:bodyPr>
          <a:lst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r>
              <a:rPr lang="en-US" sz="2800" kern="0" dirty="0"/>
              <a:t>Obj 1. Raise the profile of TRRP – Relevant Institutions                          for Advocacy and Implementation - </a:t>
            </a:r>
            <a:r>
              <a:rPr lang="en-US" sz="2500" b="0" kern="0" dirty="0"/>
              <a:t>p. 22-27</a:t>
            </a:r>
            <a:endParaRPr lang="en-US" sz="2800" b="0" kern="0" dirty="0"/>
          </a:p>
        </p:txBody>
      </p:sp>
      <p:graphicFrame>
        <p:nvGraphicFramePr>
          <p:cNvPr id="3" name="Table 2">
            <a:extLst>
              <a:ext uri="{FF2B5EF4-FFF2-40B4-BE49-F238E27FC236}">
                <a16:creationId xmlns:a16="http://schemas.microsoft.com/office/drawing/2014/main" id="{B26D32D1-7CCC-E342-D816-E469B7759978}"/>
              </a:ext>
            </a:extLst>
          </p:cNvPr>
          <p:cNvGraphicFramePr>
            <a:graphicFrameLocks noGrp="1"/>
          </p:cNvGraphicFramePr>
          <p:nvPr>
            <p:extLst>
              <p:ext uri="{D42A27DB-BD31-4B8C-83A1-F6EECF244321}">
                <p14:modId xmlns:p14="http://schemas.microsoft.com/office/powerpoint/2010/main" val="2039269566"/>
              </p:ext>
            </p:extLst>
          </p:nvPr>
        </p:nvGraphicFramePr>
        <p:xfrm>
          <a:off x="401780" y="1245946"/>
          <a:ext cx="11446231" cy="5633415"/>
        </p:xfrm>
        <a:graphic>
          <a:graphicData uri="http://schemas.openxmlformats.org/drawingml/2006/table">
            <a:tbl>
              <a:tblPr firstRow="1" firstCol="1" bandRow="1">
                <a:tableStyleId>{5C22544A-7EE6-4342-B048-85BDC9FD1C3A}</a:tableStyleId>
              </a:tblPr>
              <a:tblGrid>
                <a:gridCol w="2315294">
                  <a:extLst>
                    <a:ext uri="{9D8B030D-6E8A-4147-A177-3AD203B41FA5}">
                      <a16:colId xmlns:a16="http://schemas.microsoft.com/office/drawing/2014/main" val="788012261"/>
                    </a:ext>
                  </a:extLst>
                </a:gridCol>
                <a:gridCol w="9130937">
                  <a:extLst>
                    <a:ext uri="{9D8B030D-6E8A-4147-A177-3AD203B41FA5}">
                      <a16:colId xmlns:a16="http://schemas.microsoft.com/office/drawing/2014/main" val="968621810"/>
                    </a:ext>
                  </a:extLst>
                </a:gridCol>
              </a:tblGrid>
              <a:tr h="267489">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800" b="1" i="0" kern="100" dirty="0">
                          <a:effectLst/>
                          <a:latin typeface="Arial" panose="020B0604020202020204" pitchFamily="34" charset="0"/>
                          <a:cs typeface="Arial" panose="020B0604020202020204" pitchFamily="34" charset="0"/>
                        </a:rPr>
                        <a:t>Mechanisms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800" b="1" i="0" kern="100" dirty="0">
                          <a:effectLst/>
                          <a:latin typeface="Arial" panose="020B0604020202020204" pitchFamily="34" charset="0"/>
                          <a:ea typeface="Aptos" panose="020B0004020202020204" pitchFamily="34" charset="0"/>
                          <a:cs typeface="Arial" panose="020B0604020202020204" pitchFamily="34" charset="0"/>
                        </a:rPr>
                        <a:t>Activity {Engagement Point}</a:t>
                      </a:r>
                    </a:p>
                  </a:txBody>
                  <a:tcPr marL="68580" marR="68580" marT="0" marB="0" anchor="ctr"/>
                </a:tc>
                <a:extLst>
                  <a:ext uri="{0D108BD9-81ED-4DB2-BD59-A6C34878D82A}">
                    <a16:rowId xmlns:a16="http://schemas.microsoft.com/office/drawing/2014/main" val="4041148523"/>
                  </a:ext>
                </a:extLst>
              </a:tr>
              <a:tr h="1221787">
                <a:tc>
                  <a:txBody>
                    <a:bodyPr/>
                    <a:lstStyle/>
                    <a:p>
                      <a:pPr marL="0" marR="0" algn="l">
                        <a:lnSpc>
                          <a:spcPct val="107000"/>
                        </a:lnSpc>
                        <a:spcBef>
                          <a:spcPts val="0"/>
                        </a:spcBef>
                        <a:spcAft>
                          <a:spcPts val="0"/>
                        </a:spcAft>
                      </a:pPr>
                      <a:r>
                        <a:rPr lang="en-NZ" sz="1600" b="1" i="0" kern="100" dirty="0">
                          <a:effectLst/>
                          <a:latin typeface="Arial" panose="020B0604020202020204" pitchFamily="34" charset="0"/>
                          <a:ea typeface="Aptos" panose="020B0004020202020204" pitchFamily="34" charset="0"/>
                          <a:cs typeface="Arial" panose="020B0604020202020204" pitchFamily="34" charset="0"/>
                        </a:rPr>
                        <a:t>Ocean Decade</a:t>
                      </a:r>
                      <a:endParaRPr lang="en-US" sz="16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r>
                        <a:rPr lang="en-NZ" sz="1125" b="1" i="1" u="none" strike="noStrike" cap="none" spc="0" baseline="0" dirty="0">
                          <a:ln>
                            <a:noFill/>
                          </a:ln>
                          <a:solidFill>
                            <a:schemeClr val="dk1"/>
                          </a:solidFill>
                          <a:effectLst/>
                          <a:uFillTx/>
                          <a:latin typeface="+mn-lt"/>
                          <a:ea typeface="+mn-ea"/>
                          <a:cs typeface="+mn-cs"/>
                          <a:sym typeface="Roboto"/>
                        </a:rPr>
                        <a:t>Barcelona Statement {</a:t>
                      </a:r>
                      <a:r>
                        <a:rPr lang="en-GB" sz="1125" b="1" i="1" u="none" strike="noStrike" cap="none" spc="0" baseline="0" dirty="0">
                          <a:ln>
                            <a:noFill/>
                          </a:ln>
                          <a:solidFill>
                            <a:schemeClr val="dk1"/>
                          </a:solidFill>
                          <a:effectLst/>
                          <a:uFillTx/>
                          <a:latin typeface="+mn-lt"/>
                          <a:ea typeface="+mn-ea"/>
                          <a:cs typeface="+mn-cs"/>
                          <a:sym typeface="Roboto"/>
                        </a:rPr>
                        <a:t>Decade Coordination Unit, DCU}</a:t>
                      </a:r>
                      <a:endParaRPr lang="en-US" sz="1125" b="1" i="1" u="none" strike="noStrike" cap="none" spc="0" baseline="0" dirty="0">
                        <a:ln>
                          <a:noFill/>
                        </a:ln>
                        <a:solidFill>
                          <a:schemeClr val="dk1"/>
                        </a:solidFill>
                        <a:effectLst/>
                        <a:uFillTx/>
                        <a:latin typeface="+mn-lt"/>
                        <a:ea typeface="+mn-ea"/>
                        <a:cs typeface="+mn-cs"/>
                        <a:sym typeface="Roboto"/>
                      </a:endParaRPr>
                    </a:p>
                    <a:p>
                      <a:pPr algn="l"/>
                      <a:r>
                        <a:rPr lang="en-NZ" sz="1125" b="1" i="1" u="none" strike="noStrike" cap="none" spc="0" baseline="0" dirty="0">
                          <a:ln>
                            <a:noFill/>
                          </a:ln>
                          <a:solidFill>
                            <a:schemeClr val="dk1"/>
                          </a:solidFill>
                          <a:effectLst/>
                          <a:uFillTx/>
                          <a:latin typeface="+mn-lt"/>
                          <a:ea typeface="+mn-ea"/>
                          <a:cs typeface="+mn-cs"/>
                          <a:sym typeface="Roboto"/>
                        </a:rPr>
                        <a:t>Ocean Decade Coordination Unit (DCU); Decade Collaborative Centres (DCCs); Decade Coordination Offices (DCOs) </a:t>
                      </a:r>
                      <a:r>
                        <a:rPr lang="en-GB" sz="1125" b="1" i="1" u="none" strike="noStrike" cap="none" spc="0" baseline="0" dirty="0">
                          <a:ln>
                            <a:noFill/>
                          </a:ln>
                          <a:solidFill>
                            <a:schemeClr val="dk1"/>
                          </a:solidFill>
                          <a:effectLst/>
                          <a:uFillTx/>
                          <a:latin typeface="+mn-lt"/>
                          <a:ea typeface="+mn-ea"/>
                          <a:cs typeface="+mn-cs"/>
                          <a:sym typeface="Roboto"/>
                        </a:rPr>
                        <a:t>{DCU} </a:t>
                      </a:r>
                      <a:endParaRPr lang="en-US" sz="1125" b="1" i="1" u="none" strike="noStrike" cap="none" spc="0" baseline="0" dirty="0">
                        <a:ln>
                          <a:noFill/>
                        </a:ln>
                        <a:solidFill>
                          <a:schemeClr val="dk1"/>
                        </a:solidFill>
                        <a:effectLst/>
                        <a:uFillTx/>
                        <a:latin typeface="+mn-lt"/>
                        <a:ea typeface="+mn-ea"/>
                        <a:cs typeface="+mn-cs"/>
                        <a:sym typeface="Roboto"/>
                      </a:endParaRPr>
                    </a:p>
                    <a:p>
                      <a:pPr algn="l"/>
                      <a:r>
                        <a:rPr lang="en-NZ" sz="1125" b="1" i="1" u="none" strike="noStrike" cap="none" spc="0" baseline="0" dirty="0">
                          <a:ln>
                            <a:noFill/>
                          </a:ln>
                          <a:solidFill>
                            <a:schemeClr val="dk1"/>
                          </a:solidFill>
                          <a:effectLst/>
                          <a:uFillTx/>
                          <a:latin typeface="+mn-lt"/>
                          <a:ea typeface="+mn-ea"/>
                          <a:cs typeface="+mn-cs"/>
                          <a:sym typeface="Roboto"/>
                        </a:rPr>
                        <a:t>Ocean Decade Projects and Programmes:</a:t>
                      </a:r>
                      <a:endParaRPr lang="en-US" sz="1125" b="1" i="1" u="none" strike="noStrike" cap="none" spc="0" baseline="0" dirty="0">
                        <a:ln>
                          <a:noFill/>
                        </a:ln>
                        <a:solidFill>
                          <a:schemeClr val="dk1"/>
                        </a:solidFill>
                        <a:effectLst/>
                        <a:uFillTx/>
                        <a:latin typeface="+mn-lt"/>
                        <a:ea typeface="+mn-ea"/>
                        <a:cs typeface="+mn-cs"/>
                        <a:sym typeface="Roboto"/>
                      </a:endParaRPr>
                    </a:p>
                    <a:p>
                      <a:pPr algn="l"/>
                      <a:r>
                        <a:rPr lang="en-NZ" sz="1125" b="1" i="1" u="none" strike="noStrike" cap="none" spc="0" baseline="0" dirty="0" err="1">
                          <a:ln>
                            <a:noFill/>
                          </a:ln>
                          <a:solidFill>
                            <a:schemeClr val="dk1"/>
                          </a:solidFill>
                          <a:effectLst/>
                          <a:uFillTx/>
                          <a:latin typeface="+mn-lt"/>
                          <a:ea typeface="+mn-ea"/>
                          <a:cs typeface="+mn-cs"/>
                          <a:sym typeface="Roboto"/>
                        </a:rPr>
                        <a:t>CoastWAVE</a:t>
                      </a:r>
                      <a:r>
                        <a:rPr lang="en-NZ" sz="1125" b="1" i="1" u="none" strike="noStrike" cap="none" spc="0" baseline="0" dirty="0">
                          <a:ln>
                            <a:noFill/>
                          </a:ln>
                          <a:solidFill>
                            <a:schemeClr val="dk1"/>
                          </a:solidFill>
                          <a:effectLst/>
                          <a:uFillTx/>
                          <a:latin typeface="+mn-lt"/>
                          <a:ea typeface="+mn-ea"/>
                          <a:cs typeface="+mn-cs"/>
                          <a:sym typeface="Roboto"/>
                        </a:rPr>
                        <a:t> 2.0 Project {</a:t>
                      </a:r>
                      <a:r>
                        <a:rPr lang="en-GB" sz="1125" b="1" i="1" u="none" strike="noStrike" cap="none" spc="0" baseline="0" dirty="0">
                          <a:ln>
                            <a:noFill/>
                          </a:ln>
                          <a:solidFill>
                            <a:schemeClr val="dk1"/>
                          </a:solidFill>
                          <a:effectLst/>
                          <a:uFillTx/>
                          <a:latin typeface="+mn-lt"/>
                          <a:ea typeface="+mn-ea"/>
                          <a:cs typeface="+mn-cs"/>
                          <a:sym typeface="Roboto"/>
                        </a:rPr>
                        <a:t>NEAMTWS}</a:t>
                      </a:r>
                      <a:endParaRPr lang="en-US" sz="1125" b="1" i="1" u="none" strike="noStrike" cap="none" spc="0" baseline="0" dirty="0">
                        <a:ln>
                          <a:noFill/>
                        </a:ln>
                        <a:solidFill>
                          <a:schemeClr val="dk1"/>
                        </a:solidFill>
                        <a:effectLst/>
                        <a:uFillTx/>
                        <a:latin typeface="+mn-lt"/>
                        <a:ea typeface="+mn-ea"/>
                        <a:cs typeface="+mn-cs"/>
                        <a:sym typeface="Roboto"/>
                      </a:endParaRPr>
                    </a:p>
                    <a:p>
                      <a:pPr algn="l"/>
                      <a:r>
                        <a:rPr lang="en-NZ" sz="1125" b="1" i="1" u="none" strike="noStrike" cap="none" spc="0" baseline="0" dirty="0" err="1">
                          <a:ln>
                            <a:noFill/>
                          </a:ln>
                          <a:solidFill>
                            <a:schemeClr val="dk1"/>
                          </a:solidFill>
                          <a:effectLst/>
                          <a:uFillTx/>
                          <a:latin typeface="+mn-lt"/>
                          <a:ea typeface="+mn-ea"/>
                          <a:cs typeface="+mn-cs"/>
                          <a:sym typeface="Roboto"/>
                        </a:rPr>
                        <a:t>CoastPredict</a:t>
                      </a:r>
                      <a:r>
                        <a:rPr lang="en-NZ" sz="1125" b="1" i="1" u="none" strike="noStrike" cap="none" spc="0" baseline="0" dirty="0">
                          <a:ln>
                            <a:noFill/>
                          </a:ln>
                          <a:solidFill>
                            <a:schemeClr val="dk1"/>
                          </a:solidFill>
                          <a:effectLst/>
                          <a:uFillTx/>
                          <a:latin typeface="+mn-lt"/>
                          <a:ea typeface="+mn-ea"/>
                          <a:cs typeface="+mn-cs"/>
                          <a:sym typeface="Roboto"/>
                        </a:rPr>
                        <a:t> Programme {</a:t>
                      </a:r>
                      <a:r>
                        <a:rPr lang="en-NZ" sz="1125" b="1" i="1" u="none" strike="noStrike" cap="none" spc="0" baseline="0" dirty="0" err="1">
                          <a:ln>
                            <a:noFill/>
                          </a:ln>
                          <a:solidFill>
                            <a:schemeClr val="dk1"/>
                          </a:solidFill>
                          <a:effectLst/>
                          <a:uFillTx/>
                          <a:latin typeface="+mn-lt"/>
                          <a:ea typeface="+mn-ea"/>
                          <a:cs typeface="+mn-cs"/>
                          <a:sym typeface="Roboto"/>
                        </a:rPr>
                        <a:t>CoastPredict</a:t>
                      </a:r>
                      <a:r>
                        <a:rPr lang="en-NZ" sz="1125" b="1" i="1" u="none" strike="noStrike" cap="none" spc="0" baseline="0" dirty="0">
                          <a:ln>
                            <a:noFill/>
                          </a:ln>
                          <a:solidFill>
                            <a:schemeClr val="dk1"/>
                          </a:solidFill>
                          <a:effectLst/>
                          <a:uFillTx/>
                          <a:latin typeface="+mn-lt"/>
                          <a:ea typeface="+mn-ea"/>
                          <a:cs typeface="+mn-cs"/>
                          <a:sym typeface="Roboto"/>
                        </a:rPr>
                        <a:t> Secretariat} </a:t>
                      </a:r>
                      <a:endParaRPr lang="en-US" sz="1125" b="1" i="1" u="none" strike="noStrike" cap="none" spc="0" baseline="0" dirty="0">
                        <a:ln>
                          <a:noFill/>
                        </a:ln>
                        <a:solidFill>
                          <a:schemeClr val="dk1"/>
                        </a:solidFill>
                        <a:effectLst/>
                        <a:uFillTx/>
                        <a:latin typeface="+mn-lt"/>
                        <a:ea typeface="+mn-ea"/>
                        <a:cs typeface="+mn-cs"/>
                        <a:sym typeface="Roboto"/>
                      </a:endParaRPr>
                    </a:p>
                    <a:p>
                      <a:pPr algn="l"/>
                      <a:r>
                        <a:rPr lang="en-NZ" sz="1125" b="1" i="1" u="none" strike="noStrike" cap="none" spc="0" baseline="0" dirty="0">
                          <a:ln>
                            <a:noFill/>
                          </a:ln>
                          <a:solidFill>
                            <a:schemeClr val="dk1"/>
                          </a:solidFill>
                          <a:effectLst/>
                          <a:uFillTx/>
                          <a:latin typeface="+mn-lt"/>
                          <a:ea typeface="+mn-ea"/>
                          <a:cs typeface="+mn-cs"/>
                          <a:sym typeface="Roboto"/>
                        </a:rPr>
                        <a:t>Integrated Multiple Coastal Hazard Early Warning System and Services for the Tropical Americas and Caribbean (</a:t>
                      </a:r>
                      <a:r>
                        <a:rPr lang="en-NZ" sz="1125" b="1" i="1" u="none" strike="noStrike" cap="none" spc="0" baseline="0" dirty="0" err="1">
                          <a:ln>
                            <a:noFill/>
                          </a:ln>
                          <a:solidFill>
                            <a:schemeClr val="dk1"/>
                          </a:solidFill>
                          <a:effectLst/>
                          <a:uFillTx/>
                          <a:latin typeface="+mn-lt"/>
                          <a:ea typeface="+mn-ea"/>
                          <a:cs typeface="+mn-cs"/>
                          <a:sym typeface="Roboto"/>
                        </a:rPr>
                        <a:t>iCHEWS</a:t>
                      </a:r>
                      <a:r>
                        <a:rPr lang="en-NZ" sz="1125" b="1" i="1" u="none" strike="noStrike" cap="none" spc="0" baseline="0" dirty="0">
                          <a:ln>
                            <a:noFill/>
                          </a:ln>
                          <a:solidFill>
                            <a:schemeClr val="dk1"/>
                          </a:solidFill>
                          <a:effectLst/>
                          <a:uFillTx/>
                          <a:latin typeface="+mn-lt"/>
                          <a:ea typeface="+mn-ea"/>
                          <a:cs typeface="+mn-cs"/>
                          <a:sym typeface="Roboto"/>
                        </a:rPr>
                        <a:t> TAC) {</a:t>
                      </a:r>
                      <a:r>
                        <a:rPr lang="en-GB" sz="1125" b="1" i="1" u="none" strike="noStrike" cap="none" spc="0" baseline="0" dirty="0">
                          <a:ln>
                            <a:noFill/>
                          </a:ln>
                          <a:solidFill>
                            <a:schemeClr val="dk1"/>
                          </a:solidFill>
                          <a:effectLst/>
                          <a:uFillTx/>
                          <a:latin typeface="+mn-lt"/>
                          <a:ea typeface="+mn-ea"/>
                          <a:cs typeface="+mn-cs"/>
                          <a:sym typeface="Roboto"/>
                        </a:rPr>
                        <a:t>IOCARIBE}</a:t>
                      </a:r>
                      <a:endParaRPr lang="en-US" sz="1125" b="1" i="1" u="none" strike="noStrike" cap="none" spc="0" baseline="0" dirty="0">
                        <a:ln>
                          <a:noFill/>
                        </a:ln>
                        <a:solidFill>
                          <a:schemeClr val="dk1"/>
                        </a:solidFill>
                        <a:effectLst/>
                        <a:uFillTx/>
                        <a:latin typeface="+mn-lt"/>
                        <a:ea typeface="+mn-ea"/>
                        <a:cs typeface="+mn-cs"/>
                        <a:sym typeface="Roboto"/>
                      </a:endParaRPr>
                    </a:p>
                  </a:txBody>
                  <a:tcPr marL="68580" marR="68580" marT="0" marB="0" anchor="ctr"/>
                </a:tc>
                <a:extLst>
                  <a:ext uri="{0D108BD9-81ED-4DB2-BD59-A6C34878D82A}">
                    <a16:rowId xmlns:a16="http://schemas.microsoft.com/office/drawing/2014/main" val="351915537"/>
                  </a:ext>
                </a:extLst>
              </a:tr>
              <a:tr h="1309538">
                <a:tc>
                  <a:txBody>
                    <a:bodyPr/>
                    <a:lstStyle/>
                    <a:p>
                      <a:pPr marL="0" marR="0" algn="l">
                        <a:lnSpc>
                          <a:spcPct val="107000"/>
                        </a:lnSpc>
                        <a:spcBef>
                          <a:spcPts val="0"/>
                        </a:spcBef>
                        <a:spcAft>
                          <a:spcPts val="0"/>
                        </a:spcAft>
                      </a:pPr>
                      <a:r>
                        <a:rPr lang="en-NZ" sz="1600" b="1" i="0" kern="100" dirty="0">
                          <a:effectLst/>
                          <a:latin typeface="Arial" panose="020B0604020202020204" pitchFamily="34" charset="0"/>
                          <a:cs typeface="Arial" panose="020B0604020202020204" pitchFamily="34" charset="0"/>
                        </a:rPr>
                        <a:t>Other Global</a:t>
                      </a:r>
                      <a:endParaRPr lang="en-US" sz="16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NZ" sz="1125" b="1" i="1" u="none" strike="noStrike" cap="none" spc="0" baseline="0" dirty="0">
                          <a:ln>
                            <a:noFill/>
                          </a:ln>
                          <a:solidFill>
                            <a:schemeClr val="dk1"/>
                          </a:solidFill>
                          <a:effectLst/>
                          <a:uFillTx/>
                          <a:latin typeface="+mn-lt"/>
                          <a:ea typeface="+mn-ea"/>
                          <a:cs typeface="+mn-cs"/>
                          <a:sym typeface="Roboto"/>
                        </a:rPr>
                        <a:t>Early Warnings for All {</a:t>
                      </a:r>
                      <a:r>
                        <a:rPr lang="en-GB" sz="1125" b="1" i="1" u="none" strike="noStrike" cap="none" spc="0" baseline="0" dirty="0">
                          <a:ln>
                            <a:noFill/>
                          </a:ln>
                          <a:solidFill>
                            <a:schemeClr val="dk1"/>
                          </a:solidFill>
                          <a:effectLst/>
                          <a:uFillTx/>
                          <a:latin typeface="+mn-lt"/>
                          <a:ea typeface="+mn-ea"/>
                          <a:cs typeface="+mn-cs"/>
                          <a:sym typeface="Roboto"/>
                        </a:rPr>
                        <a:t>IFRC, UNDRR, WMO}</a:t>
                      </a:r>
                      <a:endParaRPr lang="en-US" sz="1125" b="1" i="1" u="none" strike="noStrike" cap="none" spc="0" baseline="0" dirty="0">
                        <a:ln>
                          <a:noFill/>
                        </a:ln>
                        <a:solidFill>
                          <a:schemeClr val="dk1"/>
                        </a:solidFill>
                        <a:effectLst/>
                        <a:uFillTx/>
                        <a:latin typeface="+mn-lt"/>
                        <a:ea typeface="+mn-ea"/>
                        <a:cs typeface="+mn-cs"/>
                        <a:sym typeface="Roboto"/>
                      </a:endParaRPr>
                    </a:p>
                    <a:p>
                      <a:r>
                        <a:rPr lang="en-NZ" sz="1125" b="1" i="1" u="none" strike="noStrike" cap="none" spc="0" baseline="0" dirty="0">
                          <a:ln>
                            <a:noFill/>
                          </a:ln>
                          <a:solidFill>
                            <a:schemeClr val="dk1"/>
                          </a:solidFill>
                          <a:effectLst/>
                          <a:uFillTx/>
                          <a:latin typeface="+mn-lt"/>
                          <a:ea typeface="+mn-ea"/>
                          <a:cs typeface="+mn-cs"/>
                          <a:sym typeface="Roboto"/>
                        </a:rPr>
                        <a:t>International Federation of Red Cross and Red Crescent Societies (IFRC) {</a:t>
                      </a:r>
                      <a:r>
                        <a:rPr lang="en-GB" sz="1125" b="1" i="1" u="none" strike="noStrike" cap="none" spc="0" baseline="0" dirty="0">
                          <a:ln>
                            <a:noFill/>
                          </a:ln>
                          <a:solidFill>
                            <a:schemeClr val="dk1"/>
                          </a:solidFill>
                          <a:effectLst/>
                          <a:uFillTx/>
                          <a:latin typeface="+mn-lt"/>
                          <a:ea typeface="+mn-ea"/>
                          <a:cs typeface="+mn-cs"/>
                          <a:sym typeface="Roboto"/>
                        </a:rPr>
                        <a:t>Programme and Operations Division}</a:t>
                      </a:r>
                      <a:endParaRPr lang="en-US" sz="1125" b="1" i="1" u="none" strike="noStrike" cap="none" spc="0" baseline="0" dirty="0">
                        <a:ln>
                          <a:noFill/>
                        </a:ln>
                        <a:solidFill>
                          <a:schemeClr val="dk1"/>
                        </a:solidFill>
                        <a:effectLst/>
                        <a:uFillTx/>
                        <a:latin typeface="+mn-lt"/>
                        <a:ea typeface="+mn-ea"/>
                        <a:cs typeface="+mn-cs"/>
                        <a:sym typeface="Roboto"/>
                      </a:endParaRPr>
                    </a:p>
                    <a:p>
                      <a:r>
                        <a:rPr lang="en-NZ" sz="1125" b="1" i="1" u="none" strike="noStrike" cap="none" spc="0" baseline="0" dirty="0">
                          <a:ln>
                            <a:noFill/>
                          </a:ln>
                          <a:solidFill>
                            <a:schemeClr val="dk1"/>
                          </a:solidFill>
                          <a:effectLst/>
                          <a:uFillTx/>
                          <a:latin typeface="+mn-lt"/>
                          <a:ea typeface="+mn-ea"/>
                          <a:cs typeface="+mn-cs"/>
                          <a:sym typeface="Roboto"/>
                        </a:rPr>
                        <a:t>International Union of Geodesy and Geophysics (IUGG) {</a:t>
                      </a:r>
                      <a:r>
                        <a:rPr lang="en-GB" sz="1125" b="1" i="1" u="none" strike="noStrike" cap="none" spc="0" baseline="0" dirty="0">
                          <a:ln>
                            <a:noFill/>
                          </a:ln>
                          <a:solidFill>
                            <a:schemeClr val="dk1"/>
                          </a:solidFill>
                          <a:effectLst/>
                          <a:uFillTx/>
                          <a:latin typeface="+mn-lt"/>
                          <a:ea typeface="+mn-ea"/>
                          <a:cs typeface="+mn-cs"/>
                          <a:sym typeface="Roboto"/>
                        </a:rPr>
                        <a:t>IUGG Joint Tsunami Commission}</a:t>
                      </a:r>
                      <a:r>
                        <a:rPr lang="en-US" sz="1125" b="1" i="1" u="none" strike="noStrike" cap="none" spc="0" baseline="0" dirty="0">
                          <a:ln>
                            <a:noFill/>
                          </a:ln>
                          <a:solidFill>
                            <a:schemeClr val="dk1"/>
                          </a:solidFill>
                          <a:effectLst/>
                          <a:uFillTx/>
                          <a:latin typeface="+mn-lt"/>
                          <a:ea typeface="+mn-ea"/>
                          <a:cs typeface="+mn-cs"/>
                          <a:sym typeface="Roboto"/>
                        </a:rPr>
                        <a:t>, </a:t>
                      </a:r>
                      <a:r>
                        <a:rPr lang="en-NZ" sz="1125" b="1" i="1" u="none" strike="noStrike" cap="none" spc="0" baseline="0" dirty="0">
                          <a:ln>
                            <a:noFill/>
                          </a:ln>
                          <a:solidFill>
                            <a:schemeClr val="dk1"/>
                          </a:solidFill>
                          <a:effectLst/>
                          <a:uFillTx/>
                          <a:latin typeface="+mn-lt"/>
                          <a:ea typeface="+mn-ea"/>
                          <a:cs typeface="+mn-cs"/>
                          <a:sym typeface="Roboto"/>
                        </a:rPr>
                        <a:t>The Ocean &amp; Climate Village {</a:t>
                      </a:r>
                      <a:r>
                        <a:rPr lang="en-GB" sz="1125" b="1" i="1" u="none" strike="noStrike" cap="none" spc="0" baseline="0" dirty="0">
                          <a:ln>
                            <a:noFill/>
                          </a:ln>
                          <a:solidFill>
                            <a:schemeClr val="dk1"/>
                          </a:solidFill>
                          <a:effectLst/>
                          <a:uFillTx/>
                          <a:latin typeface="+mn-lt"/>
                          <a:ea typeface="+mn-ea"/>
                          <a:cs typeface="+mn-cs"/>
                          <a:sym typeface="Roboto"/>
                        </a:rPr>
                        <a:t>UNESCO-IOC}</a:t>
                      </a:r>
                      <a:endParaRPr lang="en-US" sz="1125" b="1" i="1" u="none" strike="noStrike" cap="none" spc="0" baseline="0" dirty="0">
                        <a:ln>
                          <a:noFill/>
                        </a:ln>
                        <a:solidFill>
                          <a:schemeClr val="dk1"/>
                        </a:solidFill>
                        <a:effectLst/>
                        <a:uFillTx/>
                        <a:latin typeface="+mn-lt"/>
                        <a:ea typeface="+mn-ea"/>
                        <a:cs typeface="+mn-cs"/>
                        <a:sym typeface="Roboto"/>
                      </a:endParaRPr>
                    </a:p>
                    <a:p>
                      <a:r>
                        <a:rPr lang="en-NZ" sz="1125" b="1" i="1" u="none" strike="noStrike" cap="none" spc="0" baseline="0" dirty="0">
                          <a:ln>
                            <a:noFill/>
                          </a:ln>
                          <a:solidFill>
                            <a:schemeClr val="dk1"/>
                          </a:solidFill>
                          <a:effectLst/>
                          <a:uFillTx/>
                          <a:latin typeface="+mn-lt"/>
                          <a:ea typeface="+mn-ea"/>
                          <a:cs typeface="+mn-cs"/>
                          <a:sym typeface="Roboto"/>
                        </a:rPr>
                        <a:t>UN Office for Disaster Risk Reduction (UNDRR)</a:t>
                      </a:r>
                      <a:r>
                        <a:rPr lang="en-GB" sz="1125" b="1" i="0" u="none" strike="noStrike" cap="none" spc="0" baseline="0" dirty="0">
                          <a:ln>
                            <a:noFill/>
                          </a:ln>
                          <a:solidFill>
                            <a:schemeClr val="dk1"/>
                          </a:solidFill>
                          <a:effectLst/>
                          <a:uFillTx/>
                          <a:latin typeface="+mn-lt"/>
                          <a:ea typeface="+mn-ea"/>
                          <a:cs typeface="+mn-cs"/>
                          <a:sym typeface="Roboto"/>
                        </a:rPr>
                        <a:t> {</a:t>
                      </a:r>
                      <a:r>
                        <a:rPr lang="en-NZ" sz="1125" b="1" i="1" u="none" strike="noStrike" cap="none" spc="0" baseline="0" dirty="0">
                          <a:ln>
                            <a:noFill/>
                          </a:ln>
                          <a:solidFill>
                            <a:schemeClr val="dk1"/>
                          </a:solidFill>
                          <a:effectLst/>
                          <a:uFillTx/>
                          <a:latin typeface="+mn-lt"/>
                          <a:ea typeface="+mn-ea"/>
                          <a:cs typeface="+mn-cs"/>
                          <a:sym typeface="Roboto"/>
                        </a:rPr>
                        <a:t>Intergovernmental Processes, Inter-agency Cooperation and Partnerships Branch; UNDRR Stakeholder Engagement Mechanism (UNDRR-SEM). (The latter may advise more than one</a:t>
                      </a:r>
                      <a:r>
                        <a:rPr lang="en-GB" sz="1125" b="1" i="1" u="none" strike="noStrike" cap="none" spc="0" baseline="0" dirty="0">
                          <a:ln>
                            <a:noFill/>
                          </a:ln>
                          <a:solidFill>
                            <a:schemeClr val="dk1"/>
                          </a:solidFill>
                          <a:effectLst/>
                          <a:uFillTx/>
                          <a:latin typeface="+mn-lt"/>
                          <a:ea typeface="+mn-ea"/>
                          <a:cs typeface="+mn-cs"/>
                          <a:sym typeface="Roboto"/>
                        </a:rPr>
                        <a:t> engagement point)}. </a:t>
                      </a:r>
                      <a:endParaRPr lang="en-US" sz="1125" b="1" i="1" u="none" strike="noStrike" cap="none" spc="0" baseline="0" dirty="0">
                        <a:ln>
                          <a:noFill/>
                        </a:ln>
                        <a:solidFill>
                          <a:schemeClr val="dk1"/>
                        </a:solidFill>
                        <a:effectLst/>
                        <a:uFillTx/>
                        <a:latin typeface="+mn-lt"/>
                        <a:ea typeface="+mn-ea"/>
                        <a:cs typeface="+mn-cs"/>
                        <a:sym typeface="Roboto"/>
                      </a:endParaRPr>
                    </a:p>
                    <a:p>
                      <a:r>
                        <a:rPr lang="en-NZ" sz="1125" b="1" i="1" u="none" strike="noStrike" cap="none" spc="0" baseline="0" dirty="0">
                          <a:ln>
                            <a:noFill/>
                          </a:ln>
                          <a:solidFill>
                            <a:schemeClr val="dk1"/>
                          </a:solidFill>
                          <a:effectLst/>
                          <a:uFillTx/>
                          <a:latin typeface="+mn-lt"/>
                          <a:ea typeface="+mn-ea"/>
                          <a:cs typeface="+mn-cs"/>
                          <a:sym typeface="Roboto"/>
                        </a:rPr>
                        <a:t>World Bank Group {See Chapter 3 World Bank’s International Development Association (IDA)}. </a:t>
                      </a:r>
                      <a:endParaRPr lang="en-US" sz="1125" b="1" i="1" u="none" strike="noStrike" cap="none" spc="0" baseline="0" dirty="0">
                        <a:ln>
                          <a:noFill/>
                        </a:ln>
                        <a:solidFill>
                          <a:schemeClr val="dk1"/>
                        </a:solidFill>
                        <a:effectLst/>
                        <a:uFillTx/>
                        <a:latin typeface="+mn-lt"/>
                        <a:ea typeface="+mn-ea"/>
                        <a:cs typeface="+mn-cs"/>
                        <a:sym typeface="Roboto"/>
                      </a:endParaRPr>
                    </a:p>
                    <a:p>
                      <a:r>
                        <a:rPr lang="en-NZ" sz="1125" b="1" i="1" u="none" strike="noStrike" cap="none" spc="0" baseline="0" dirty="0">
                          <a:ln>
                            <a:noFill/>
                          </a:ln>
                          <a:solidFill>
                            <a:schemeClr val="dk1"/>
                          </a:solidFill>
                          <a:effectLst/>
                          <a:uFillTx/>
                          <a:latin typeface="+mn-lt"/>
                          <a:ea typeface="+mn-ea"/>
                          <a:cs typeface="+mn-cs"/>
                          <a:sym typeface="Roboto"/>
                        </a:rPr>
                        <a:t>World Meteorological Organization (WMO) {Services Department</a:t>
                      </a:r>
                      <a:r>
                        <a:rPr lang="en-GB" sz="1125" b="1" i="1" u="none" strike="noStrike" cap="none" spc="0" baseline="0" dirty="0">
                          <a:ln>
                            <a:noFill/>
                          </a:ln>
                          <a:solidFill>
                            <a:schemeClr val="dk1"/>
                          </a:solidFill>
                          <a:effectLst/>
                          <a:uFillTx/>
                          <a:latin typeface="+mn-lt"/>
                          <a:ea typeface="+mn-ea"/>
                          <a:cs typeface="+mn-cs"/>
                          <a:sym typeface="Roboto"/>
                        </a:rPr>
                        <a:t>}</a:t>
                      </a:r>
                      <a:endParaRPr lang="en-US" sz="1125" b="1" i="1" u="none" strike="noStrike" cap="none" spc="0" baseline="0" dirty="0">
                        <a:ln>
                          <a:noFill/>
                        </a:ln>
                        <a:solidFill>
                          <a:schemeClr val="dk1"/>
                        </a:solidFill>
                        <a:effectLst/>
                        <a:uFillTx/>
                        <a:latin typeface="+mn-lt"/>
                        <a:ea typeface="+mn-ea"/>
                        <a:cs typeface="+mn-cs"/>
                        <a:sym typeface="Roboto"/>
                      </a:endParaRPr>
                    </a:p>
                  </a:txBody>
                  <a:tcPr marL="68580" marR="68580" marT="0" marB="0" anchor="ctr"/>
                </a:tc>
                <a:extLst>
                  <a:ext uri="{0D108BD9-81ED-4DB2-BD59-A6C34878D82A}">
                    <a16:rowId xmlns:a16="http://schemas.microsoft.com/office/drawing/2014/main" val="3811351529"/>
                  </a:ext>
                </a:extLst>
              </a:tr>
              <a:tr h="750758">
                <a:tc>
                  <a:txBody>
                    <a:bodyPr/>
                    <a:lstStyle/>
                    <a:p>
                      <a:pPr marL="0" marR="0" algn="l">
                        <a:lnSpc>
                          <a:spcPct val="107000"/>
                        </a:lnSpc>
                        <a:spcBef>
                          <a:spcPts val="0"/>
                        </a:spcBef>
                        <a:spcAft>
                          <a:spcPts val="0"/>
                        </a:spcAft>
                      </a:pPr>
                      <a:r>
                        <a:rPr lang="en-US" sz="1600" b="1" i="0" kern="100" dirty="0">
                          <a:effectLst/>
                          <a:latin typeface="Arial" panose="020B0604020202020204" pitchFamily="34" charset="0"/>
                          <a:ea typeface="Aptos" panose="020B0004020202020204" pitchFamily="34" charset="0"/>
                          <a:cs typeface="Arial" panose="020B0604020202020204" pitchFamily="34" charset="0"/>
                        </a:rPr>
                        <a:t>Meetings 2025</a:t>
                      </a:r>
                    </a:p>
                  </a:txBody>
                  <a:tcPr marL="68580" marR="68580" marT="0" marB="0" anchor="ctr"/>
                </a:tc>
                <a:tc>
                  <a:txBody>
                    <a:bodyPr/>
                    <a:lstStyle/>
                    <a:p>
                      <a:pPr algn="l"/>
                      <a:r>
                        <a:rPr lang="en-NZ" sz="1125" b="1" i="1" u="none" strike="noStrike" cap="none" spc="0" baseline="0" dirty="0">
                          <a:ln>
                            <a:noFill/>
                          </a:ln>
                          <a:solidFill>
                            <a:schemeClr val="dk1"/>
                          </a:solidFill>
                          <a:effectLst/>
                          <a:uFillTx/>
                          <a:latin typeface="+mn-lt"/>
                          <a:ea typeface="+mn-ea"/>
                          <a:cs typeface="+mn-cs"/>
                          <a:sym typeface="Roboto"/>
                        </a:rPr>
                        <a:t>First Ocean Decade International Coastal Cities Conference, 26-27 February 2025 in Qingdao, China: {</a:t>
                      </a:r>
                      <a:r>
                        <a:rPr lang="en-GB" sz="1125" b="0" i="0" u="none" strike="noStrike" cap="none" spc="0" baseline="0" dirty="0">
                          <a:ln>
                            <a:noFill/>
                          </a:ln>
                          <a:solidFill>
                            <a:schemeClr val="dk1"/>
                          </a:solidFill>
                          <a:effectLst/>
                          <a:uFillTx/>
                          <a:latin typeface="+mn-lt"/>
                          <a:ea typeface="+mn-ea"/>
                          <a:cs typeface="+mn-cs"/>
                          <a:sym typeface="Roboto"/>
                        </a:rPr>
                        <a:t>Decade Coordination Centre, China}</a:t>
                      </a:r>
                      <a:endParaRPr lang="en-US" sz="1125" b="0" i="0" u="none" strike="noStrike" cap="none" spc="0" baseline="0" dirty="0">
                        <a:ln>
                          <a:noFill/>
                        </a:ln>
                        <a:solidFill>
                          <a:schemeClr val="dk1"/>
                        </a:solidFill>
                        <a:effectLst/>
                        <a:uFillTx/>
                        <a:latin typeface="+mn-lt"/>
                        <a:ea typeface="+mn-ea"/>
                        <a:cs typeface="+mn-cs"/>
                        <a:sym typeface="Roboto"/>
                      </a:endParaRPr>
                    </a:p>
                    <a:p>
                      <a:pPr algn="l"/>
                      <a:r>
                        <a:rPr lang="en-NZ" sz="1125" b="1" i="1" u="none" strike="noStrike" cap="none" spc="0" baseline="0" dirty="0">
                          <a:ln>
                            <a:noFill/>
                          </a:ln>
                          <a:solidFill>
                            <a:schemeClr val="dk1"/>
                          </a:solidFill>
                          <a:effectLst/>
                          <a:uFillTx/>
                          <a:latin typeface="+mn-lt"/>
                          <a:ea typeface="+mn-ea"/>
                          <a:cs typeface="+mn-cs"/>
                          <a:sym typeface="Roboto"/>
                        </a:rPr>
                        <a:t>8th Session of the Global Platform for Disaster Risk Reduction (GP2025), 2-6 June 2025 in Geneva, Switzerland</a:t>
                      </a:r>
                      <a:r>
                        <a:rPr lang="en-NZ" sz="1125" b="0" i="0" u="none" strike="noStrike" cap="none" spc="0" baseline="0" dirty="0">
                          <a:ln>
                            <a:noFill/>
                          </a:ln>
                          <a:solidFill>
                            <a:schemeClr val="dk1"/>
                          </a:solidFill>
                          <a:effectLst/>
                          <a:uFillTx/>
                          <a:latin typeface="+mn-lt"/>
                          <a:ea typeface="+mn-ea"/>
                          <a:cs typeface="+mn-cs"/>
                          <a:sym typeface="Roboto"/>
                        </a:rPr>
                        <a:t> {UNDRR}</a:t>
                      </a:r>
                      <a:endParaRPr lang="en-US" sz="1125" b="0" i="0" u="none" strike="noStrike" cap="none" spc="0" baseline="0" dirty="0">
                        <a:ln>
                          <a:noFill/>
                        </a:ln>
                        <a:solidFill>
                          <a:schemeClr val="dk1"/>
                        </a:solidFill>
                        <a:effectLst/>
                        <a:uFillTx/>
                        <a:latin typeface="+mn-lt"/>
                        <a:ea typeface="+mn-ea"/>
                        <a:cs typeface="+mn-cs"/>
                        <a:sym typeface="Roboto"/>
                      </a:endParaRPr>
                    </a:p>
                    <a:p>
                      <a:pPr algn="l"/>
                      <a:r>
                        <a:rPr lang="en-NZ" sz="1125" b="1" i="1" u="none" strike="noStrike" cap="none" spc="0" baseline="0" dirty="0">
                          <a:ln>
                            <a:noFill/>
                          </a:ln>
                          <a:solidFill>
                            <a:schemeClr val="dk1"/>
                          </a:solidFill>
                          <a:effectLst/>
                          <a:uFillTx/>
                          <a:latin typeface="+mn-lt"/>
                          <a:ea typeface="+mn-ea"/>
                          <a:cs typeface="+mn-cs"/>
                          <a:sym typeface="Roboto"/>
                        </a:rPr>
                        <a:t>UN Ocean Conference, 9-13 June 2025 in Nice, France {</a:t>
                      </a:r>
                      <a:r>
                        <a:rPr lang="en-GB" sz="1125" b="0" i="0" u="none" strike="noStrike" cap="none" spc="0" baseline="0" dirty="0">
                          <a:ln>
                            <a:noFill/>
                          </a:ln>
                          <a:solidFill>
                            <a:schemeClr val="dk1"/>
                          </a:solidFill>
                          <a:effectLst/>
                          <a:uFillTx/>
                          <a:latin typeface="+mn-lt"/>
                          <a:ea typeface="+mn-ea"/>
                          <a:cs typeface="+mn-cs"/>
                          <a:sym typeface="Roboto"/>
                        </a:rPr>
                        <a:t>UN Department of Economic and Social Affairs}</a:t>
                      </a:r>
                      <a:endParaRPr lang="en-US" sz="1125" b="0" i="0" u="none" strike="noStrike" cap="none" spc="0" baseline="0" dirty="0">
                        <a:ln>
                          <a:noFill/>
                        </a:ln>
                        <a:solidFill>
                          <a:schemeClr val="dk1"/>
                        </a:solidFill>
                        <a:effectLst/>
                        <a:uFillTx/>
                        <a:latin typeface="+mn-lt"/>
                        <a:ea typeface="+mn-ea"/>
                        <a:cs typeface="+mn-cs"/>
                        <a:sym typeface="Roboto"/>
                      </a:endParaRPr>
                    </a:p>
                    <a:p>
                      <a:pPr algn="l"/>
                      <a:r>
                        <a:rPr lang="en-NZ" sz="1125" b="1" i="1" u="none" strike="noStrike" cap="none" spc="0" baseline="0" dirty="0">
                          <a:ln>
                            <a:noFill/>
                          </a:ln>
                          <a:solidFill>
                            <a:schemeClr val="dk1"/>
                          </a:solidFill>
                          <a:effectLst/>
                          <a:uFillTx/>
                          <a:latin typeface="+mn-lt"/>
                          <a:ea typeface="+mn-ea"/>
                          <a:cs typeface="+mn-cs"/>
                          <a:sym typeface="Roboto"/>
                        </a:rPr>
                        <a:t>3rd UN Ocean Decade Conference, 2027 {</a:t>
                      </a:r>
                      <a:r>
                        <a:rPr lang="en-GB" sz="1125" b="0" i="0" u="none" strike="noStrike" cap="none" spc="0" baseline="0" dirty="0">
                          <a:ln>
                            <a:noFill/>
                          </a:ln>
                          <a:solidFill>
                            <a:schemeClr val="dk1"/>
                          </a:solidFill>
                          <a:effectLst/>
                          <a:uFillTx/>
                          <a:latin typeface="+mn-lt"/>
                          <a:ea typeface="+mn-ea"/>
                          <a:cs typeface="+mn-cs"/>
                          <a:sym typeface="Roboto"/>
                        </a:rPr>
                        <a:t>Decade Coordination Unit}</a:t>
                      </a:r>
                      <a:endParaRPr lang="en-US" sz="1125" b="0" i="0" u="none" strike="noStrike" cap="none" spc="0" baseline="0" dirty="0">
                        <a:ln>
                          <a:noFill/>
                        </a:ln>
                        <a:solidFill>
                          <a:schemeClr val="dk1"/>
                        </a:solidFill>
                        <a:effectLst/>
                        <a:uFillTx/>
                        <a:latin typeface="+mn-lt"/>
                        <a:ea typeface="+mn-ea"/>
                        <a:cs typeface="+mn-cs"/>
                        <a:sym typeface="Roboto"/>
                      </a:endParaRPr>
                    </a:p>
                  </a:txBody>
                  <a:tcPr marL="68580" marR="68580" marT="0" marB="0" anchor="ctr"/>
                </a:tc>
                <a:extLst>
                  <a:ext uri="{0D108BD9-81ED-4DB2-BD59-A6C34878D82A}">
                    <a16:rowId xmlns:a16="http://schemas.microsoft.com/office/drawing/2014/main" val="2508655438"/>
                  </a:ext>
                </a:extLst>
              </a:tr>
              <a:tr h="961425">
                <a:tc>
                  <a:txBody>
                    <a:bodyPr/>
                    <a:lstStyle/>
                    <a:p>
                      <a:pPr marL="0" marR="0" algn="l">
                        <a:lnSpc>
                          <a:spcPct val="107000"/>
                        </a:lnSpc>
                        <a:spcBef>
                          <a:spcPts val="0"/>
                        </a:spcBef>
                        <a:spcAft>
                          <a:spcPts val="0"/>
                        </a:spcAft>
                      </a:pPr>
                      <a:r>
                        <a:rPr lang="en-NZ" sz="1600" b="1" i="0" kern="100" dirty="0">
                          <a:effectLst/>
                          <a:latin typeface="Arial" panose="020B0604020202020204" pitchFamily="34" charset="0"/>
                          <a:cs typeface="Arial" panose="020B0604020202020204" pitchFamily="34" charset="0"/>
                        </a:rPr>
                        <a:t>Regional – Asia-Pacific</a:t>
                      </a:r>
                      <a:endParaRPr lang="en-US" sz="16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NZ" sz="1125" b="1" i="1" u="none" strike="noStrike" cap="none" spc="0" baseline="0" dirty="0">
                          <a:ln>
                            <a:noFill/>
                          </a:ln>
                          <a:solidFill>
                            <a:schemeClr val="dk1"/>
                          </a:solidFill>
                          <a:effectLst/>
                          <a:uFillTx/>
                          <a:latin typeface="+mn-lt"/>
                          <a:ea typeface="+mn-ea"/>
                          <a:cs typeface="+mn-cs"/>
                          <a:sym typeface="Roboto"/>
                        </a:rPr>
                        <a:t>ASEAN {</a:t>
                      </a:r>
                      <a:r>
                        <a:rPr lang="en-GB" sz="1125" b="1" i="1" u="none" strike="noStrike" cap="none" spc="0" baseline="0" dirty="0">
                          <a:ln>
                            <a:noFill/>
                          </a:ln>
                          <a:solidFill>
                            <a:schemeClr val="dk1"/>
                          </a:solidFill>
                          <a:effectLst/>
                          <a:uFillTx/>
                          <a:latin typeface="+mn-lt"/>
                          <a:ea typeface="+mn-ea"/>
                          <a:cs typeface="+mn-cs"/>
                          <a:sym typeface="Roboto"/>
                        </a:rPr>
                        <a:t>ASEAN Committee on Disaster Management (ACDM)}</a:t>
                      </a:r>
                      <a:endParaRPr lang="en-US" sz="1125" b="1" i="1" u="none" strike="noStrike" cap="none" spc="0" baseline="0" dirty="0">
                        <a:ln>
                          <a:noFill/>
                        </a:ln>
                        <a:solidFill>
                          <a:schemeClr val="dk1"/>
                        </a:solidFill>
                        <a:effectLst/>
                        <a:uFillTx/>
                        <a:latin typeface="+mn-lt"/>
                        <a:ea typeface="+mn-ea"/>
                        <a:cs typeface="+mn-cs"/>
                        <a:sym typeface="Roboto"/>
                      </a:endParaRPr>
                    </a:p>
                    <a:p>
                      <a:pPr marL="0" marR="0" indent="0" algn="r" defTabSz="914367" rtl="0" eaLnBrk="1" fontAlgn="auto" latinLnBrk="0" hangingPunct="1">
                        <a:lnSpc>
                          <a:spcPct val="100000"/>
                        </a:lnSpc>
                        <a:spcBef>
                          <a:spcPts val="0"/>
                        </a:spcBef>
                        <a:spcAft>
                          <a:spcPts val="0"/>
                        </a:spcAft>
                        <a:buClrTx/>
                        <a:buSzTx/>
                        <a:buFontTx/>
                        <a:buNone/>
                        <a:tabLst/>
                        <a:defRPr/>
                      </a:pPr>
                      <a:r>
                        <a:rPr lang="en-NZ" sz="1125" b="1" i="1" u="none" strike="noStrike" cap="none" spc="0" baseline="0" dirty="0">
                          <a:ln>
                            <a:noFill/>
                          </a:ln>
                          <a:solidFill>
                            <a:schemeClr val="dk1"/>
                          </a:solidFill>
                          <a:effectLst/>
                          <a:uFillTx/>
                          <a:latin typeface="+mn-lt"/>
                          <a:ea typeface="+mn-ea"/>
                          <a:cs typeface="+mn-cs"/>
                          <a:sym typeface="Roboto"/>
                        </a:rPr>
                        <a:t>APEC {Asia-Pacific Economic Cooperation</a:t>
                      </a:r>
                      <a:r>
                        <a:rPr lang="en-NZ" sz="1125" b="1" i="1"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rPr>
                        <a:t>, </a:t>
                      </a:r>
                      <a:r>
                        <a:rPr lang="en-US" sz="1125" b="1" i="1"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rPr>
                        <a:t>Emergency Preparedness Working Group}</a:t>
                      </a:r>
                    </a:p>
                    <a:p>
                      <a:pPr marL="0" marR="0" indent="0" algn="r" defTabSz="914367" rtl="0" eaLnBrk="1" fontAlgn="auto" latinLnBrk="0" hangingPunct="1">
                        <a:lnSpc>
                          <a:spcPct val="100000"/>
                        </a:lnSpc>
                        <a:spcBef>
                          <a:spcPts val="0"/>
                        </a:spcBef>
                        <a:spcAft>
                          <a:spcPts val="0"/>
                        </a:spcAft>
                        <a:buClrTx/>
                        <a:buSzTx/>
                        <a:buFontTx/>
                        <a:buNone/>
                        <a:tabLst/>
                        <a:defRPr/>
                      </a:pPr>
                      <a:r>
                        <a:rPr lang="en-GB" sz="1125" b="1" i="1" u="none" strike="noStrike" cap="none" spc="0" baseline="0" dirty="0">
                          <a:ln>
                            <a:noFill/>
                          </a:ln>
                          <a:solidFill>
                            <a:schemeClr val="dk1"/>
                          </a:solidFill>
                          <a:effectLst/>
                          <a:uFillTx/>
                          <a:latin typeface="+mn-lt"/>
                          <a:ea typeface="+mn-ea"/>
                          <a:cs typeface="+mn-cs"/>
                          <a:sym typeface="Roboto"/>
                        </a:rPr>
                        <a:t>ESCAP</a:t>
                      </a:r>
                      <a:r>
                        <a:rPr lang="en-NZ" sz="1125" b="1" i="0" u="none" strike="noStrike" cap="none" spc="0" baseline="0" dirty="0">
                          <a:ln>
                            <a:noFill/>
                          </a:ln>
                          <a:solidFill>
                            <a:schemeClr val="dk1"/>
                          </a:solidFill>
                          <a:effectLst/>
                          <a:uFillTx/>
                          <a:latin typeface="+mn-lt"/>
                          <a:ea typeface="+mn-ea"/>
                          <a:cs typeface="+mn-cs"/>
                          <a:sym typeface="Roboto"/>
                        </a:rPr>
                        <a:t> {</a:t>
                      </a:r>
                      <a:r>
                        <a:rPr lang="en-NZ" sz="1125" b="1" i="1" u="none" strike="noStrike" cap="none" spc="0" baseline="0" dirty="0">
                          <a:ln>
                            <a:noFill/>
                          </a:ln>
                          <a:solidFill>
                            <a:schemeClr val="dk1"/>
                          </a:solidFill>
                          <a:effectLst/>
                          <a:uFillTx/>
                          <a:latin typeface="+mn-lt"/>
                          <a:ea typeface="+mn-ea"/>
                          <a:cs typeface="+mn-cs"/>
                          <a:sym typeface="Roboto"/>
                        </a:rPr>
                        <a:t>Chapter 3 (Potential Sources of Funding) for detail for ESCAP Trust Fund for Tsunami, Disaster, and Climate Preparedness}</a:t>
                      </a:r>
                      <a:r>
                        <a:rPr lang="en-US" sz="1125" b="1" i="1" u="none" strike="noStrike" cap="none" spc="0" baseline="0" dirty="0">
                          <a:ln>
                            <a:noFill/>
                          </a:ln>
                          <a:solidFill>
                            <a:schemeClr val="dk1"/>
                          </a:solidFill>
                          <a:effectLst/>
                          <a:uFillTx/>
                          <a:latin typeface="+mn-lt"/>
                          <a:ea typeface="+mn-ea"/>
                          <a:cs typeface="+mn-cs"/>
                          <a:sym typeface="Roboto"/>
                        </a:rPr>
                        <a:t>, </a:t>
                      </a:r>
                    </a:p>
                    <a:p>
                      <a:pPr marL="0" marR="0" indent="0" algn="r" defTabSz="914367" rtl="0" eaLnBrk="1" fontAlgn="auto" latinLnBrk="0" hangingPunct="1">
                        <a:lnSpc>
                          <a:spcPct val="100000"/>
                        </a:lnSpc>
                        <a:spcBef>
                          <a:spcPts val="0"/>
                        </a:spcBef>
                        <a:spcAft>
                          <a:spcPts val="0"/>
                        </a:spcAft>
                        <a:buClrTx/>
                        <a:buSzTx/>
                        <a:buFontTx/>
                        <a:buNone/>
                        <a:tabLst/>
                        <a:defRPr/>
                      </a:pPr>
                      <a:r>
                        <a:rPr lang="en-GB" sz="1125" b="1" i="1" u="none" strike="noStrike" cap="none" spc="0" baseline="0" dirty="0">
                          <a:ln>
                            <a:noFill/>
                          </a:ln>
                          <a:solidFill>
                            <a:schemeClr val="dk1"/>
                          </a:solidFill>
                          <a:effectLst/>
                          <a:uFillTx/>
                          <a:latin typeface="+mn-lt"/>
                          <a:ea typeface="+mn-ea"/>
                          <a:cs typeface="+mn-cs"/>
                          <a:sym typeface="Roboto"/>
                        </a:rPr>
                        <a:t>Pacific Community (SPC) {</a:t>
                      </a:r>
                      <a:r>
                        <a:rPr lang="en-NZ" sz="1125" b="1" i="1" u="none" strike="noStrike" cap="none" spc="0" baseline="0" dirty="0">
                          <a:ln>
                            <a:noFill/>
                          </a:ln>
                          <a:solidFill>
                            <a:schemeClr val="dk1"/>
                          </a:solidFill>
                          <a:effectLst/>
                          <a:uFillTx/>
                          <a:latin typeface="+mn-lt"/>
                          <a:ea typeface="+mn-ea"/>
                          <a:cs typeface="+mn-cs"/>
                          <a:sym typeface="Roboto"/>
                        </a:rPr>
                        <a:t>Partnerships, Integration, and Resource Mobilisation Division; Geoscience, Energy and Maritime (GEM) Division}</a:t>
                      </a:r>
                      <a:r>
                        <a:rPr lang="en-US" sz="1125" b="1" i="1" u="none" strike="noStrike" cap="none" spc="0" baseline="0" dirty="0">
                          <a:ln>
                            <a:noFill/>
                          </a:ln>
                          <a:solidFill>
                            <a:schemeClr val="dk1"/>
                          </a:solidFill>
                          <a:effectLst/>
                          <a:uFillTx/>
                          <a:latin typeface="+mn-lt"/>
                          <a:ea typeface="+mn-ea"/>
                          <a:cs typeface="+mn-cs"/>
                          <a:sym typeface="Roboto"/>
                        </a:rPr>
                        <a:t>, </a:t>
                      </a:r>
                    </a:p>
                    <a:p>
                      <a:pPr marL="0" marR="0" indent="0" algn="r" defTabSz="914367" rtl="0" eaLnBrk="1" fontAlgn="auto" latinLnBrk="0" hangingPunct="1">
                        <a:lnSpc>
                          <a:spcPct val="100000"/>
                        </a:lnSpc>
                        <a:spcBef>
                          <a:spcPts val="0"/>
                        </a:spcBef>
                        <a:spcAft>
                          <a:spcPts val="0"/>
                        </a:spcAft>
                        <a:buClrTx/>
                        <a:buSzTx/>
                        <a:buFontTx/>
                        <a:buNone/>
                        <a:tabLst/>
                        <a:defRPr/>
                      </a:pPr>
                      <a:r>
                        <a:rPr lang="en-NZ" sz="1125" b="1" i="1" u="none" strike="noStrike" cap="none" spc="0" baseline="0" dirty="0">
                          <a:ln>
                            <a:noFill/>
                          </a:ln>
                          <a:solidFill>
                            <a:schemeClr val="dk1"/>
                          </a:solidFill>
                          <a:effectLst/>
                          <a:uFillTx/>
                          <a:latin typeface="+mn-lt"/>
                          <a:ea typeface="+mn-ea"/>
                          <a:cs typeface="+mn-cs"/>
                          <a:sym typeface="Roboto"/>
                        </a:rPr>
                        <a:t>UNDP {See Ch 3 (Potential Sources of Funding) for detail in UNDP Strategic Plan 2022-2025, as well as </a:t>
                      </a:r>
                      <a:r>
                        <a:rPr lang="en-GB" sz="1125" b="1" i="1" u="none" strike="noStrike" cap="none" spc="0" baseline="0" dirty="0">
                          <a:ln>
                            <a:noFill/>
                          </a:ln>
                          <a:solidFill>
                            <a:schemeClr val="dk1"/>
                          </a:solidFill>
                          <a:effectLst/>
                          <a:uFillTx/>
                          <a:latin typeface="+mn-lt"/>
                          <a:ea typeface="+mn-ea"/>
                          <a:cs typeface="+mn-cs"/>
                          <a:sym typeface="Roboto"/>
                        </a:rPr>
                        <a:t>Tsunami </a:t>
                      </a:r>
                      <a:r>
                        <a:rPr lang="en-NZ" sz="1125" b="1" i="1" u="none" strike="noStrike" cap="none" spc="0" baseline="0" dirty="0">
                          <a:ln>
                            <a:noFill/>
                          </a:ln>
                          <a:solidFill>
                            <a:schemeClr val="dk1"/>
                          </a:solidFill>
                          <a:effectLst/>
                          <a:uFillTx/>
                          <a:latin typeface="+mn-lt"/>
                          <a:ea typeface="+mn-ea"/>
                          <a:cs typeface="+mn-cs"/>
                          <a:sym typeface="Roboto"/>
                        </a:rPr>
                        <a:t>Project}</a:t>
                      </a:r>
                      <a:endParaRPr lang="en-US" sz="1125" b="1" i="1" u="none" strike="noStrike" cap="none" spc="0" baseline="0" dirty="0">
                        <a:ln>
                          <a:noFill/>
                        </a:ln>
                        <a:solidFill>
                          <a:schemeClr val="dk1"/>
                        </a:solidFill>
                        <a:effectLst/>
                        <a:uFillTx/>
                        <a:latin typeface="+mn-lt"/>
                        <a:ea typeface="+mn-ea"/>
                        <a:cs typeface="+mn-cs"/>
                        <a:sym typeface="Roboto"/>
                      </a:endParaRPr>
                    </a:p>
                  </a:txBody>
                  <a:tcPr marL="68580" marR="68580" marT="0" marB="0" anchor="ctr"/>
                </a:tc>
                <a:extLst>
                  <a:ext uri="{0D108BD9-81ED-4DB2-BD59-A6C34878D82A}">
                    <a16:rowId xmlns:a16="http://schemas.microsoft.com/office/drawing/2014/main" val="302757169"/>
                  </a:ext>
                </a:extLst>
              </a:tr>
              <a:tr h="408823">
                <a:tc>
                  <a:txBody>
                    <a:bodyPr/>
                    <a:lstStyle/>
                    <a:p>
                      <a:pPr marL="0" marR="0" algn="l">
                        <a:lnSpc>
                          <a:spcPct val="107000"/>
                        </a:lnSpc>
                        <a:spcBef>
                          <a:spcPts val="0"/>
                        </a:spcBef>
                        <a:spcAft>
                          <a:spcPts val="0"/>
                        </a:spcAft>
                      </a:pPr>
                      <a:r>
                        <a:rPr lang="en-NZ" sz="1600" b="1" i="0" kern="100" dirty="0">
                          <a:effectLst/>
                          <a:latin typeface="Arial" panose="020B0604020202020204" pitchFamily="34" charset="0"/>
                          <a:cs typeface="Arial" panose="020B0604020202020204" pitchFamily="34" charset="0"/>
                        </a:rPr>
                        <a:t>Regional – Europe</a:t>
                      </a:r>
                      <a:endParaRPr lang="en-US" sz="16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r>
                        <a:rPr lang="en-NZ" sz="1125" b="1" i="1" u="none" strike="noStrike" cap="none" spc="0" baseline="0" dirty="0">
                          <a:ln>
                            <a:noFill/>
                          </a:ln>
                          <a:solidFill>
                            <a:schemeClr val="dk1"/>
                          </a:solidFill>
                          <a:effectLst/>
                          <a:uFillTx/>
                          <a:latin typeface="+mn-lt"/>
                          <a:ea typeface="+mn-ea"/>
                          <a:cs typeface="+mn-cs"/>
                          <a:sym typeface="Roboto"/>
                        </a:rPr>
                        <a:t>European Union {</a:t>
                      </a:r>
                      <a:r>
                        <a:rPr lang="en-GB" sz="1125" b="1" i="1" u="none" strike="noStrike" cap="none" spc="0" baseline="0" dirty="0">
                          <a:ln>
                            <a:noFill/>
                          </a:ln>
                          <a:solidFill>
                            <a:schemeClr val="dk1"/>
                          </a:solidFill>
                          <a:effectLst/>
                          <a:uFillTx/>
                          <a:latin typeface="+mn-lt"/>
                          <a:ea typeface="+mn-ea"/>
                          <a:cs typeface="+mn-cs"/>
                          <a:sym typeface="Roboto"/>
                        </a:rPr>
                        <a:t>ECHO (for DIPECHO)}</a:t>
                      </a:r>
                      <a:endParaRPr lang="en-US" sz="1125" b="1" i="1" u="none" strike="noStrike" cap="none" spc="0" baseline="0" dirty="0">
                        <a:ln>
                          <a:noFill/>
                        </a:ln>
                        <a:solidFill>
                          <a:schemeClr val="dk1"/>
                        </a:solidFill>
                        <a:effectLst/>
                        <a:uFillTx/>
                        <a:latin typeface="+mn-lt"/>
                        <a:ea typeface="+mn-ea"/>
                        <a:cs typeface="+mn-cs"/>
                        <a:sym typeface="Roboto"/>
                      </a:endParaRPr>
                    </a:p>
                    <a:p>
                      <a:pPr algn="l"/>
                      <a:endParaRPr lang="en-US" sz="500" b="1"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endParaRPr>
                    </a:p>
                  </a:txBody>
                  <a:tcPr marL="68580" marR="68580" marT="0" marB="0" anchor="ctr"/>
                </a:tc>
                <a:extLst>
                  <a:ext uri="{0D108BD9-81ED-4DB2-BD59-A6C34878D82A}">
                    <a16:rowId xmlns:a16="http://schemas.microsoft.com/office/drawing/2014/main" val="1681860470"/>
                  </a:ext>
                </a:extLst>
              </a:tr>
              <a:tr h="708923">
                <a:tc>
                  <a:txBody>
                    <a:bodyPr/>
                    <a:lstStyle/>
                    <a:p>
                      <a:pPr marL="0" marR="0" algn="l">
                        <a:lnSpc>
                          <a:spcPct val="107000"/>
                        </a:lnSpc>
                        <a:spcBef>
                          <a:spcPts val="0"/>
                        </a:spcBef>
                        <a:spcAft>
                          <a:spcPts val="0"/>
                        </a:spcAft>
                      </a:pPr>
                      <a:r>
                        <a:rPr lang="en-US" sz="1600" b="1" i="0" kern="100" dirty="0">
                          <a:effectLst/>
                          <a:latin typeface="Arial" panose="020B0604020202020204" pitchFamily="34" charset="0"/>
                          <a:ea typeface="Aptos" panose="020B0004020202020204" pitchFamily="34" charset="0"/>
                          <a:cs typeface="Arial" panose="020B0604020202020204" pitchFamily="34" charset="0"/>
                        </a:rPr>
                        <a:t>Regional – Americas, Caribbean</a:t>
                      </a:r>
                    </a:p>
                  </a:txBody>
                  <a:tcPr marL="68580" marR="68580" marT="0" marB="0" anchor="ctr"/>
                </a:tc>
                <a:tc>
                  <a:txBody>
                    <a:bodyPr/>
                    <a:lstStyle/>
                    <a:p>
                      <a:pPr algn="l"/>
                      <a:r>
                        <a:rPr lang="en-NZ" sz="1125" b="1" i="1" u="none" strike="noStrike" cap="none" spc="0" baseline="0" dirty="0">
                          <a:ln>
                            <a:noFill/>
                          </a:ln>
                          <a:solidFill>
                            <a:schemeClr val="dk1"/>
                          </a:solidFill>
                          <a:effectLst/>
                          <a:uFillTx/>
                          <a:latin typeface="+mn-lt"/>
                          <a:ea typeface="+mn-ea"/>
                          <a:cs typeface="+mn-cs"/>
                          <a:sym typeface="Roboto"/>
                        </a:rPr>
                        <a:t>Coordination Centre for the Prevention of Natural Disasters in Central America and the Dominican Republic (CEPREDENAC) {</a:t>
                      </a:r>
                      <a:r>
                        <a:rPr lang="en-GB" sz="1125" b="1" i="1" u="none" strike="noStrike" cap="none" spc="0" baseline="0" dirty="0">
                          <a:ln>
                            <a:noFill/>
                          </a:ln>
                          <a:solidFill>
                            <a:schemeClr val="dk1"/>
                          </a:solidFill>
                          <a:effectLst/>
                          <a:uFillTx/>
                          <a:latin typeface="+mn-lt"/>
                          <a:ea typeface="+mn-ea"/>
                          <a:cs typeface="+mn-cs"/>
                          <a:sym typeface="Roboto"/>
                        </a:rPr>
                        <a:t>Executive Secretary}</a:t>
                      </a:r>
                      <a:r>
                        <a:rPr lang="en-US" sz="1125" b="1" i="1" u="none" strike="noStrike" cap="none" spc="0" baseline="0" dirty="0">
                          <a:ln>
                            <a:noFill/>
                          </a:ln>
                          <a:solidFill>
                            <a:schemeClr val="dk1"/>
                          </a:solidFill>
                          <a:effectLst/>
                          <a:uFillTx/>
                          <a:latin typeface="+mn-lt"/>
                          <a:ea typeface="+mn-ea"/>
                          <a:cs typeface="+mn-cs"/>
                          <a:sym typeface="Roboto"/>
                        </a:rPr>
                        <a:t>, </a:t>
                      </a:r>
                      <a:r>
                        <a:rPr lang="en-NZ" sz="1125" b="1" i="1" u="none" strike="noStrike" cap="none" spc="0" baseline="0" dirty="0">
                          <a:ln>
                            <a:noFill/>
                          </a:ln>
                          <a:solidFill>
                            <a:schemeClr val="dk1"/>
                          </a:solidFill>
                          <a:effectLst/>
                          <a:uFillTx/>
                          <a:latin typeface="+mn-lt"/>
                          <a:ea typeface="+mn-ea"/>
                          <a:cs typeface="+mn-cs"/>
                          <a:sym typeface="Roboto"/>
                        </a:rPr>
                        <a:t>Caribbean Disaster Emergency Management Agency (CDEMA) {CDEMA Coordinating Unit}</a:t>
                      </a:r>
                      <a:endParaRPr lang="en-US" sz="1125" b="1" i="1" u="none" strike="noStrike" cap="none" spc="0" baseline="0" dirty="0">
                        <a:ln>
                          <a:noFill/>
                        </a:ln>
                        <a:solidFill>
                          <a:schemeClr val="dk1"/>
                        </a:solidFill>
                        <a:effectLst/>
                        <a:uFillTx/>
                        <a:latin typeface="+mn-lt"/>
                        <a:ea typeface="+mn-ea"/>
                        <a:cs typeface="+mn-cs"/>
                        <a:sym typeface="Roboto"/>
                      </a:endParaRPr>
                    </a:p>
                    <a:p>
                      <a:pPr marL="0" marR="0" lvl="0" indent="0" algn="r" defTabSz="914367" rtl="0" latinLnBrk="0">
                        <a:lnSpc>
                          <a:spcPct val="100000"/>
                        </a:lnSpc>
                        <a:spcBef>
                          <a:spcPts val="0"/>
                        </a:spcBef>
                        <a:spcAft>
                          <a:spcPts val="0"/>
                        </a:spcAft>
                        <a:buClrTx/>
                        <a:buSzTx/>
                        <a:buFontTx/>
                        <a:buNone/>
                        <a:tabLst/>
                      </a:pPr>
                      <a:endPar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txBody>
                  <a:tcPr marL="68580" marR="68580" marT="0" marB="0" anchor="ctr"/>
                </a:tc>
                <a:extLst>
                  <a:ext uri="{0D108BD9-81ED-4DB2-BD59-A6C34878D82A}">
                    <a16:rowId xmlns:a16="http://schemas.microsoft.com/office/drawing/2014/main" val="1502514438"/>
                  </a:ext>
                </a:extLst>
              </a:tr>
            </a:tbl>
          </a:graphicData>
        </a:graphic>
      </p:graphicFrame>
    </p:spTree>
    <p:extLst>
      <p:ext uri="{BB962C8B-B14F-4D97-AF65-F5344CB8AC3E}">
        <p14:creationId xmlns:p14="http://schemas.microsoft.com/office/powerpoint/2010/main" val="16561472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C1F71-F224-379B-BD78-433C87CA1C78}"/>
              </a:ext>
            </a:extLst>
          </p:cNvPr>
          <p:cNvSpPr>
            <a:spLocks noGrp="1"/>
          </p:cNvSpPr>
          <p:nvPr>
            <p:ph type="title"/>
          </p:nvPr>
        </p:nvSpPr>
        <p:spPr>
          <a:xfrm>
            <a:off x="446049" y="81070"/>
            <a:ext cx="10476838" cy="1005281"/>
          </a:xfrm>
        </p:spPr>
        <p:txBody>
          <a:bodyPr>
            <a:normAutofit/>
          </a:bodyPr>
          <a:lstStyle/>
          <a:p>
            <a:r>
              <a:rPr lang="en-US" sz="3600" dirty="0"/>
              <a:t>Objective 2 - Activities </a:t>
            </a:r>
            <a:r>
              <a:rPr lang="en-US" sz="3200" b="0" dirty="0"/>
              <a:t> </a:t>
            </a:r>
            <a:r>
              <a:rPr lang="en-US" sz="2800" b="0" dirty="0"/>
              <a:t>p. 13-14</a:t>
            </a:r>
            <a:endParaRPr lang="en-US" b="0" dirty="0"/>
          </a:p>
        </p:txBody>
      </p:sp>
      <p:sp>
        <p:nvSpPr>
          <p:cNvPr id="5" name="Content Placeholder 4">
            <a:extLst>
              <a:ext uri="{FF2B5EF4-FFF2-40B4-BE49-F238E27FC236}">
                <a16:creationId xmlns:a16="http://schemas.microsoft.com/office/drawing/2014/main" id="{E6A80A63-9AB9-A147-A5F5-8A0A39DC1224}"/>
              </a:ext>
            </a:extLst>
          </p:cNvPr>
          <p:cNvSpPr>
            <a:spLocks noGrp="1"/>
          </p:cNvSpPr>
          <p:nvPr>
            <p:ph sz="quarter" idx="10"/>
          </p:nvPr>
        </p:nvSpPr>
        <p:spPr>
          <a:xfrm>
            <a:off x="555333" y="1171736"/>
            <a:ext cx="11636667" cy="530749"/>
          </a:xfrm>
          <a:solidFill>
            <a:schemeClr val="bg1"/>
          </a:solidFill>
        </p:spPr>
        <p:txBody>
          <a:bodyPr>
            <a:noAutofit/>
          </a:bodyPr>
          <a:lstStyle/>
          <a:p>
            <a:pPr marL="0" indent="0">
              <a:buNone/>
            </a:pPr>
            <a:r>
              <a:rPr lang="en-NZ" sz="2400" b="1" kern="100" dirty="0">
                <a:solidFill>
                  <a:schemeClr val="tx1"/>
                </a:solidFill>
                <a:effectLst/>
                <a:ea typeface="Times New Roman" panose="02020603050405020304" pitchFamily="18" charset="0"/>
              </a:rPr>
              <a:t>Objective 2: Increase funding resources for implementation of TRRP</a:t>
            </a:r>
            <a:endParaRPr lang="en-US" sz="2400" b="1" kern="100" dirty="0">
              <a:solidFill>
                <a:schemeClr val="tx1"/>
              </a:solidFill>
              <a:effectLst/>
              <a:ea typeface="Times New Roman" panose="02020603050405020304" pitchFamily="18" charset="0"/>
            </a:endParaRPr>
          </a:p>
          <a:p>
            <a:pPr marL="0" indent="0">
              <a:buNone/>
            </a:pPr>
            <a:r>
              <a:rPr lang="en-US" sz="2400" b="1" dirty="0">
                <a:solidFill>
                  <a:schemeClr val="tx1"/>
                </a:solidFill>
              </a:rPr>
              <a:t>Focus:  Medium-term (5 years), On-going</a:t>
            </a:r>
          </a:p>
        </p:txBody>
      </p:sp>
      <p:graphicFrame>
        <p:nvGraphicFramePr>
          <p:cNvPr id="6" name="Table 5">
            <a:extLst>
              <a:ext uri="{FF2B5EF4-FFF2-40B4-BE49-F238E27FC236}">
                <a16:creationId xmlns:a16="http://schemas.microsoft.com/office/drawing/2014/main" id="{7D0970FA-18C1-BBA2-7892-2B7379A376FE}"/>
              </a:ext>
            </a:extLst>
          </p:cNvPr>
          <p:cNvGraphicFramePr>
            <a:graphicFrameLocks noGrp="1"/>
          </p:cNvGraphicFramePr>
          <p:nvPr>
            <p:extLst>
              <p:ext uri="{D42A27DB-BD31-4B8C-83A1-F6EECF244321}">
                <p14:modId xmlns:p14="http://schemas.microsoft.com/office/powerpoint/2010/main" val="3779613604"/>
              </p:ext>
            </p:extLst>
          </p:nvPr>
        </p:nvGraphicFramePr>
        <p:xfrm>
          <a:off x="650955" y="2083489"/>
          <a:ext cx="9590325" cy="1495734"/>
        </p:xfrm>
        <a:graphic>
          <a:graphicData uri="http://schemas.openxmlformats.org/drawingml/2006/table">
            <a:tbl>
              <a:tblPr firstRow="1" firstCol="1" bandRow="1">
                <a:tableStyleId>{5C22544A-7EE6-4342-B048-85BDC9FD1C3A}</a:tableStyleId>
              </a:tblPr>
              <a:tblGrid>
                <a:gridCol w="772896">
                  <a:extLst>
                    <a:ext uri="{9D8B030D-6E8A-4147-A177-3AD203B41FA5}">
                      <a16:colId xmlns:a16="http://schemas.microsoft.com/office/drawing/2014/main" val="252620707"/>
                    </a:ext>
                  </a:extLst>
                </a:gridCol>
                <a:gridCol w="8817429">
                  <a:extLst>
                    <a:ext uri="{9D8B030D-6E8A-4147-A177-3AD203B41FA5}">
                      <a16:colId xmlns:a16="http://schemas.microsoft.com/office/drawing/2014/main" val="715087832"/>
                    </a:ext>
                  </a:extLst>
                </a:gridCol>
              </a:tblGrid>
              <a:tr h="490391">
                <a:tc>
                  <a:txBody>
                    <a:bodyPr/>
                    <a:lstStyle/>
                    <a:p>
                      <a:pPr marL="0" marR="0" algn="ctr">
                        <a:lnSpc>
                          <a:spcPct val="107000"/>
                        </a:lnSpc>
                        <a:spcBef>
                          <a:spcPts val="0"/>
                        </a:spcBef>
                        <a:spcAft>
                          <a:spcPts val="0"/>
                        </a:spcAft>
                      </a:pPr>
                      <a:r>
                        <a:rPr lang="en-NZ"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2400" dirty="0">
                          <a:latin typeface="Arial" panose="020B0604020202020204" pitchFamily="34" charset="0"/>
                          <a:cs typeface="Arial" panose="020B0604020202020204" pitchFamily="34" charset="0"/>
                        </a:rPr>
                        <a:t>Increasing Funding Resources: Sub-Objectives</a:t>
                      </a:r>
                      <a:endParaRPr lang="en-US" sz="24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5247913"/>
                  </a:ext>
                </a:extLst>
              </a:tr>
              <a:tr h="391021">
                <a:tc>
                  <a:txBody>
                    <a:bodyPr/>
                    <a:lstStyle/>
                    <a:p>
                      <a:pPr marL="0" marR="0" algn="ctr">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2.1</a:t>
                      </a:r>
                      <a:endParaRPr lang="en-US" sz="2000" b="1"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Determine targeted funding sources</a:t>
                      </a:r>
                      <a:endParaRPr lang="en-US" sz="2000" b="1" kern="100" dirty="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2521104584"/>
                  </a:ext>
                </a:extLst>
              </a:tr>
              <a:tr h="614322">
                <a:tc>
                  <a:txBody>
                    <a:bodyPr/>
                    <a:lstStyle/>
                    <a:p>
                      <a:pPr marL="0" marR="0" algn="ctr">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2.2</a:t>
                      </a:r>
                      <a:endParaRPr lang="en-US" sz="2000" b="1"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Approach/encourage targeted funding sources</a:t>
                      </a:r>
                      <a:endParaRPr lang="en-US" sz="2000" b="1" kern="100" dirty="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90960598"/>
                  </a:ext>
                </a:extLst>
              </a:tr>
            </a:tbl>
          </a:graphicData>
        </a:graphic>
      </p:graphicFrame>
      <p:graphicFrame>
        <p:nvGraphicFramePr>
          <p:cNvPr id="7" name="Table 6">
            <a:extLst>
              <a:ext uri="{FF2B5EF4-FFF2-40B4-BE49-F238E27FC236}">
                <a16:creationId xmlns:a16="http://schemas.microsoft.com/office/drawing/2014/main" id="{A80D330C-DF48-23F0-A243-D2BF95661D88}"/>
              </a:ext>
            </a:extLst>
          </p:cNvPr>
          <p:cNvGraphicFramePr>
            <a:graphicFrameLocks noGrp="1"/>
          </p:cNvGraphicFramePr>
          <p:nvPr>
            <p:extLst>
              <p:ext uri="{D42A27DB-BD31-4B8C-83A1-F6EECF244321}">
                <p14:modId xmlns:p14="http://schemas.microsoft.com/office/powerpoint/2010/main" val="398367680"/>
              </p:ext>
            </p:extLst>
          </p:nvPr>
        </p:nvGraphicFramePr>
        <p:xfrm>
          <a:off x="650955" y="3960227"/>
          <a:ext cx="11053366" cy="2625548"/>
        </p:xfrm>
        <a:graphic>
          <a:graphicData uri="http://schemas.openxmlformats.org/drawingml/2006/table">
            <a:tbl>
              <a:tblPr firstRow="1" firstCol="1" bandRow="1">
                <a:tableStyleId>{5C22544A-7EE6-4342-B048-85BDC9FD1C3A}</a:tableStyleId>
              </a:tblPr>
              <a:tblGrid>
                <a:gridCol w="821347">
                  <a:extLst>
                    <a:ext uri="{9D8B030D-6E8A-4147-A177-3AD203B41FA5}">
                      <a16:colId xmlns:a16="http://schemas.microsoft.com/office/drawing/2014/main" val="66252767"/>
                    </a:ext>
                  </a:extLst>
                </a:gridCol>
                <a:gridCol w="859382">
                  <a:extLst>
                    <a:ext uri="{9D8B030D-6E8A-4147-A177-3AD203B41FA5}">
                      <a16:colId xmlns:a16="http://schemas.microsoft.com/office/drawing/2014/main" val="2871638272"/>
                    </a:ext>
                  </a:extLst>
                </a:gridCol>
                <a:gridCol w="7049619">
                  <a:extLst>
                    <a:ext uri="{9D8B030D-6E8A-4147-A177-3AD203B41FA5}">
                      <a16:colId xmlns:a16="http://schemas.microsoft.com/office/drawing/2014/main" val="898815537"/>
                    </a:ext>
                  </a:extLst>
                </a:gridCol>
                <a:gridCol w="1055921">
                  <a:extLst>
                    <a:ext uri="{9D8B030D-6E8A-4147-A177-3AD203B41FA5}">
                      <a16:colId xmlns:a16="http://schemas.microsoft.com/office/drawing/2014/main" val="426961890"/>
                    </a:ext>
                  </a:extLst>
                </a:gridCol>
                <a:gridCol w="1267097">
                  <a:extLst>
                    <a:ext uri="{9D8B030D-6E8A-4147-A177-3AD203B41FA5}">
                      <a16:colId xmlns:a16="http://schemas.microsoft.com/office/drawing/2014/main" val="1916412107"/>
                    </a:ext>
                  </a:extLst>
                </a:gridCol>
              </a:tblGrid>
              <a:tr h="453478">
                <a:tc>
                  <a:txBody>
                    <a:bodyPr/>
                    <a:lstStyle/>
                    <a:p>
                      <a:pPr marL="0" marR="0" algn="ctr">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Activity # (cont)</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Sub-</a:t>
                      </a:r>
                      <a:r>
                        <a:rPr lang="en-NZ" sz="1200" b="1" i="0" kern="100" dirty="0" err="1">
                          <a:effectLst/>
                          <a:latin typeface="Arial" panose="020B0604020202020204" pitchFamily="34" charset="0"/>
                          <a:cs typeface="Arial" panose="020B0604020202020204" pitchFamily="34" charset="0"/>
                        </a:rPr>
                        <a:t>Obj</a:t>
                      </a:r>
                      <a:r>
                        <a:rPr lang="en-NZ" sz="1200" b="1" i="0" kern="100" dirty="0">
                          <a:effectLst/>
                          <a:latin typeface="Arial" panose="020B0604020202020204" pitchFamily="34" charset="0"/>
                          <a:cs typeface="Arial" panose="020B0604020202020204" pitchFamily="34" charset="0"/>
                        </a:rPr>
                        <a:t> #</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Activity</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Who</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When / by when</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6765007"/>
                  </a:ext>
                </a:extLst>
              </a:tr>
              <a:tr h="688767">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12</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2.1</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Test the desktop research output and approaches in the Draft TRRP Implementation Plan through expert consultation </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TTDMP; TOWS-WG;</a:t>
                      </a:r>
                      <a:endParaRPr lang="en-US" sz="1200" b="1" i="0" kern="1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Coalition SG</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2025</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4644491"/>
                  </a:ext>
                </a:extLst>
              </a:tr>
              <a:tr h="453478">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13</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2.1; 2.2</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Identify and catalyse existing projects and programmes for engagement and inclusion of TR elements.</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TICs</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2025</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95666537"/>
                  </a:ext>
                </a:extLst>
              </a:tr>
              <a:tr h="275901">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14</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2.1; 2.2</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Identify and catalyse new funding sources and in-kind support mechanisms</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Coalition SG</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2025, On-going</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1675924"/>
                  </a:ext>
                </a:extLst>
              </a:tr>
              <a:tr h="300446">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15</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2.2</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Implement/action other identified approaches (from Activity # 12)</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Tbd</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2025</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8468810"/>
                  </a:ext>
                </a:extLst>
              </a:tr>
              <a:tr h="453478">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16</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2.2</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Invite potential funding institutions to regional Tsunami Ready Workshops (see Objective 3)</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TICs</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2025</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70219014"/>
                  </a:ext>
                </a:extLst>
              </a:tr>
            </a:tbl>
          </a:graphicData>
        </a:graphic>
      </p:graphicFrame>
    </p:spTree>
    <p:extLst>
      <p:ext uri="{BB962C8B-B14F-4D97-AF65-F5344CB8AC3E}">
        <p14:creationId xmlns:p14="http://schemas.microsoft.com/office/powerpoint/2010/main" val="3737487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C1F71-F224-379B-BD78-433C87CA1C78}"/>
              </a:ext>
            </a:extLst>
          </p:cNvPr>
          <p:cNvSpPr>
            <a:spLocks noGrp="1"/>
          </p:cNvSpPr>
          <p:nvPr>
            <p:ph type="title"/>
          </p:nvPr>
        </p:nvSpPr>
        <p:spPr>
          <a:xfrm>
            <a:off x="407287" y="81070"/>
            <a:ext cx="10515600" cy="1005281"/>
          </a:xfrm>
        </p:spPr>
        <p:txBody>
          <a:bodyPr>
            <a:normAutofit/>
          </a:bodyPr>
          <a:lstStyle/>
          <a:p>
            <a:r>
              <a:rPr lang="en-US" sz="3600" dirty="0"/>
              <a:t>Objective 3 - Activities </a:t>
            </a:r>
            <a:r>
              <a:rPr lang="en-US" sz="2800" b="0" dirty="0"/>
              <a:t>p. 14</a:t>
            </a:r>
            <a:endParaRPr lang="en-US" b="0" dirty="0"/>
          </a:p>
        </p:txBody>
      </p:sp>
      <p:sp>
        <p:nvSpPr>
          <p:cNvPr id="5" name="Content Placeholder 4">
            <a:extLst>
              <a:ext uri="{FF2B5EF4-FFF2-40B4-BE49-F238E27FC236}">
                <a16:creationId xmlns:a16="http://schemas.microsoft.com/office/drawing/2014/main" id="{E6A80A63-9AB9-A147-A5F5-8A0A39DC1224}"/>
              </a:ext>
            </a:extLst>
          </p:cNvPr>
          <p:cNvSpPr>
            <a:spLocks noGrp="1"/>
          </p:cNvSpPr>
          <p:nvPr>
            <p:ph sz="quarter" idx="10"/>
          </p:nvPr>
        </p:nvSpPr>
        <p:spPr>
          <a:xfrm>
            <a:off x="555333" y="1171736"/>
            <a:ext cx="11636667" cy="530749"/>
          </a:xfrm>
          <a:solidFill>
            <a:schemeClr val="bg1"/>
          </a:solidFill>
        </p:spPr>
        <p:txBody>
          <a:bodyPr>
            <a:noAutofit/>
          </a:bodyPr>
          <a:lstStyle/>
          <a:p>
            <a:pPr marL="0" indent="0">
              <a:buNone/>
            </a:pPr>
            <a:r>
              <a:rPr lang="en-NZ" sz="2400" b="1" kern="100" dirty="0">
                <a:solidFill>
                  <a:schemeClr val="tx1"/>
                </a:solidFill>
                <a:effectLst/>
                <a:ea typeface="Times New Roman" panose="02020603050405020304" pitchFamily="18" charset="0"/>
              </a:rPr>
              <a:t>Objective 3: Advocate for the conduct Tsunami Ready Workshops in Regions</a:t>
            </a:r>
            <a:endParaRPr lang="en-US" sz="2400" b="1" kern="100" dirty="0">
              <a:solidFill>
                <a:schemeClr val="tx1"/>
              </a:solidFill>
              <a:effectLst/>
              <a:ea typeface="Times New Roman" panose="02020603050405020304" pitchFamily="18" charset="0"/>
            </a:endParaRPr>
          </a:p>
          <a:p>
            <a:pPr marL="0" indent="0">
              <a:buNone/>
            </a:pPr>
            <a:r>
              <a:rPr lang="en-US" sz="2400" b="1" dirty="0">
                <a:solidFill>
                  <a:schemeClr val="tx1"/>
                </a:solidFill>
              </a:rPr>
              <a:t>Focus:  Medium-term (5 years), On-going</a:t>
            </a:r>
          </a:p>
        </p:txBody>
      </p:sp>
      <p:graphicFrame>
        <p:nvGraphicFramePr>
          <p:cNvPr id="6" name="Table 5">
            <a:extLst>
              <a:ext uri="{FF2B5EF4-FFF2-40B4-BE49-F238E27FC236}">
                <a16:creationId xmlns:a16="http://schemas.microsoft.com/office/drawing/2014/main" id="{7D0970FA-18C1-BBA2-7892-2B7379A376FE}"/>
              </a:ext>
            </a:extLst>
          </p:cNvPr>
          <p:cNvGraphicFramePr>
            <a:graphicFrameLocks noGrp="1"/>
          </p:cNvGraphicFramePr>
          <p:nvPr>
            <p:extLst>
              <p:ext uri="{D42A27DB-BD31-4B8C-83A1-F6EECF244321}">
                <p14:modId xmlns:p14="http://schemas.microsoft.com/office/powerpoint/2010/main" val="3825063137"/>
              </p:ext>
            </p:extLst>
          </p:nvPr>
        </p:nvGraphicFramePr>
        <p:xfrm>
          <a:off x="650955" y="2083489"/>
          <a:ext cx="10922736" cy="881412"/>
        </p:xfrm>
        <a:graphic>
          <a:graphicData uri="http://schemas.openxmlformats.org/drawingml/2006/table">
            <a:tbl>
              <a:tblPr firstRow="1" firstCol="1" bandRow="1">
                <a:tableStyleId>{5C22544A-7EE6-4342-B048-85BDC9FD1C3A}</a:tableStyleId>
              </a:tblPr>
              <a:tblGrid>
                <a:gridCol w="880276">
                  <a:extLst>
                    <a:ext uri="{9D8B030D-6E8A-4147-A177-3AD203B41FA5}">
                      <a16:colId xmlns:a16="http://schemas.microsoft.com/office/drawing/2014/main" val="252620707"/>
                    </a:ext>
                  </a:extLst>
                </a:gridCol>
                <a:gridCol w="10042460">
                  <a:extLst>
                    <a:ext uri="{9D8B030D-6E8A-4147-A177-3AD203B41FA5}">
                      <a16:colId xmlns:a16="http://schemas.microsoft.com/office/drawing/2014/main" val="715087832"/>
                    </a:ext>
                  </a:extLst>
                </a:gridCol>
              </a:tblGrid>
              <a:tr h="490391">
                <a:tc>
                  <a:txBody>
                    <a:bodyPr/>
                    <a:lstStyle/>
                    <a:p>
                      <a:pPr marL="0" marR="0" algn="ctr">
                        <a:lnSpc>
                          <a:spcPct val="107000"/>
                        </a:lnSpc>
                        <a:spcBef>
                          <a:spcPts val="0"/>
                        </a:spcBef>
                        <a:spcAft>
                          <a:spcPts val="0"/>
                        </a:spcAft>
                      </a:pPr>
                      <a:r>
                        <a:rPr lang="en-NZ"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2400" dirty="0">
                          <a:latin typeface="Arial" panose="020B0604020202020204" pitchFamily="34" charset="0"/>
                          <a:cs typeface="Arial" panose="020B0604020202020204" pitchFamily="34" charset="0"/>
                        </a:rPr>
                        <a:t>Regional Tsunami Ready Indicators Workshops</a:t>
                      </a:r>
                      <a:endParaRPr lang="en-US" sz="24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5247913"/>
                  </a:ext>
                </a:extLst>
              </a:tr>
              <a:tr h="391021">
                <a:tc>
                  <a:txBody>
                    <a:bodyPr/>
                    <a:lstStyle/>
                    <a:p>
                      <a:pPr marL="0" marR="0" algn="ctr">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3.1</a:t>
                      </a:r>
                      <a:endParaRPr lang="en-US" sz="2000" b="1"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2000" b="1" kern="100" dirty="0">
                          <a:effectLst/>
                          <a:latin typeface="Arial" panose="020B0604020202020204" pitchFamily="34" charset="0"/>
                          <a:cs typeface="Arial" panose="020B0604020202020204" pitchFamily="34" charset="0"/>
                        </a:rPr>
                        <a:t>Support the implementation of TRRP in the regions through targeted workshops</a:t>
                      </a:r>
                      <a:endParaRPr lang="en-US" sz="2000" b="1" kern="100" dirty="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2521104584"/>
                  </a:ext>
                </a:extLst>
              </a:tr>
            </a:tbl>
          </a:graphicData>
        </a:graphic>
      </p:graphicFrame>
      <p:graphicFrame>
        <p:nvGraphicFramePr>
          <p:cNvPr id="7" name="Table 6">
            <a:extLst>
              <a:ext uri="{FF2B5EF4-FFF2-40B4-BE49-F238E27FC236}">
                <a16:creationId xmlns:a16="http://schemas.microsoft.com/office/drawing/2014/main" id="{A80D330C-DF48-23F0-A243-D2BF95661D88}"/>
              </a:ext>
            </a:extLst>
          </p:cNvPr>
          <p:cNvGraphicFramePr>
            <a:graphicFrameLocks noGrp="1"/>
          </p:cNvGraphicFramePr>
          <p:nvPr>
            <p:extLst>
              <p:ext uri="{D42A27DB-BD31-4B8C-83A1-F6EECF244321}">
                <p14:modId xmlns:p14="http://schemas.microsoft.com/office/powerpoint/2010/main" val="1281953086"/>
              </p:ext>
            </p:extLst>
          </p:nvPr>
        </p:nvGraphicFramePr>
        <p:xfrm>
          <a:off x="650955" y="3411588"/>
          <a:ext cx="11053366" cy="1602408"/>
        </p:xfrm>
        <a:graphic>
          <a:graphicData uri="http://schemas.openxmlformats.org/drawingml/2006/table">
            <a:tbl>
              <a:tblPr firstRow="1" firstCol="1" bandRow="1">
                <a:tableStyleId>{5C22544A-7EE6-4342-B048-85BDC9FD1C3A}</a:tableStyleId>
              </a:tblPr>
              <a:tblGrid>
                <a:gridCol w="821347">
                  <a:extLst>
                    <a:ext uri="{9D8B030D-6E8A-4147-A177-3AD203B41FA5}">
                      <a16:colId xmlns:a16="http://schemas.microsoft.com/office/drawing/2014/main" val="66252767"/>
                    </a:ext>
                  </a:extLst>
                </a:gridCol>
                <a:gridCol w="859382">
                  <a:extLst>
                    <a:ext uri="{9D8B030D-6E8A-4147-A177-3AD203B41FA5}">
                      <a16:colId xmlns:a16="http://schemas.microsoft.com/office/drawing/2014/main" val="2871638272"/>
                    </a:ext>
                  </a:extLst>
                </a:gridCol>
                <a:gridCol w="7049619">
                  <a:extLst>
                    <a:ext uri="{9D8B030D-6E8A-4147-A177-3AD203B41FA5}">
                      <a16:colId xmlns:a16="http://schemas.microsoft.com/office/drawing/2014/main" val="898815537"/>
                    </a:ext>
                  </a:extLst>
                </a:gridCol>
                <a:gridCol w="1055921">
                  <a:extLst>
                    <a:ext uri="{9D8B030D-6E8A-4147-A177-3AD203B41FA5}">
                      <a16:colId xmlns:a16="http://schemas.microsoft.com/office/drawing/2014/main" val="426961890"/>
                    </a:ext>
                  </a:extLst>
                </a:gridCol>
                <a:gridCol w="1267097">
                  <a:extLst>
                    <a:ext uri="{9D8B030D-6E8A-4147-A177-3AD203B41FA5}">
                      <a16:colId xmlns:a16="http://schemas.microsoft.com/office/drawing/2014/main" val="1916412107"/>
                    </a:ext>
                  </a:extLst>
                </a:gridCol>
              </a:tblGrid>
              <a:tr h="453478">
                <a:tc>
                  <a:txBody>
                    <a:bodyPr/>
                    <a:lstStyle/>
                    <a:p>
                      <a:pPr marL="0" marR="0" algn="ctr">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Activity # (cont)</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Sub-</a:t>
                      </a:r>
                      <a:r>
                        <a:rPr lang="en-NZ" sz="1200" b="1" i="0" kern="100" dirty="0" err="1">
                          <a:effectLst/>
                          <a:latin typeface="Arial" panose="020B0604020202020204" pitchFamily="34" charset="0"/>
                          <a:cs typeface="Arial" panose="020B0604020202020204" pitchFamily="34" charset="0"/>
                        </a:rPr>
                        <a:t>Obj</a:t>
                      </a:r>
                      <a:r>
                        <a:rPr lang="en-NZ" sz="1200" b="1" i="0" kern="100" dirty="0">
                          <a:effectLst/>
                          <a:latin typeface="Arial" panose="020B0604020202020204" pitchFamily="34" charset="0"/>
                          <a:cs typeface="Arial" panose="020B0604020202020204" pitchFamily="34" charset="0"/>
                        </a:rPr>
                        <a:t> #</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Activity</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Who</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When / by when</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6765007"/>
                  </a:ext>
                </a:extLst>
              </a:tr>
              <a:tr h="419551">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17</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3.1</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Determine the geographic target areas or sub-regions for regional workshops</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ea typeface="Aptos" panose="020B0004020202020204" pitchFamily="34" charset="0"/>
                          <a:cs typeface="Arial" panose="020B0604020202020204" pitchFamily="34" charset="0"/>
                        </a:rPr>
                        <a:t>ICGs</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ea typeface="Aptos" panose="020B0004020202020204" pitchFamily="34" charset="0"/>
                          <a:cs typeface="Arial" panose="020B0604020202020204" pitchFamily="34" charset="0"/>
                        </a:rPr>
                        <a:t>2025</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4644491"/>
                  </a:ext>
                </a:extLst>
              </a:tr>
              <a:tr h="453478">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18</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a:effectLst/>
                          <a:latin typeface="Arial" panose="020B0604020202020204" pitchFamily="34" charset="0"/>
                          <a:ea typeface="Aptos" panose="020B0004020202020204" pitchFamily="34" charset="0"/>
                          <a:cs typeface="Arial" panose="020B0604020202020204" pitchFamily="34" charset="0"/>
                        </a:rPr>
                        <a:t>3.1</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Establish resources to conduct regional workshops</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ea typeface="Aptos" panose="020B0004020202020204" pitchFamily="34" charset="0"/>
                          <a:cs typeface="Arial" panose="020B0604020202020204" pitchFamily="34" charset="0"/>
                        </a:rPr>
                        <a:t>ICGs</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ea typeface="Aptos" panose="020B0004020202020204" pitchFamily="34" charset="0"/>
                          <a:cs typeface="Arial" panose="020B0604020202020204" pitchFamily="34" charset="0"/>
                        </a:rPr>
                        <a:t>2025</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95666537"/>
                  </a:ext>
                </a:extLst>
              </a:tr>
              <a:tr h="275901">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19</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3.1</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Coordinate regional workshops</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ea typeface="Aptos" panose="020B0004020202020204" pitchFamily="34" charset="0"/>
                          <a:cs typeface="Arial" panose="020B0604020202020204" pitchFamily="34" charset="0"/>
                        </a:rPr>
                        <a:t>TICs</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ea typeface="Aptos" panose="020B0004020202020204" pitchFamily="34" charset="0"/>
                          <a:cs typeface="Arial" panose="020B0604020202020204" pitchFamily="34" charset="0"/>
                        </a:rPr>
                        <a:t>On-going</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1675924"/>
                  </a:ext>
                </a:extLst>
              </a:tr>
            </a:tbl>
          </a:graphicData>
        </a:graphic>
      </p:graphicFrame>
    </p:spTree>
    <p:extLst>
      <p:ext uri="{BB962C8B-B14F-4D97-AF65-F5344CB8AC3E}">
        <p14:creationId xmlns:p14="http://schemas.microsoft.com/office/powerpoint/2010/main" val="38738499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C1F71-F224-379B-BD78-433C87CA1C78}"/>
              </a:ext>
            </a:extLst>
          </p:cNvPr>
          <p:cNvSpPr>
            <a:spLocks noGrp="1"/>
          </p:cNvSpPr>
          <p:nvPr>
            <p:ph type="title"/>
          </p:nvPr>
        </p:nvSpPr>
        <p:spPr>
          <a:xfrm>
            <a:off x="444009" y="-124447"/>
            <a:ext cx="10515600" cy="1005281"/>
          </a:xfrm>
        </p:spPr>
        <p:txBody>
          <a:bodyPr>
            <a:normAutofit/>
          </a:bodyPr>
          <a:lstStyle/>
          <a:p>
            <a:r>
              <a:rPr lang="en-US" sz="3600" dirty="0"/>
              <a:t>Objective 4 - Activities </a:t>
            </a:r>
            <a:r>
              <a:rPr lang="en-US" sz="3600" b="0" dirty="0"/>
              <a:t> </a:t>
            </a:r>
            <a:r>
              <a:rPr lang="en-US" sz="2800" b="0" dirty="0"/>
              <a:t>p. 15</a:t>
            </a:r>
            <a:endParaRPr lang="en-US" sz="3600" b="0" dirty="0"/>
          </a:p>
        </p:txBody>
      </p:sp>
      <p:sp>
        <p:nvSpPr>
          <p:cNvPr id="5" name="Content Placeholder 4">
            <a:extLst>
              <a:ext uri="{FF2B5EF4-FFF2-40B4-BE49-F238E27FC236}">
                <a16:creationId xmlns:a16="http://schemas.microsoft.com/office/drawing/2014/main" id="{E6A80A63-9AB9-A147-A5F5-8A0A39DC1224}"/>
              </a:ext>
            </a:extLst>
          </p:cNvPr>
          <p:cNvSpPr>
            <a:spLocks noGrp="1"/>
          </p:cNvSpPr>
          <p:nvPr>
            <p:ph sz="quarter" idx="10"/>
          </p:nvPr>
        </p:nvSpPr>
        <p:spPr>
          <a:xfrm>
            <a:off x="444010" y="636786"/>
            <a:ext cx="8963240" cy="530749"/>
          </a:xfrm>
          <a:solidFill>
            <a:schemeClr val="bg1"/>
          </a:solidFill>
        </p:spPr>
        <p:txBody>
          <a:bodyPr>
            <a:noAutofit/>
          </a:bodyPr>
          <a:lstStyle/>
          <a:p>
            <a:pPr marL="0" indent="0">
              <a:spcBef>
                <a:spcPts val="384"/>
              </a:spcBef>
              <a:buNone/>
            </a:pPr>
            <a:r>
              <a:rPr lang="en-NZ" sz="2400" b="1" kern="100" dirty="0">
                <a:solidFill>
                  <a:schemeClr val="tx1"/>
                </a:solidFill>
                <a:effectLst/>
                <a:ea typeface="Times New Roman" panose="02020603050405020304" pitchFamily="18" charset="0"/>
              </a:rPr>
              <a:t>Objective 4:  Organize an effective Tsunami Ready Coalition</a:t>
            </a:r>
            <a:endParaRPr lang="en-US" sz="2400" b="1" kern="100" dirty="0">
              <a:solidFill>
                <a:schemeClr val="tx1"/>
              </a:solidFill>
              <a:effectLst/>
              <a:ea typeface="Times New Roman" panose="02020603050405020304" pitchFamily="18" charset="0"/>
            </a:endParaRPr>
          </a:p>
          <a:p>
            <a:pPr marL="0" indent="0">
              <a:spcBef>
                <a:spcPts val="384"/>
              </a:spcBef>
              <a:buNone/>
            </a:pPr>
            <a:r>
              <a:rPr lang="en-US" sz="2400" b="1" dirty="0">
                <a:solidFill>
                  <a:schemeClr val="tx1"/>
                </a:solidFill>
              </a:rPr>
              <a:t>Focus:  On-going</a:t>
            </a:r>
          </a:p>
        </p:txBody>
      </p:sp>
      <p:graphicFrame>
        <p:nvGraphicFramePr>
          <p:cNvPr id="2" name="Table 1">
            <a:extLst>
              <a:ext uri="{FF2B5EF4-FFF2-40B4-BE49-F238E27FC236}">
                <a16:creationId xmlns:a16="http://schemas.microsoft.com/office/drawing/2014/main" id="{91CBF6EE-84A5-B59A-44FD-7E768B0C9EEC}"/>
              </a:ext>
            </a:extLst>
          </p:cNvPr>
          <p:cNvGraphicFramePr>
            <a:graphicFrameLocks noGrp="1"/>
          </p:cNvGraphicFramePr>
          <p:nvPr>
            <p:extLst>
              <p:ext uri="{D42A27DB-BD31-4B8C-83A1-F6EECF244321}">
                <p14:modId xmlns:p14="http://schemas.microsoft.com/office/powerpoint/2010/main" val="3865414114"/>
              </p:ext>
            </p:extLst>
          </p:nvPr>
        </p:nvGraphicFramePr>
        <p:xfrm>
          <a:off x="638641" y="1426127"/>
          <a:ext cx="9599033" cy="1757591"/>
        </p:xfrm>
        <a:graphic>
          <a:graphicData uri="http://schemas.openxmlformats.org/drawingml/2006/table">
            <a:tbl>
              <a:tblPr firstRow="1" firstCol="1" bandRow="1">
                <a:tableStyleId>{5C22544A-7EE6-4342-B048-85BDC9FD1C3A}</a:tableStyleId>
              </a:tblPr>
              <a:tblGrid>
                <a:gridCol w="677102">
                  <a:extLst>
                    <a:ext uri="{9D8B030D-6E8A-4147-A177-3AD203B41FA5}">
                      <a16:colId xmlns:a16="http://schemas.microsoft.com/office/drawing/2014/main" val="788012261"/>
                    </a:ext>
                  </a:extLst>
                </a:gridCol>
                <a:gridCol w="8921931">
                  <a:extLst>
                    <a:ext uri="{9D8B030D-6E8A-4147-A177-3AD203B41FA5}">
                      <a16:colId xmlns:a16="http://schemas.microsoft.com/office/drawing/2014/main" val="968621810"/>
                    </a:ext>
                  </a:extLst>
                </a:gridCol>
              </a:tblGrid>
              <a:tr h="405631">
                <a:tc>
                  <a:txBody>
                    <a:bodyPr/>
                    <a:lstStyle/>
                    <a:p>
                      <a:pPr marL="0" marR="0" algn="ctr">
                        <a:lnSpc>
                          <a:spcPct val="107000"/>
                        </a:lnSpc>
                        <a:spcBef>
                          <a:spcPts val="0"/>
                        </a:spcBef>
                        <a:spcAft>
                          <a:spcPts val="0"/>
                        </a:spcAft>
                      </a:pPr>
                      <a:r>
                        <a:rPr lang="en-NZ" sz="1800" b="1" i="0" kern="100">
                          <a:effectLst/>
                          <a:latin typeface="Arial" panose="020B0604020202020204" pitchFamily="34" charset="0"/>
                          <a:cs typeface="Arial" panose="020B0604020202020204" pitchFamily="34" charset="0"/>
                        </a:rPr>
                        <a:t>#</a:t>
                      </a:r>
                      <a:endParaRPr lang="en-US" sz="16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2000" b="1" i="0" kern="100" dirty="0">
                          <a:effectLst/>
                          <a:latin typeface="Arial" panose="020B0604020202020204" pitchFamily="34" charset="0"/>
                          <a:cs typeface="Arial" panose="020B0604020202020204" pitchFamily="34" charset="0"/>
                        </a:rPr>
                        <a:t>Effective Organization: Sub-Objectives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1148523"/>
                  </a:ext>
                </a:extLst>
              </a:tr>
              <a:tr h="337990">
                <a:tc>
                  <a:txBody>
                    <a:bodyPr/>
                    <a:lstStyle/>
                    <a:p>
                      <a:pPr marL="0" marR="0" algn="ctr">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4.1</a:t>
                      </a:r>
                      <a:endParaRPr lang="en-US" sz="16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NZ" sz="1800" b="1" i="0" kern="100">
                          <a:effectLst/>
                          <a:latin typeface="Arial" panose="020B0604020202020204" pitchFamily="34" charset="0"/>
                          <a:cs typeface="Arial" panose="020B0604020202020204" pitchFamily="34" charset="0"/>
                        </a:rPr>
                        <a:t>Endorsement of the Coalition Implementation Plan by the TOWS-WG</a:t>
                      </a:r>
                      <a:endParaRPr lang="en-US" sz="16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1915537"/>
                  </a:ext>
                </a:extLst>
              </a:tr>
              <a:tr h="337990">
                <a:tc>
                  <a:txBody>
                    <a:bodyPr/>
                    <a:lstStyle/>
                    <a:p>
                      <a:pPr marL="0" marR="0" algn="ctr">
                        <a:lnSpc>
                          <a:spcPct val="107000"/>
                        </a:lnSpc>
                        <a:spcBef>
                          <a:spcPts val="0"/>
                        </a:spcBef>
                        <a:spcAft>
                          <a:spcPts val="0"/>
                        </a:spcAft>
                      </a:pPr>
                      <a:r>
                        <a:rPr lang="en-NZ" sz="1800" b="1" i="0" kern="100">
                          <a:effectLst/>
                          <a:latin typeface="Arial" panose="020B0604020202020204" pitchFamily="34" charset="0"/>
                          <a:cs typeface="Arial" panose="020B0604020202020204" pitchFamily="34" charset="0"/>
                        </a:rPr>
                        <a:t>4.2</a:t>
                      </a:r>
                      <a:endParaRPr lang="en-US" sz="16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Appointment of Co-chair (from among Coalition partners)</a:t>
                      </a:r>
                      <a:endParaRPr lang="en-US" sz="16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11351529"/>
                  </a:ext>
                </a:extLst>
              </a:tr>
              <a:tr h="337990">
                <a:tc>
                  <a:txBody>
                    <a:bodyPr/>
                    <a:lstStyle/>
                    <a:p>
                      <a:pPr marL="0" marR="0" algn="ctr">
                        <a:lnSpc>
                          <a:spcPct val="107000"/>
                        </a:lnSpc>
                        <a:spcBef>
                          <a:spcPts val="0"/>
                        </a:spcBef>
                        <a:spcAft>
                          <a:spcPts val="0"/>
                        </a:spcAft>
                      </a:pPr>
                      <a:r>
                        <a:rPr lang="en-NZ" sz="1800" b="1" i="0" kern="100">
                          <a:effectLst/>
                          <a:latin typeface="Arial" panose="020B0604020202020204" pitchFamily="34" charset="0"/>
                          <a:cs typeface="Arial" panose="020B0604020202020204" pitchFamily="34" charset="0"/>
                        </a:rPr>
                        <a:t>4.3</a:t>
                      </a:r>
                      <a:endParaRPr lang="en-US" sz="16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Opportunities for fruitful participation are created</a:t>
                      </a:r>
                      <a:endParaRPr lang="en-US" sz="16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2757169"/>
                  </a:ext>
                </a:extLst>
              </a:tr>
              <a:tr h="337990">
                <a:tc>
                  <a:txBody>
                    <a:bodyPr/>
                    <a:lstStyle/>
                    <a:p>
                      <a:pPr marL="0" marR="0" algn="ctr">
                        <a:lnSpc>
                          <a:spcPct val="107000"/>
                        </a:lnSpc>
                        <a:spcBef>
                          <a:spcPts val="0"/>
                        </a:spcBef>
                        <a:spcAft>
                          <a:spcPts val="0"/>
                        </a:spcAft>
                      </a:pPr>
                      <a:r>
                        <a:rPr lang="en-NZ" sz="1800" b="1" i="0" kern="100">
                          <a:effectLst/>
                          <a:latin typeface="Arial" panose="020B0604020202020204" pitchFamily="34" charset="0"/>
                          <a:cs typeface="Arial" panose="020B0604020202020204" pitchFamily="34" charset="0"/>
                        </a:rPr>
                        <a:t>4.4</a:t>
                      </a:r>
                      <a:endParaRPr lang="en-US" sz="16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Reports to TOWS-WG result in outcomes</a:t>
                      </a:r>
                      <a:endParaRPr lang="en-US" sz="16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05732743"/>
                  </a:ext>
                </a:extLst>
              </a:tr>
            </a:tbl>
          </a:graphicData>
        </a:graphic>
      </p:graphicFrame>
      <p:graphicFrame>
        <p:nvGraphicFramePr>
          <p:cNvPr id="3" name="Table 2">
            <a:extLst>
              <a:ext uri="{FF2B5EF4-FFF2-40B4-BE49-F238E27FC236}">
                <a16:creationId xmlns:a16="http://schemas.microsoft.com/office/drawing/2014/main" id="{544B05D9-44CF-C411-BFA2-FA1F22281927}"/>
              </a:ext>
            </a:extLst>
          </p:cNvPr>
          <p:cNvGraphicFramePr>
            <a:graphicFrameLocks noGrp="1"/>
          </p:cNvGraphicFramePr>
          <p:nvPr>
            <p:extLst>
              <p:ext uri="{D42A27DB-BD31-4B8C-83A1-F6EECF244321}">
                <p14:modId xmlns:p14="http://schemas.microsoft.com/office/powerpoint/2010/main" val="1563168403"/>
              </p:ext>
            </p:extLst>
          </p:nvPr>
        </p:nvGraphicFramePr>
        <p:xfrm>
          <a:off x="444009" y="3269488"/>
          <a:ext cx="10905320" cy="3456100"/>
        </p:xfrm>
        <a:graphic>
          <a:graphicData uri="http://schemas.openxmlformats.org/drawingml/2006/table">
            <a:tbl>
              <a:tblPr firstRow="1" firstCol="1" bandRow="1">
                <a:tableStyleId>{5C22544A-7EE6-4342-B048-85BDC9FD1C3A}</a:tableStyleId>
              </a:tblPr>
              <a:tblGrid>
                <a:gridCol w="755479">
                  <a:extLst>
                    <a:ext uri="{9D8B030D-6E8A-4147-A177-3AD203B41FA5}">
                      <a16:colId xmlns:a16="http://schemas.microsoft.com/office/drawing/2014/main" val="4139591169"/>
                    </a:ext>
                  </a:extLst>
                </a:gridCol>
                <a:gridCol w="875354">
                  <a:extLst>
                    <a:ext uri="{9D8B030D-6E8A-4147-A177-3AD203B41FA5}">
                      <a16:colId xmlns:a16="http://schemas.microsoft.com/office/drawing/2014/main" val="3608037091"/>
                    </a:ext>
                  </a:extLst>
                </a:gridCol>
                <a:gridCol w="6136396">
                  <a:extLst>
                    <a:ext uri="{9D8B030D-6E8A-4147-A177-3AD203B41FA5}">
                      <a16:colId xmlns:a16="http://schemas.microsoft.com/office/drawing/2014/main" val="3949559066"/>
                    </a:ext>
                  </a:extLst>
                </a:gridCol>
                <a:gridCol w="1975496">
                  <a:extLst>
                    <a:ext uri="{9D8B030D-6E8A-4147-A177-3AD203B41FA5}">
                      <a16:colId xmlns:a16="http://schemas.microsoft.com/office/drawing/2014/main" val="2804184506"/>
                    </a:ext>
                  </a:extLst>
                </a:gridCol>
                <a:gridCol w="1162595">
                  <a:extLst>
                    <a:ext uri="{9D8B030D-6E8A-4147-A177-3AD203B41FA5}">
                      <a16:colId xmlns:a16="http://schemas.microsoft.com/office/drawing/2014/main" val="821790394"/>
                    </a:ext>
                  </a:extLst>
                </a:gridCol>
              </a:tblGrid>
              <a:tr h="413890">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Activity # (</a:t>
                      </a:r>
                      <a:r>
                        <a:rPr lang="en-NZ" sz="1200" b="1" i="0" kern="100" dirty="0" err="1">
                          <a:effectLst/>
                          <a:latin typeface="Arial" panose="020B0604020202020204" pitchFamily="34" charset="0"/>
                          <a:cs typeface="Arial" panose="020B0604020202020204" pitchFamily="34" charset="0"/>
                        </a:rPr>
                        <a:t>cont</a:t>
                      </a:r>
                      <a:r>
                        <a:rPr lang="en-NZ" sz="1200" b="1" i="0" kern="100" dirty="0">
                          <a:effectLst/>
                          <a:latin typeface="Arial" panose="020B0604020202020204" pitchFamily="34" charset="0"/>
                          <a:cs typeface="Arial" panose="020B0604020202020204" pitchFamily="34" charset="0"/>
                        </a:rPr>
                        <a:t>)</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Sub-</a:t>
                      </a:r>
                      <a:r>
                        <a:rPr lang="en-NZ" sz="1200" b="1" i="0" kern="100" dirty="0" err="1">
                          <a:effectLst/>
                          <a:latin typeface="Arial" panose="020B0604020202020204" pitchFamily="34" charset="0"/>
                          <a:cs typeface="Arial" panose="020B0604020202020204" pitchFamily="34" charset="0"/>
                        </a:rPr>
                        <a:t>Obj</a:t>
                      </a:r>
                      <a:r>
                        <a:rPr lang="en-NZ" sz="1200" b="1" i="0" kern="100" dirty="0">
                          <a:effectLst/>
                          <a:latin typeface="Arial" panose="020B0604020202020204" pitchFamily="34" charset="0"/>
                          <a:cs typeface="Arial" panose="020B0604020202020204" pitchFamily="34" charset="0"/>
                        </a:rPr>
                        <a:t> #</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Activity</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Who</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When / by when</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91999293"/>
                  </a:ext>
                </a:extLst>
              </a:tr>
              <a:tr h="492964">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20</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4.1</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Present the Plan to SC-ODTP for comment, TTDMP for validation, &amp; TOWS-WG for endorsement</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Coalition Chair</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Jan, Feb 2025</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8352927"/>
                  </a:ext>
                </a:extLst>
              </a:tr>
              <a:tr h="373625">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21</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4.2</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Identify, recommend, and appoint a Coalition Co-chair</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Coalition Chair; TOWS-WG; Executive Council</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a:effectLst/>
                          <a:latin typeface="Arial" panose="020B0604020202020204" pitchFamily="34" charset="0"/>
                          <a:cs typeface="Arial" panose="020B0604020202020204" pitchFamily="34" charset="0"/>
                        </a:rPr>
                        <a:t>2025</a:t>
                      </a:r>
                      <a:endParaRPr lang="en-US" sz="1200" b="1" i="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87353544"/>
                  </a:ext>
                </a:extLst>
              </a:tr>
              <a:tr h="679481">
                <a:tc>
                  <a:txBody>
                    <a:bodyPr/>
                    <a:lstStyle/>
                    <a:p>
                      <a:pPr marL="0" marR="0" algn="ctr">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7</a:t>
                      </a:r>
                    </a:p>
                  </a:txBody>
                  <a:tcPr marL="68580" marR="68580" marT="0" marB="0" anchor="ctr"/>
                </a:tc>
                <a:tc>
                  <a:txBody>
                    <a:bodyPr/>
                    <a:lstStyle/>
                    <a:p>
                      <a:pPr marL="0" marR="0" algn="ctr">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1.1 - 1.4</a:t>
                      </a:r>
                    </a:p>
                  </a:txBody>
                  <a:tcPr marL="68580" marR="68580" marT="0" marB="0" anchor="ctr"/>
                </a:tc>
                <a:tc>
                  <a:txBody>
                    <a:bodyPr/>
                    <a:lstStyle/>
                    <a:p>
                      <a:pPr marL="0" marR="0" algn="l">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Confirm the make-up of the Coalition via letter from IOC Executive Secretary.  IOC approval of TRC Implementation Plan, Co-chairs, Steering Group (SG). Information posted to TRRP website.  Decade Coordination Unit (IOC) advised.</a:t>
                      </a:r>
                    </a:p>
                  </a:txBody>
                  <a:tcPr marL="68580" marR="68580" marT="0" marB="0" anchor="ctr"/>
                </a:tc>
                <a:tc>
                  <a:txBody>
                    <a:bodyPr/>
                    <a:lstStyle/>
                    <a:p>
                      <a:pPr marL="0" marR="0" algn="l">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Coalition Chair; TSR; IOC Assembly</a:t>
                      </a:r>
                    </a:p>
                  </a:txBody>
                  <a:tcPr marL="68580" marR="68580" marT="0" marB="0" anchor="ctr"/>
                </a:tc>
                <a:tc>
                  <a:txBody>
                    <a:bodyPr/>
                    <a:lstStyle/>
                    <a:p>
                      <a:pPr marL="0" marR="0" algn="l">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On-going</a:t>
                      </a:r>
                    </a:p>
                  </a:txBody>
                  <a:tcPr marL="68580" marR="68580" marT="0" marB="0" anchor="ctr"/>
                </a:tc>
                <a:extLst>
                  <a:ext uri="{0D108BD9-81ED-4DB2-BD59-A6C34878D82A}">
                    <a16:rowId xmlns:a16="http://schemas.microsoft.com/office/drawing/2014/main" val="3867097114"/>
                  </a:ext>
                </a:extLst>
              </a:tr>
              <a:tr h="301239">
                <a:tc>
                  <a:txBody>
                    <a:bodyPr/>
                    <a:lstStyle/>
                    <a:p>
                      <a:pPr marL="0" marR="0" algn="ctr">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22a</a:t>
                      </a:r>
                    </a:p>
                  </a:txBody>
                  <a:tcPr marL="68580" marR="68580" marT="0" marB="0" anchor="ctr"/>
                </a:tc>
                <a:tc>
                  <a:txBody>
                    <a:bodyPr/>
                    <a:lstStyle/>
                    <a:p>
                      <a:pPr marL="0" marR="0" algn="ctr">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4.3</a:t>
                      </a:r>
                    </a:p>
                  </a:txBody>
                  <a:tcPr marL="68580" marR="68580" marT="0" marB="0" anchor="ctr"/>
                </a:tc>
                <a:tc>
                  <a:txBody>
                    <a:bodyPr/>
                    <a:lstStyle/>
                    <a:p>
                      <a:pPr marL="0" marR="0" algn="l">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1</a:t>
                      </a:r>
                      <a:r>
                        <a:rPr lang="en-US" sz="1200" b="1" i="0" kern="100" baseline="30000" dirty="0">
                          <a:effectLst/>
                          <a:latin typeface="Arial" panose="020B0604020202020204" pitchFamily="34" charset="0"/>
                          <a:ea typeface="Aptos" panose="020B0004020202020204" pitchFamily="34" charset="0"/>
                          <a:cs typeface="Arial" panose="020B0604020202020204" pitchFamily="34" charset="0"/>
                        </a:rPr>
                        <a:t>st</a:t>
                      </a:r>
                      <a:r>
                        <a:rPr lang="en-US" sz="1200" b="1" i="0" kern="100" dirty="0">
                          <a:effectLst/>
                          <a:latin typeface="Arial" panose="020B0604020202020204" pitchFamily="34" charset="0"/>
                          <a:ea typeface="Aptos" panose="020B0004020202020204" pitchFamily="34" charset="0"/>
                          <a:cs typeface="Arial" panose="020B0604020202020204" pitchFamily="34" charset="0"/>
                        </a:rPr>
                        <a:t> meeting of Tsunami Ready Coalition Steering Group</a:t>
                      </a:r>
                    </a:p>
                  </a:txBody>
                  <a:tcPr marL="68580" marR="68580" marT="0" marB="0" anchor="ctr"/>
                </a:tc>
                <a:tc>
                  <a:txBody>
                    <a:bodyPr/>
                    <a:lstStyle/>
                    <a:p>
                      <a:pPr marL="0" marR="0" algn="l">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Coalition SG</a:t>
                      </a:r>
                    </a:p>
                  </a:txBody>
                  <a:tcPr marL="68580" marR="68580" marT="0" marB="0" anchor="ctr"/>
                </a:tc>
                <a:tc>
                  <a:txBody>
                    <a:bodyPr/>
                    <a:lstStyle/>
                    <a:p>
                      <a:pPr marL="0" marR="0" algn="l">
                        <a:lnSpc>
                          <a:spcPct val="107000"/>
                        </a:lnSpc>
                        <a:spcBef>
                          <a:spcPts val="0"/>
                        </a:spcBef>
                        <a:spcAft>
                          <a:spcPts val="0"/>
                        </a:spcAft>
                      </a:pPr>
                      <a:r>
                        <a:rPr lang="en-US" sz="1200" b="1" i="0" kern="100" dirty="0" err="1">
                          <a:effectLst/>
                          <a:latin typeface="Arial" panose="020B0604020202020204" pitchFamily="34" charset="0"/>
                          <a:ea typeface="Aptos" panose="020B0004020202020204" pitchFamily="34" charset="0"/>
                          <a:cs typeface="Arial" panose="020B0604020202020204" pitchFamily="34" charset="0"/>
                        </a:rPr>
                        <a:t>Qtr</a:t>
                      </a:r>
                      <a:r>
                        <a:rPr lang="en-US" sz="1200" b="1" i="0" kern="100" dirty="0">
                          <a:effectLst/>
                          <a:latin typeface="Arial" panose="020B0604020202020204" pitchFamily="34" charset="0"/>
                          <a:ea typeface="Aptos" panose="020B0004020202020204" pitchFamily="34" charset="0"/>
                          <a:cs typeface="Arial" panose="020B0604020202020204" pitchFamily="34" charset="0"/>
                        </a:rPr>
                        <a:t> 3 2025</a:t>
                      </a:r>
                    </a:p>
                  </a:txBody>
                  <a:tcPr marL="68580" marR="68580" marT="0" marB="0" anchor="ctr"/>
                </a:tc>
                <a:extLst>
                  <a:ext uri="{0D108BD9-81ED-4DB2-BD59-A6C34878D82A}">
                    <a16:rowId xmlns:a16="http://schemas.microsoft.com/office/drawing/2014/main" val="1412509600"/>
                  </a:ext>
                </a:extLst>
              </a:tr>
              <a:tr h="363556">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22</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4.3</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Hold meetings, workshops/summits as covered in Objective 3 (above) and in Ch 5</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Coalition Chair, SG; TSR</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On-going</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15459236"/>
                  </a:ext>
                </a:extLst>
              </a:tr>
              <a:tr h="413890">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23</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4.4 </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Reports to TOWS-WG include recommendations aimed at enhancing the Coalition and TRRP</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Coalition Chair</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200" b="1" i="0" kern="100" dirty="0">
                          <a:effectLst/>
                          <a:latin typeface="Arial" panose="020B0604020202020204" pitchFamily="34" charset="0"/>
                          <a:cs typeface="Arial" panose="020B0604020202020204" pitchFamily="34" charset="0"/>
                        </a:rPr>
                        <a:t>Annually</a:t>
                      </a:r>
                      <a:endParaRPr lang="en-US" sz="12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97779008"/>
                  </a:ext>
                </a:extLst>
              </a:tr>
              <a:tr h="413890">
                <a:tc>
                  <a:txBody>
                    <a:bodyPr/>
                    <a:lstStyle/>
                    <a:p>
                      <a:pPr marL="0" marR="0" algn="ctr">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24</a:t>
                      </a:r>
                    </a:p>
                  </a:txBody>
                  <a:tcPr marL="68580" marR="68580" marT="0" marB="0" anchor="ctr"/>
                </a:tc>
                <a:tc>
                  <a:txBody>
                    <a:bodyPr/>
                    <a:lstStyle/>
                    <a:p>
                      <a:pPr marL="0" marR="0" algn="ctr">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4.4</a:t>
                      </a:r>
                    </a:p>
                  </a:txBody>
                  <a:tcPr marL="68580" marR="68580" marT="0" marB="0" anchor="ctr"/>
                </a:tc>
                <a:tc>
                  <a:txBody>
                    <a:bodyPr/>
                    <a:lstStyle/>
                    <a:p>
                      <a:pPr marL="0" marR="0" algn="l">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Reports to TOWS-WG include considerations w/regard to achieving the ODTP’s goal by 2030, incl alternative tsunami ready </a:t>
                      </a:r>
                      <a:r>
                        <a:rPr lang="en-US" sz="1200" b="1" i="0" kern="100" dirty="0" err="1">
                          <a:effectLst/>
                          <a:latin typeface="Arial" panose="020B0604020202020204" pitchFamily="34" charset="0"/>
                          <a:ea typeface="Aptos" panose="020B0004020202020204" pitchFamily="34" charset="0"/>
                          <a:cs typeface="Arial" panose="020B0604020202020204" pitchFamily="34" charset="0"/>
                        </a:rPr>
                        <a:t>programmes</a:t>
                      </a:r>
                      <a:r>
                        <a:rPr lang="en-US" sz="1200" b="1" i="0" kern="100" dirty="0">
                          <a:effectLst/>
                          <a:latin typeface="Arial" panose="020B0604020202020204" pitchFamily="34" charset="0"/>
                          <a:ea typeface="Aptos" panose="020B0004020202020204" pitchFamily="34" charset="0"/>
                          <a:cs typeface="Arial" panose="020B0604020202020204" pitchFamily="34" charset="0"/>
                        </a:rPr>
                        <a:t>, pathways, and metrics </a:t>
                      </a:r>
                    </a:p>
                  </a:txBody>
                  <a:tcPr marL="68580" marR="68580" marT="0" marB="0" anchor="ctr"/>
                </a:tc>
                <a:tc>
                  <a:txBody>
                    <a:bodyPr/>
                    <a:lstStyle/>
                    <a:p>
                      <a:pPr marL="0" marR="0" algn="l">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Coalition Chair </a:t>
                      </a:r>
                    </a:p>
                  </a:txBody>
                  <a:tcPr marL="68580" marR="68580" marT="0" marB="0" anchor="ctr"/>
                </a:tc>
                <a:tc>
                  <a:txBody>
                    <a:bodyPr/>
                    <a:lstStyle/>
                    <a:p>
                      <a:pPr marL="0" marR="0" algn="l">
                        <a:lnSpc>
                          <a:spcPct val="107000"/>
                        </a:lnSpc>
                        <a:spcBef>
                          <a:spcPts val="0"/>
                        </a:spcBef>
                        <a:spcAft>
                          <a:spcPts val="0"/>
                        </a:spcAft>
                      </a:pPr>
                      <a:r>
                        <a:rPr lang="en-US" sz="1200" b="1" i="0" kern="100" dirty="0">
                          <a:effectLst/>
                          <a:latin typeface="Arial" panose="020B0604020202020204" pitchFamily="34" charset="0"/>
                          <a:ea typeface="Aptos" panose="020B0004020202020204" pitchFamily="34" charset="0"/>
                          <a:cs typeface="Arial" panose="020B0604020202020204" pitchFamily="34" charset="0"/>
                        </a:rPr>
                        <a:t>Annually</a:t>
                      </a:r>
                    </a:p>
                  </a:txBody>
                  <a:tcPr marL="68580" marR="68580" marT="0" marB="0" anchor="ctr"/>
                </a:tc>
                <a:extLst>
                  <a:ext uri="{0D108BD9-81ED-4DB2-BD59-A6C34878D82A}">
                    <a16:rowId xmlns:a16="http://schemas.microsoft.com/office/drawing/2014/main" val="1796907689"/>
                  </a:ext>
                </a:extLst>
              </a:tr>
            </a:tbl>
          </a:graphicData>
        </a:graphic>
      </p:graphicFrame>
    </p:spTree>
    <p:extLst>
      <p:ext uri="{BB962C8B-B14F-4D97-AF65-F5344CB8AC3E}">
        <p14:creationId xmlns:p14="http://schemas.microsoft.com/office/powerpoint/2010/main" val="286692107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9475-9143-8388-F784-B277F557F723}"/>
              </a:ext>
            </a:extLst>
          </p:cNvPr>
          <p:cNvSpPr>
            <a:spLocks noGrp="1"/>
          </p:cNvSpPr>
          <p:nvPr>
            <p:ph type="title"/>
          </p:nvPr>
        </p:nvSpPr>
        <p:spPr>
          <a:xfrm>
            <a:off x="412205" y="192300"/>
            <a:ext cx="10515600" cy="1005281"/>
          </a:xfrm>
        </p:spPr>
        <p:txBody>
          <a:bodyPr>
            <a:normAutofit/>
          </a:bodyPr>
          <a:lstStyle/>
          <a:p>
            <a:r>
              <a:rPr lang="en-US" sz="3600" dirty="0"/>
              <a:t>Effective TRC – Governance, Organization</a:t>
            </a:r>
            <a:endParaRPr lang="en-US" sz="3200" b="0" dirty="0"/>
          </a:p>
        </p:txBody>
      </p:sp>
      <p:sp>
        <p:nvSpPr>
          <p:cNvPr id="3" name="Content Placeholder 2">
            <a:extLst>
              <a:ext uri="{FF2B5EF4-FFF2-40B4-BE49-F238E27FC236}">
                <a16:creationId xmlns:a16="http://schemas.microsoft.com/office/drawing/2014/main" id="{1D499239-D8E4-0DE5-7FEE-942F31AF04C3}"/>
              </a:ext>
            </a:extLst>
          </p:cNvPr>
          <p:cNvSpPr>
            <a:spLocks noGrp="1"/>
          </p:cNvSpPr>
          <p:nvPr>
            <p:ph sz="quarter" idx="10"/>
          </p:nvPr>
        </p:nvSpPr>
        <p:spPr>
          <a:xfrm>
            <a:off x="412205" y="1289719"/>
            <a:ext cx="8154261" cy="5200291"/>
          </a:xfrm>
          <a:solidFill>
            <a:schemeClr val="bg1"/>
          </a:solidFill>
        </p:spPr>
        <p:txBody>
          <a:bodyPr>
            <a:normAutofit fontScale="85000" lnSpcReduction="20000"/>
          </a:bodyPr>
          <a:lstStyle/>
          <a:p>
            <a:pPr marL="342900" lvl="0" indent="-342900">
              <a:lnSpc>
                <a:spcPct val="100000"/>
              </a:lnSpc>
              <a:spcBef>
                <a:spcPts val="400"/>
              </a:spcBef>
              <a:spcAft>
                <a:spcPts val="400"/>
              </a:spcAft>
              <a:buFont typeface="+mj-lt"/>
              <a:buAutoNum type="arabicPeriod"/>
            </a:pPr>
            <a:r>
              <a:rPr lang="en-NZ" sz="2400" b="1" kern="100" dirty="0">
                <a:solidFill>
                  <a:schemeClr val="tx1"/>
                </a:solidFill>
              </a:rPr>
              <a:t>Chair and Co-chair</a:t>
            </a:r>
            <a:endParaRPr lang="en-US" sz="2400" b="1" kern="100" dirty="0">
              <a:solidFill>
                <a:schemeClr val="tx1"/>
              </a:solidFill>
            </a:endParaRPr>
          </a:p>
          <a:p>
            <a:pPr marL="342900" indent="-342900">
              <a:lnSpc>
                <a:spcPct val="100000"/>
              </a:lnSpc>
              <a:spcBef>
                <a:spcPts val="400"/>
              </a:spcBef>
              <a:spcAft>
                <a:spcPts val="400"/>
              </a:spcAft>
              <a:buFont typeface="+mj-lt"/>
              <a:buAutoNum type="arabicPeriod"/>
            </a:pPr>
            <a:r>
              <a:rPr lang="en-NZ" sz="2400" b="1" kern="100" dirty="0">
                <a:solidFill>
                  <a:srgbClr val="0069B4"/>
                </a:solidFill>
              </a:rPr>
              <a:t>Steering Group </a:t>
            </a:r>
            <a:r>
              <a:rPr lang="en-NZ" sz="2100" kern="100" dirty="0">
                <a:solidFill>
                  <a:srgbClr val="0069B4"/>
                </a:solidFill>
              </a:rPr>
              <a:t>(SG)</a:t>
            </a:r>
          </a:p>
          <a:p>
            <a:pPr marL="342900" indent="-342900">
              <a:lnSpc>
                <a:spcPct val="100000"/>
              </a:lnSpc>
              <a:spcBef>
                <a:spcPts val="400"/>
              </a:spcBef>
              <a:spcAft>
                <a:spcPts val="400"/>
              </a:spcAft>
              <a:buFont typeface="+mj-lt"/>
              <a:buAutoNum type="arabicPeriod"/>
            </a:pPr>
            <a:r>
              <a:rPr lang="en-NZ" sz="2400" b="1" kern="100" dirty="0">
                <a:solidFill>
                  <a:srgbClr val="0069B4"/>
                </a:solidFill>
              </a:rPr>
              <a:t>Partners </a:t>
            </a:r>
            <a:r>
              <a:rPr lang="en-NZ" sz="2100" kern="100" dirty="0">
                <a:solidFill>
                  <a:srgbClr val="0069B4"/>
                </a:solidFill>
              </a:rPr>
              <a:t>– members of Steering Group</a:t>
            </a:r>
          </a:p>
          <a:p>
            <a:pPr marL="344488" indent="0">
              <a:lnSpc>
                <a:spcPct val="100000"/>
              </a:lnSpc>
              <a:spcBef>
                <a:spcPts val="400"/>
              </a:spcBef>
              <a:spcAft>
                <a:spcPts val="400"/>
              </a:spcAft>
              <a:buNone/>
            </a:pPr>
            <a:r>
              <a:rPr lang="en-NZ" sz="2100" kern="100" dirty="0">
                <a:solidFill>
                  <a:srgbClr val="0069B4"/>
                </a:solidFill>
              </a:rPr>
              <a:t>Steering Group - </a:t>
            </a:r>
            <a:r>
              <a:rPr lang="en-NZ" sz="1900" kern="100" dirty="0">
                <a:solidFill>
                  <a:srgbClr val="0069B4"/>
                </a:solidFill>
              </a:rPr>
              <a:t>meets 2X year (at least                                                                                                                      1 in-person, schedule alongside TOWS-WG                                             and/or coincide with global conferences)</a:t>
            </a:r>
          </a:p>
          <a:p>
            <a:pPr marL="344488" indent="0">
              <a:lnSpc>
                <a:spcPct val="100000"/>
              </a:lnSpc>
              <a:spcBef>
                <a:spcPts val="400"/>
              </a:spcBef>
              <a:spcAft>
                <a:spcPts val="400"/>
              </a:spcAft>
              <a:buNone/>
            </a:pPr>
            <a:r>
              <a:rPr lang="en-NZ" sz="2100" kern="100" dirty="0">
                <a:solidFill>
                  <a:srgbClr val="0069B4"/>
                </a:solidFill>
                <a:ea typeface="Aptos" panose="020B0004020202020204" pitchFamily="34" charset="0"/>
              </a:rPr>
              <a:t>Meeting Agenda (notional)</a:t>
            </a:r>
          </a:p>
          <a:p>
            <a:pPr marL="1073067" lvl="2" indent="-342900">
              <a:lnSpc>
                <a:spcPct val="100000"/>
              </a:lnSpc>
              <a:spcBef>
                <a:spcPts val="0"/>
              </a:spcBef>
              <a:spcAft>
                <a:spcPts val="400"/>
              </a:spcAft>
              <a:buFont typeface="Courier New" panose="02070309020205020404" pitchFamily="49" charset="0"/>
              <a:buChar char="o"/>
            </a:pPr>
            <a:r>
              <a:rPr lang="en-NZ" sz="1900" kern="100" dirty="0">
                <a:solidFill>
                  <a:srgbClr val="0069B4"/>
                </a:solidFill>
                <a:effectLst/>
                <a:ea typeface="Aptos" panose="020B0004020202020204" pitchFamily="34" charset="0"/>
              </a:rPr>
              <a:t>TRRP implementation status (per region)</a:t>
            </a:r>
            <a:endParaRPr lang="en-US" sz="1900" kern="100" dirty="0">
              <a:solidFill>
                <a:srgbClr val="0069B4"/>
              </a:solidFill>
              <a:effectLst/>
              <a:ea typeface="Aptos" panose="020B0004020202020204" pitchFamily="34" charset="0"/>
            </a:endParaRPr>
          </a:p>
          <a:p>
            <a:pPr marL="1073067" lvl="2" indent="-342900">
              <a:lnSpc>
                <a:spcPct val="100000"/>
              </a:lnSpc>
              <a:spcBef>
                <a:spcPts val="0"/>
              </a:spcBef>
              <a:spcAft>
                <a:spcPts val="400"/>
              </a:spcAft>
              <a:buFont typeface="Courier New" panose="02070309020205020404" pitchFamily="49" charset="0"/>
              <a:buChar char="o"/>
            </a:pPr>
            <a:r>
              <a:rPr lang="en-NZ" sz="1900" kern="100" dirty="0">
                <a:solidFill>
                  <a:srgbClr val="0069B4"/>
                </a:solidFill>
                <a:effectLst/>
                <a:ea typeface="Aptos" panose="020B0004020202020204" pitchFamily="34" charset="0"/>
              </a:rPr>
              <a:t>Countries requiring support</a:t>
            </a:r>
            <a:endParaRPr lang="en-US" sz="1900" kern="100" dirty="0">
              <a:solidFill>
                <a:srgbClr val="0069B4"/>
              </a:solidFill>
              <a:effectLst/>
              <a:ea typeface="Aptos" panose="020B0004020202020204" pitchFamily="34" charset="0"/>
            </a:endParaRPr>
          </a:p>
          <a:p>
            <a:pPr marL="1073067" lvl="2" indent="-342900">
              <a:lnSpc>
                <a:spcPct val="100000"/>
              </a:lnSpc>
              <a:spcBef>
                <a:spcPts val="0"/>
              </a:spcBef>
              <a:spcAft>
                <a:spcPts val="400"/>
              </a:spcAft>
              <a:buFont typeface="Courier New" panose="02070309020205020404" pitchFamily="49" charset="0"/>
              <a:buChar char="o"/>
            </a:pPr>
            <a:r>
              <a:rPr lang="en-NZ" sz="1900" kern="100" dirty="0">
                <a:solidFill>
                  <a:srgbClr val="0069B4"/>
                </a:solidFill>
                <a:effectLst/>
                <a:ea typeface="Aptos" panose="020B0004020202020204" pitchFamily="34" charset="0"/>
              </a:rPr>
              <a:t>Common implementation barriers                                                                           (discussion with view on solutions)</a:t>
            </a:r>
            <a:endParaRPr lang="en-US" sz="1900" kern="100" dirty="0">
              <a:solidFill>
                <a:srgbClr val="0069B4"/>
              </a:solidFill>
              <a:effectLst/>
              <a:ea typeface="Aptos" panose="020B0004020202020204" pitchFamily="34" charset="0"/>
            </a:endParaRPr>
          </a:p>
          <a:p>
            <a:pPr marL="1073067" lvl="2" indent="-342900">
              <a:lnSpc>
                <a:spcPct val="100000"/>
              </a:lnSpc>
              <a:spcBef>
                <a:spcPts val="0"/>
              </a:spcBef>
              <a:spcAft>
                <a:spcPts val="400"/>
              </a:spcAft>
              <a:buFont typeface="Courier New" panose="02070309020205020404" pitchFamily="49" charset="0"/>
              <a:buChar char="o"/>
            </a:pPr>
            <a:r>
              <a:rPr lang="en-NZ" sz="1900" kern="100" dirty="0">
                <a:solidFill>
                  <a:srgbClr val="0069B4"/>
                </a:solidFill>
                <a:effectLst/>
                <a:ea typeface="Aptos" panose="020B0004020202020204" pitchFamily="34" charset="0"/>
              </a:rPr>
              <a:t>Promotion opportunities</a:t>
            </a:r>
            <a:endParaRPr lang="en-US" sz="1900" kern="100" dirty="0">
              <a:solidFill>
                <a:srgbClr val="0069B4"/>
              </a:solidFill>
              <a:effectLst/>
              <a:ea typeface="Aptos" panose="020B0004020202020204" pitchFamily="34" charset="0"/>
            </a:endParaRPr>
          </a:p>
          <a:p>
            <a:pPr marL="1073067" lvl="2" indent="-342900">
              <a:lnSpc>
                <a:spcPct val="100000"/>
              </a:lnSpc>
              <a:spcBef>
                <a:spcPts val="0"/>
              </a:spcBef>
              <a:spcAft>
                <a:spcPts val="400"/>
              </a:spcAft>
              <a:buFont typeface="Courier New" panose="02070309020205020404" pitchFamily="49" charset="0"/>
              <a:buChar char="o"/>
            </a:pPr>
            <a:r>
              <a:rPr lang="en-NZ" sz="1900" kern="100" dirty="0">
                <a:solidFill>
                  <a:srgbClr val="0069B4"/>
                </a:solidFill>
                <a:effectLst/>
                <a:ea typeface="Aptos" panose="020B0004020202020204" pitchFamily="34" charset="0"/>
              </a:rPr>
              <a:t>Future meetings and workshops (how can Partners assist)</a:t>
            </a:r>
            <a:endParaRPr lang="en-US" sz="1900" kern="100" dirty="0">
              <a:solidFill>
                <a:srgbClr val="0069B4"/>
              </a:solidFill>
              <a:effectLst/>
              <a:ea typeface="Aptos" panose="020B0004020202020204" pitchFamily="34" charset="0"/>
            </a:endParaRPr>
          </a:p>
          <a:p>
            <a:pPr marL="1073067" lvl="2" indent="-342900">
              <a:lnSpc>
                <a:spcPct val="100000"/>
              </a:lnSpc>
              <a:spcBef>
                <a:spcPts val="0"/>
              </a:spcBef>
              <a:spcAft>
                <a:spcPts val="400"/>
              </a:spcAft>
              <a:buFont typeface="Courier New" panose="02070309020205020404" pitchFamily="49" charset="0"/>
              <a:buChar char="o"/>
            </a:pPr>
            <a:r>
              <a:rPr lang="en-NZ" sz="1900" kern="100" dirty="0">
                <a:solidFill>
                  <a:srgbClr val="0069B4"/>
                </a:solidFill>
                <a:effectLst/>
                <a:ea typeface="Aptos" panose="020B0004020202020204" pitchFamily="34" charset="0"/>
              </a:rPr>
              <a:t>Reporting to TOWS-WG</a:t>
            </a:r>
          </a:p>
          <a:p>
            <a:pPr marL="457200" indent="-457200">
              <a:lnSpc>
                <a:spcPct val="100000"/>
              </a:lnSpc>
              <a:spcBef>
                <a:spcPts val="400"/>
              </a:spcBef>
              <a:spcAft>
                <a:spcPts val="400"/>
              </a:spcAft>
              <a:buFont typeface="+mj-lt"/>
              <a:buAutoNum type="arabicPeriod" startAt="4"/>
            </a:pPr>
            <a:r>
              <a:rPr lang="en-NZ" sz="2200" b="1" kern="100" dirty="0">
                <a:solidFill>
                  <a:srgbClr val="C00000"/>
                </a:solidFill>
                <a:effectLst/>
                <a:ea typeface="Aptos" panose="020B0004020202020204" pitchFamily="34" charset="0"/>
              </a:rPr>
              <a:t>Ambassadors </a:t>
            </a:r>
            <a:r>
              <a:rPr lang="en-NZ" sz="2100" kern="100" dirty="0">
                <a:solidFill>
                  <a:srgbClr val="C00000"/>
                </a:solidFill>
                <a:effectLst/>
                <a:ea typeface="Aptos" panose="020B0004020202020204" pitchFamily="34" charset="0"/>
              </a:rPr>
              <a:t>(</a:t>
            </a:r>
            <a:r>
              <a:rPr lang="en-NZ" sz="2100" dirty="0">
                <a:solidFill>
                  <a:srgbClr val="C00000"/>
                </a:solidFill>
                <a:effectLst/>
                <a:ea typeface="Aptos" panose="020B0004020202020204" pitchFamily="34" charset="0"/>
              </a:rPr>
              <a:t>primarily implementational focus, participation in         Steering Group meetings by invitation in advisory or observer role)</a:t>
            </a:r>
            <a:r>
              <a:rPr lang="en-US" sz="2100" dirty="0">
                <a:solidFill>
                  <a:srgbClr val="C00000"/>
                </a:solidFill>
                <a:effectLst/>
              </a:rPr>
              <a:t> </a:t>
            </a:r>
            <a:endParaRPr lang="en-US" sz="2100" kern="100" dirty="0">
              <a:solidFill>
                <a:srgbClr val="C00000"/>
              </a:solidFill>
              <a:effectLst/>
              <a:ea typeface="Aptos" panose="020B0004020202020204" pitchFamily="34" charset="0"/>
            </a:endParaRPr>
          </a:p>
          <a:p>
            <a:pPr marL="457200" marR="0" lvl="0" indent="-457200">
              <a:lnSpc>
                <a:spcPct val="100000"/>
              </a:lnSpc>
              <a:spcBef>
                <a:spcPts val="400"/>
              </a:spcBef>
              <a:spcAft>
                <a:spcPts val="400"/>
              </a:spcAft>
              <a:buFont typeface="+mj-lt"/>
              <a:buAutoNum type="arabicPeriod" startAt="4"/>
            </a:pPr>
            <a:r>
              <a:rPr lang="en-NZ" sz="2200" b="1" kern="100" dirty="0">
                <a:effectLst/>
                <a:ea typeface="Aptos" panose="020B0004020202020204" pitchFamily="34" charset="0"/>
              </a:rPr>
              <a:t>Task Teams </a:t>
            </a:r>
            <a:r>
              <a:rPr lang="en-NZ" sz="2100" kern="100" dirty="0">
                <a:effectLst/>
                <a:ea typeface="Aptos" panose="020B0004020202020204" pitchFamily="34" charset="0"/>
              </a:rPr>
              <a:t>(as required)</a:t>
            </a:r>
            <a:endParaRPr lang="en-US" sz="2100" kern="100" dirty="0">
              <a:effectLst/>
              <a:ea typeface="Aptos" panose="020B0004020202020204" pitchFamily="34" charset="0"/>
            </a:endParaRPr>
          </a:p>
          <a:p>
            <a:pPr marL="457200" marR="0" lvl="0" indent="-457200">
              <a:lnSpc>
                <a:spcPct val="100000"/>
              </a:lnSpc>
              <a:spcBef>
                <a:spcPts val="400"/>
              </a:spcBef>
              <a:spcAft>
                <a:spcPts val="400"/>
              </a:spcAft>
              <a:buFont typeface="+mj-lt"/>
              <a:buAutoNum type="arabicPeriod" startAt="4"/>
            </a:pPr>
            <a:r>
              <a:rPr lang="en-NZ" sz="2200" b="1" kern="100" dirty="0">
                <a:effectLst/>
                <a:ea typeface="Aptos" panose="020B0004020202020204" pitchFamily="34" charset="0"/>
              </a:rPr>
              <a:t>Secretariat</a:t>
            </a:r>
            <a:r>
              <a:rPr lang="en-NZ" sz="1800" b="1" kern="100" dirty="0">
                <a:effectLst/>
                <a:ea typeface="Aptos" panose="020B0004020202020204" pitchFamily="34" charset="0"/>
              </a:rPr>
              <a:t> </a:t>
            </a:r>
            <a:r>
              <a:rPr lang="en-NZ" sz="2100" kern="100" dirty="0">
                <a:effectLst/>
                <a:ea typeface="Aptos" panose="020B0004020202020204" pitchFamily="34" charset="0"/>
              </a:rPr>
              <a:t>(TSR)</a:t>
            </a:r>
            <a:endParaRPr lang="en-US" sz="2100" kern="100" dirty="0">
              <a:effectLst/>
              <a:ea typeface="Aptos" panose="020B0004020202020204" pitchFamily="34" charset="0"/>
            </a:endParaRPr>
          </a:p>
        </p:txBody>
      </p:sp>
      <p:pic>
        <p:nvPicPr>
          <p:cNvPr id="4" name="Picture 3" descr="A diagram of a company&#10;&#10;Description automatically generated">
            <a:extLst>
              <a:ext uri="{FF2B5EF4-FFF2-40B4-BE49-F238E27FC236}">
                <a16:creationId xmlns:a16="http://schemas.microsoft.com/office/drawing/2014/main" id="{5932F17F-655F-7268-C564-6AACCA170150}"/>
              </a:ext>
            </a:extLst>
          </p:cNvPr>
          <p:cNvPicPr>
            <a:picLocks noChangeAspect="1"/>
          </p:cNvPicPr>
          <p:nvPr/>
        </p:nvPicPr>
        <p:blipFill>
          <a:blip r:embed="rId2"/>
          <a:stretch>
            <a:fillRect/>
          </a:stretch>
        </p:blipFill>
        <p:spPr>
          <a:xfrm>
            <a:off x="6096000" y="1105444"/>
            <a:ext cx="5683795" cy="3355122"/>
          </a:xfrm>
          <a:prstGeom prst="rect">
            <a:avLst/>
          </a:prstGeom>
        </p:spPr>
      </p:pic>
      <p:sp>
        <p:nvSpPr>
          <p:cNvPr id="6" name="TextBox 5">
            <a:extLst>
              <a:ext uri="{FF2B5EF4-FFF2-40B4-BE49-F238E27FC236}">
                <a16:creationId xmlns:a16="http://schemas.microsoft.com/office/drawing/2014/main" id="{44E5A404-B3B4-7BB3-E80A-3A6266F48ECB}"/>
              </a:ext>
            </a:extLst>
          </p:cNvPr>
          <p:cNvSpPr txBox="1"/>
          <p:nvPr/>
        </p:nvSpPr>
        <p:spPr>
          <a:xfrm>
            <a:off x="4528851" y="843834"/>
            <a:ext cx="1567149"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0" dirty="0">
                <a:solidFill>
                  <a:srgbClr val="C00000"/>
                </a:solidFill>
                <a:latin typeface="Arial" panose="020B0604020202020204" pitchFamily="34" charset="0"/>
                <a:cs typeface="Arial" panose="020B0604020202020204" pitchFamily="34" charset="0"/>
              </a:rPr>
              <a:t>p. 35-39</a:t>
            </a: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6503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C1F71-F224-379B-BD78-433C87CA1C78}"/>
              </a:ext>
            </a:extLst>
          </p:cNvPr>
          <p:cNvSpPr>
            <a:spLocks noGrp="1"/>
          </p:cNvSpPr>
          <p:nvPr>
            <p:ph type="title"/>
          </p:nvPr>
        </p:nvSpPr>
        <p:spPr>
          <a:xfrm>
            <a:off x="407287" y="81070"/>
            <a:ext cx="10515600" cy="1005281"/>
          </a:xfrm>
        </p:spPr>
        <p:txBody>
          <a:bodyPr>
            <a:normAutofit/>
          </a:bodyPr>
          <a:lstStyle/>
          <a:p>
            <a:r>
              <a:rPr lang="en-US" sz="3600" dirty="0">
                <a:solidFill>
                  <a:srgbClr val="0069B4"/>
                </a:solidFill>
              </a:rPr>
              <a:t>Chairs, Steering Group </a:t>
            </a:r>
            <a:r>
              <a:rPr kumimoji="0" lang="en-US" sz="28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Open Sans"/>
              </a:rPr>
              <a:t>p. 20</a:t>
            </a:r>
            <a:endParaRPr lang="en-US" b="0" dirty="0"/>
          </a:p>
        </p:txBody>
      </p:sp>
      <p:sp>
        <p:nvSpPr>
          <p:cNvPr id="5" name="Content Placeholder 4">
            <a:extLst>
              <a:ext uri="{FF2B5EF4-FFF2-40B4-BE49-F238E27FC236}">
                <a16:creationId xmlns:a16="http://schemas.microsoft.com/office/drawing/2014/main" id="{E6A80A63-9AB9-A147-A5F5-8A0A39DC1224}"/>
              </a:ext>
            </a:extLst>
          </p:cNvPr>
          <p:cNvSpPr>
            <a:spLocks noGrp="1"/>
          </p:cNvSpPr>
          <p:nvPr>
            <p:ph sz="quarter" idx="10"/>
          </p:nvPr>
        </p:nvSpPr>
        <p:spPr>
          <a:xfrm>
            <a:off x="277666" y="1241327"/>
            <a:ext cx="11636667" cy="2120104"/>
          </a:xfrm>
          <a:solidFill>
            <a:schemeClr val="bg1"/>
          </a:solidFill>
        </p:spPr>
        <p:txBody>
          <a:bodyPr>
            <a:noAutofit/>
          </a:bodyPr>
          <a:lstStyle/>
          <a:p>
            <a:pPr marL="0" indent="0">
              <a:lnSpc>
                <a:spcPct val="100000"/>
              </a:lnSpc>
              <a:spcBef>
                <a:spcPts val="0"/>
              </a:spcBef>
              <a:buNone/>
            </a:pPr>
            <a:r>
              <a:rPr lang="en-NZ" sz="2400" b="1" kern="100" dirty="0">
                <a:solidFill>
                  <a:schemeClr val="tx1"/>
                </a:solidFill>
                <a:effectLst/>
                <a:ea typeface="Times New Roman" panose="02020603050405020304" pitchFamily="18" charset="0"/>
              </a:rPr>
              <a:t>Considered IODE Ocean Best Practices, GOOS, </a:t>
            </a:r>
            <a:r>
              <a:rPr lang="en-NZ" sz="2400" b="1" kern="100" dirty="0" err="1">
                <a:solidFill>
                  <a:schemeClr val="tx1"/>
                </a:solidFill>
                <a:effectLst/>
                <a:ea typeface="Times New Roman" panose="02020603050405020304" pitchFamily="18" charset="0"/>
              </a:rPr>
              <a:t>CoastPredict</a:t>
            </a:r>
            <a:r>
              <a:rPr lang="en-NZ" sz="2400" b="1" kern="100" dirty="0">
                <a:solidFill>
                  <a:schemeClr val="tx1"/>
                </a:solidFill>
                <a:effectLst/>
                <a:ea typeface="Times New Roman" panose="02020603050405020304" pitchFamily="18" charset="0"/>
              </a:rPr>
              <a:t> Programme</a:t>
            </a:r>
          </a:p>
          <a:p>
            <a:pPr marL="0" indent="0">
              <a:lnSpc>
                <a:spcPct val="100000"/>
              </a:lnSpc>
              <a:spcBef>
                <a:spcPts val="0"/>
              </a:spcBef>
              <a:buNone/>
            </a:pPr>
            <a:r>
              <a:rPr lang="en-US" sz="2400" b="1" dirty="0">
                <a:effectLst/>
                <a:latin typeface="Arial" panose="020B0604020202020204" pitchFamily="34" charset="0"/>
                <a:ea typeface="Times New Roman" panose="02020603050405020304" pitchFamily="18" charset="0"/>
                <a:cs typeface="Arial" panose="020B0604020202020204" pitchFamily="34" charset="0"/>
              </a:rPr>
              <a:t>Basic, relatively small structure to facilitate its management and coordination</a:t>
            </a:r>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NZ" sz="2400" b="1" kern="100" dirty="0">
              <a:solidFill>
                <a:schemeClr val="tx1"/>
              </a:solidFill>
              <a:effectLst/>
              <a:ea typeface="Times New Roman" panose="02020603050405020304" pitchFamily="18" charset="0"/>
            </a:endParaRPr>
          </a:p>
        </p:txBody>
      </p:sp>
      <p:sp>
        <p:nvSpPr>
          <p:cNvPr id="6" name="TextBox 5">
            <a:extLst>
              <a:ext uri="{FF2B5EF4-FFF2-40B4-BE49-F238E27FC236}">
                <a16:creationId xmlns:a16="http://schemas.microsoft.com/office/drawing/2014/main" id="{A37501EB-7A19-407C-D212-33F78E642BF6}"/>
              </a:ext>
            </a:extLst>
          </p:cNvPr>
          <p:cNvSpPr txBox="1"/>
          <p:nvPr/>
        </p:nvSpPr>
        <p:spPr>
          <a:xfrm>
            <a:off x="277666" y="1965352"/>
            <a:ext cx="11705935" cy="121571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4488" marR="0" indent="-344488">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1.  Co-chairs</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100" dirty="0">
                <a:effectLst/>
                <a:latin typeface="Arial" panose="020B0604020202020204" pitchFamily="34" charset="0"/>
                <a:ea typeface="Times New Roman" panose="02020603050405020304" pitchFamily="18" charset="0"/>
                <a:cs typeface="Arial" panose="020B0604020202020204" pitchFamily="34" charset="0"/>
              </a:rPr>
              <a:t>1 appointed (Dr Laura Kong, ITIC).  Propose 2</a:t>
            </a:r>
            <a:r>
              <a:rPr lang="en-US" sz="2100" baseline="30000" dirty="0">
                <a:effectLst/>
                <a:latin typeface="Arial" panose="020B0604020202020204" pitchFamily="34" charset="0"/>
                <a:ea typeface="Times New Roman" panose="02020603050405020304" pitchFamily="18" charset="0"/>
                <a:cs typeface="Arial" panose="020B0604020202020204" pitchFamily="34" charset="0"/>
              </a:rPr>
              <a:t>nd</a:t>
            </a:r>
            <a:r>
              <a:rPr lang="en-US" sz="2100" dirty="0">
                <a:effectLst/>
                <a:latin typeface="Arial" panose="020B0604020202020204" pitchFamily="34" charset="0"/>
                <a:ea typeface="Times New Roman" panose="02020603050405020304" pitchFamily="18" charset="0"/>
                <a:cs typeface="Arial" panose="020B0604020202020204" pitchFamily="34" charset="0"/>
              </a:rPr>
              <a:t> appointed from Partners </a:t>
            </a:r>
          </a:p>
          <a:p>
            <a:pPr marL="344488" indent="-344488"/>
            <a:r>
              <a:rPr lang="en-US" sz="2400" b="1" dirty="0">
                <a:latin typeface="Arial" panose="020B0604020202020204" pitchFamily="34" charset="0"/>
                <a:cs typeface="Arial" panose="020B0604020202020204" pitchFamily="34" charset="0"/>
              </a:rPr>
              <a:t>2.  </a:t>
            </a:r>
            <a:r>
              <a:rPr lang="en-US" sz="2400" b="1" dirty="0">
                <a:solidFill>
                  <a:srgbClr val="0069B4"/>
                </a:solidFill>
                <a:latin typeface="Arial" panose="020B0604020202020204" pitchFamily="34" charset="0"/>
                <a:cs typeface="Arial" panose="020B0604020202020204" pitchFamily="34" charset="0"/>
              </a:rPr>
              <a:t>Steering Group</a:t>
            </a:r>
            <a:r>
              <a:rPr lang="en-US" sz="2400" b="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Comprised of Key </a:t>
            </a:r>
            <a:r>
              <a:rPr lang="en-US" sz="2100" b="1" dirty="0">
                <a:solidFill>
                  <a:srgbClr val="0069B4"/>
                </a:solidFill>
                <a:latin typeface="Arial" panose="020B0604020202020204" pitchFamily="34" charset="0"/>
                <a:cs typeface="Arial" panose="020B0604020202020204" pitchFamily="34" charset="0"/>
              </a:rPr>
              <a:t>Partners</a:t>
            </a:r>
            <a:r>
              <a:rPr lang="en-US" sz="2100" dirty="0">
                <a:latin typeface="Arial" panose="020B0604020202020204" pitchFamily="34" charset="0"/>
                <a:cs typeface="Arial" panose="020B0604020202020204" pitchFamily="34" charset="0"/>
              </a:rPr>
              <a:t>                                                   </a:t>
            </a:r>
          </a:p>
          <a:p>
            <a:pPr marL="231775" indent="-231775"/>
            <a:r>
              <a:rPr lang="en-US" sz="2100" dirty="0">
                <a:latin typeface="Arial" panose="020B0604020202020204" pitchFamily="34" charset="0"/>
                <a:cs typeface="Arial" panose="020B0604020202020204" pitchFamily="34" charset="0"/>
              </a:rPr>
              <a:t>                                      Up to 15 stakeholders + 4 TICs as ex-Officio</a:t>
            </a:r>
          </a:p>
        </p:txBody>
      </p:sp>
      <p:graphicFrame>
        <p:nvGraphicFramePr>
          <p:cNvPr id="7" name="Table 6">
            <a:extLst>
              <a:ext uri="{FF2B5EF4-FFF2-40B4-BE49-F238E27FC236}">
                <a16:creationId xmlns:a16="http://schemas.microsoft.com/office/drawing/2014/main" id="{ABF5CCBE-A760-49A6-29B1-6FFD4E9158F9}"/>
              </a:ext>
            </a:extLst>
          </p:cNvPr>
          <p:cNvGraphicFramePr>
            <a:graphicFrameLocks noGrp="1"/>
          </p:cNvGraphicFramePr>
          <p:nvPr>
            <p:extLst>
              <p:ext uri="{D42A27DB-BD31-4B8C-83A1-F6EECF244321}">
                <p14:modId xmlns:p14="http://schemas.microsoft.com/office/powerpoint/2010/main" val="3555916791"/>
              </p:ext>
            </p:extLst>
          </p:nvPr>
        </p:nvGraphicFramePr>
        <p:xfrm>
          <a:off x="809015" y="3245005"/>
          <a:ext cx="10953664" cy="3531925"/>
        </p:xfrm>
        <a:graphic>
          <a:graphicData uri="http://schemas.openxmlformats.org/drawingml/2006/table">
            <a:tbl>
              <a:tblPr firstRow="1" firstCol="1" bandRow="1">
                <a:tableStyleId>{5C22544A-7EE6-4342-B048-85BDC9FD1C3A}</a:tableStyleId>
              </a:tblPr>
              <a:tblGrid>
                <a:gridCol w="375082">
                  <a:extLst>
                    <a:ext uri="{9D8B030D-6E8A-4147-A177-3AD203B41FA5}">
                      <a16:colId xmlns:a16="http://schemas.microsoft.com/office/drawing/2014/main" val="788012261"/>
                    </a:ext>
                  </a:extLst>
                </a:gridCol>
                <a:gridCol w="10578582">
                  <a:extLst>
                    <a:ext uri="{9D8B030D-6E8A-4147-A177-3AD203B41FA5}">
                      <a16:colId xmlns:a16="http://schemas.microsoft.com/office/drawing/2014/main" val="968621810"/>
                    </a:ext>
                  </a:extLst>
                </a:gridCol>
              </a:tblGrid>
              <a:tr h="265482">
                <a:tc>
                  <a:txBody>
                    <a:bodyPr/>
                    <a:lstStyle/>
                    <a:p>
                      <a:pPr marL="0" marR="0" algn="ctr">
                        <a:lnSpc>
                          <a:spcPct val="107000"/>
                        </a:lnSpc>
                        <a:spcBef>
                          <a:spcPts val="0"/>
                        </a:spcBef>
                        <a:spcAft>
                          <a:spcPts val="0"/>
                        </a:spcAft>
                      </a:pP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Steering Group Terms of Reference</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1148523"/>
                  </a:ext>
                </a:extLst>
              </a:tr>
              <a:tr h="397249">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1</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7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Steer the TRRP to achieve the aim </a:t>
                      </a:r>
                      <a:r>
                        <a:rPr lang="en-NZ" sz="17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making 100% of communities at risk of tsunami prepared   for and resilient to tsunamis by 2030.</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915537"/>
                  </a:ext>
                </a:extLst>
              </a:tr>
              <a:tr h="438082">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2</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700" b="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K</a:t>
                      </a:r>
                      <a:r>
                        <a:rPr lang="en-NZ" sz="17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eep an overall view on the implementation of the TTRP</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11351529"/>
                  </a:ext>
                </a:extLst>
              </a:tr>
              <a:tr h="438537">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3</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7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Identify and channel synergies and opportunities among Steering Group Partners </a:t>
                      </a:r>
                      <a:r>
                        <a:rPr lang="en-NZ" sz="17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advance         TRRP objectives.</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757169"/>
                  </a:ext>
                </a:extLst>
              </a:tr>
              <a:tr h="453245">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4</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7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Negotiate the mobilizing of resources </a:t>
                      </a:r>
                      <a:r>
                        <a:rPr lang="en-NZ" sz="17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a:t>
                      </a:r>
                      <a:r>
                        <a:rPr lang="en-NZ" sz="17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advance the TRRP objectives.</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5732743"/>
                  </a:ext>
                </a:extLst>
              </a:tr>
              <a:tr h="432423">
                <a:tc>
                  <a:txBody>
                    <a:bodyPr/>
                    <a:lstStyle/>
                    <a:p>
                      <a:pPr marL="0" marR="0" algn="ctr">
                        <a:lnSpc>
                          <a:spcPct val="107000"/>
                        </a:lnSpc>
                        <a:spcBef>
                          <a:spcPts val="0"/>
                        </a:spcBef>
                        <a:spcAft>
                          <a:spcPts val="0"/>
                        </a:spcAft>
                      </a:pPr>
                      <a:r>
                        <a:rPr lang="en-US" sz="1700" b="1" i="0" kern="100" dirty="0">
                          <a:effectLst/>
                          <a:latin typeface="Arial" panose="020B0604020202020204" pitchFamily="34" charset="0"/>
                          <a:ea typeface="Aptos" panose="020B0004020202020204" pitchFamily="34" charset="0"/>
                          <a:cs typeface="Arial" panose="020B0604020202020204" pitchFamily="34" charset="0"/>
                        </a:rPr>
                        <a:t>5</a:t>
                      </a:r>
                    </a:p>
                  </a:txBody>
                  <a:tcPr marL="68580" marR="68580" marT="0" marB="0" anchor="ctr"/>
                </a:tc>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7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Invite and draw on other relevant stakeholders</a:t>
                      </a:r>
                      <a:r>
                        <a:rPr lang="en-NZ" sz="17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such as the Decade Coordination Unit (DCU), Decade Collaborative Centres (DCCs), Decade Coordination Offices (DCOs) to support relevant discussions.</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2344508"/>
                  </a:ext>
                </a:extLst>
              </a:tr>
              <a:tr h="434067">
                <a:tc>
                  <a:txBody>
                    <a:bodyPr/>
                    <a:lstStyle/>
                    <a:p>
                      <a:pPr marL="0" marR="0" algn="ctr">
                        <a:lnSpc>
                          <a:spcPct val="107000"/>
                        </a:lnSpc>
                        <a:spcBef>
                          <a:spcPts val="0"/>
                        </a:spcBef>
                        <a:spcAft>
                          <a:spcPts val="0"/>
                        </a:spcAft>
                      </a:pPr>
                      <a:r>
                        <a:rPr lang="en-US" sz="1700" b="1" i="0" kern="100" dirty="0">
                          <a:effectLst/>
                          <a:latin typeface="Arial" panose="020B0604020202020204" pitchFamily="34" charset="0"/>
                          <a:ea typeface="Aptos" panose="020B0004020202020204" pitchFamily="34" charset="0"/>
                          <a:cs typeface="Arial" panose="020B0604020202020204" pitchFamily="34" charset="0"/>
                        </a:rPr>
                        <a:t>6</a:t>
                      </a:r>
                    </a:p>
                  </a:txBody>
                  <a:tcPr marL="68580" marR="68580" marT="0" marB="0" anchor="ctr"/>
                </a:tc>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7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Create enduring partnerships </a:t>
                      </a:r>
                      <a:r>
                        <a:rPr lang="en-NZ" sz="17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support sustaining Tsunami Ready globally</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16690232"/>
                  </a:ext>
                </a:extLst>
              </a:tr>
              <a:tr h="337990">
                <a:tc>
                  <a:txBody>
                    <a:bodyPr/>
                    <a:lstStyle/>
                    <a:p>
                      <a:pPr marL="0" marR="0" algn="ctr">
                        <a:lnSpc>
                          <a:spcPct val="107000"/>
                        </a:lnSpc>
                        <a:spcBef>
                          <a:spcPts val="0"/>
                        </a:spcBef>
                        <a:spcAft>
                          <a:spcPts val="0"/>
                        </a:spcAft>
                      </a:pPr>
                      <a:r>
                        <a:rPr lang="en-US" sz="1700" b="1" i="0" kern="100" dirty="0">
                          <a:effectLst/>
                          <a:latin typeface="Arial" panose="020B0604020202020204" pitchFamily="34" charset="0"/>
                          <a:ea typeface="Aptos" panose="020B0004020202020204" pitchFamily="34" charset="0"/>
                          <a:cs typeface="Arial" panose="020B0604020202020204" pitchFamily="34" charset="0"/>
                        </a:rPr>
                        <a:t>7</a:t>
                      </a:r>
                    </a:p>
                  </a:txBody>
                  <a:tcPr marL="68580" marR="68580" marT="0" marB="0" anchor="ctr"/>
                </a:tc>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7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Develop strategic advice and reporting </a:t>
                      </a:r>
                      <a:r>
                        <a:rPr lang="en-NZ" sz="17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the TOWS-WG.</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95748405"/>
                  </a:ext>
                </a:extLst>
              </a:tr>
            </a:tbl>
          </a:graphicData>
        </a:graphic>
      </p:graphicFrame>
    </p:spTree>
    <p:extLst>
      <p:ext uri="{BB962C8B-B14F-4D97-AF65-F5344CB8AC3E}">
        <p14:creationId xmlns:p14="http://schemas.microsoft.com/office/powerpoint/2010/main" val="9624888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6F7D-8480-2F8E-4C05-CDEBBAC1169A}"/>
              </a:ext>
            </a:extLst>
          </p:cNvPr>
          <p:cNvSpPr txBox="1">
            <a:spLocks/>
          </p:cNvSpPr>
          <p:nvPr/>
        </p:nvSpPr>
        <p:spPr>
          <a:xfrm>
            <a:off x="401780" y="344093"/>
            <a:ext cx="12282254" cy="1005281"/>
          </a:xfrm>
          <a:prstGeom prst="rect">
            <a:avLst/>
          </a:prstGeom>
        </p:spPr>
        <p:txBody>
          <a:bodyPr>
            <a:normAutofit fontScale="97500"/>
          </a:bodyPr>
          <a:lst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r>
              <a:rPr lang="en-US" sz="3700" kern="0" dirty="0">
                <a:solidFill>
                  <a:srgbClr val="0069B4"/>
                </a:solidFill>
              </a:rPr>
              <a:t>3. Partners </a:t>
            </a:r>
            <a:r>
              <a:rPr lang="en-US" sz="2900" b="0" kern="0" dirty="0"/>
              <a:t>p. 16-20</a:t>
            </a:r>
            <a:endParaRPr lang="en-US" b="0" kern="0" dirty="0"/>
          </a:p>
        </p:txBody>
      </p:sp>
      <p:sp>
        <p:nvSpPr>
          <p:cNvPr id="4" name="Rectangle 2">
            <a:extLst>
              <a:ext uri="{FF2B5EF4-FFF2-40B4-BE49-F238E27FC236}">
                <a16:creationId xmlns:a16="http://schemas.microsoft.com/office/drawing/2014/main" id="{6CEE3E10-D072-EC22-5B41-A0AF343EA5D6}"/>
              </a:ext>
            </a:extLst>
          </p:cNvPr>
          <p:cNvSpPr>
            <a:spLocks noChangeArrowheads="1"/>
          </p:cNvSpPr>
          <p:nvPr/>
        </p:nvSpPr>
        <p:spPr bwMode="auto">
          <a:xfrm>
            <a:off x="106470" y="1332927"/>
            <a:ext cx="12193325" cy="3101683"/>
          </a:xfrm>
          <a:prstGeom prst="rect">
            <a:avLst/>
          </a:prstGeom>
          <a:noFill/>
          <a:ln>
            <a:noFill/>
          </a:ln>
          <a:effec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457200">
              <a:lnSpc>
                <a:spcPct val="107000"/>
              </a:lnSpc>
              <a:spcBef>
                <a:spcPts val="0"/>
              </a:spcBef>
              <a:spcAft>
                <a:spcPts val="800"/>
              </a:spcAft>
              <a:buFont typeface="+mj-lt"/>
              <a:buAutoNum type="arabicPeriod" startAt="3"/>
            </a:pPr>
            <a:r>
              <a:rPr lang="en-NZ" sz="2400" b="1" kern="100" dirty="0">
                <a:ea typeface="Times New Roman" panose="02020603050405020304" pitchFamily="18" charset="0"/>
                <a:cs typeface="Arial" panose="020B0604020202020204" pitchFamily="34" charset="0"/>
              </a:rPr>
              <a:t>Steering Group composed of </a:t>
            </a:r>
            <a:r>
              <a:rPr lang="en-NZ" sz="2400" b="1" kern="100" dirty="0">
                <a:solidFill>
                  <a:srgbClr val="0069B4"/>
                </a:solidFill>
                <a:ea typeface="Times New Roman" panose="02020603050405020304" pitchFamily="18" charset="0"/>
                <a:cs typeface="Arial" panose="020B0604020202020204" pitchFamily="34" charset="0"/>
              </a:rPr>
              <a:t>“</a:t>
            </a:r>
            <a:r>
              <a:rPr lang="en-NZ" sz="2400" b="1" kern="100" dirty="0">
                <a:solidFill>
                  <a:srgbClr val="0069B4"/>
                </a:solidFill>
                <a:effectLst/>
                <a:ea typeface="Times New Roman" panose="02020603050405020304" pitchFamily="18" charset="0"/>
                <a:cs typeface="Arial" panose="020B0604020202020204" pitchFamily="34" charset="0"/>
              </a:rPr>
              <a:t>Partners”</a:t>
            </a:r>
          </a:p>
          <a:p>
            <a:pPr marL="231775" marR="0" indent="-231775">
              <a:lnSpc>
                <a:spcPct val="107000"/>
              </a:lnSpc>
              <a:spcBef>
                <a:spcPts val="0"/>
              </a:spcBef>
              <a:spcAft>
                <a:spcPts val="800"/>
              </a:spcAft>
              <a:buFont typeface="Arial" panose="020B0604020202020204" pitchFamily="34" charset="0"/>
              <a:buChar char="•"/>
            </a:pPr>
            <a:r>
              <a:rPr lang="en-NZ" sz="2200" kern="100" dirty="0">
                <a:ea typeface="Times New Roman" panose="02020603050405020304" pitchFamily="18" charset="0"/>
                <a:cs typeface="Arial" panose="020B0604020202020204" pitchFamily="34" charset="0"/>
              </a:rPr>
              <a:t>T</a:t>
            </a:r>
            <a:r>
              <a:rPr lang="en-NZ" sz="2200" kern="100" dirty="0">
                <a:effectLst/>
                <a:ea typeface="Times New Roman" panose="02020603050405020304" pitchFamily="18" charset="0"/>
                <a:cs typeface="Arial" panose="020B0604020202020204" pitchFamily="34" charset="0"/>
              </a:rPr>
              <a:t>o be efficient, </a:t>
            </a:r>
            <a:r>
              <a:rPr lang="en-NZ" sz="2200" b="1" kern="100" dirty="0">
                <a:solidFill>
                  <a:srgbClr val="0069B4"/>
                </a:solidFill>
                <a:effectLst/>
                <a:ea typeface="Aptos" panose="020B0004020202020204" pitchFamily="34" charset="0"/>
                <a:cs typeface="Arial" panose="020B0604020202020204" pitchFamily="34" charset="0"/>
              </a:rPr>
              <a:t>target institutions </a:t>
            </a:r>
            <a:r>
              <a:rPr lang="en-NZ" sz="2200" kern="100" dirty="0">
                <a:effectLst/>
                <a:ea typeface="Aptos" panose="020B0004020202020204" pitchFamily="34" charset="0"/>
                <a:cs typeface="Arial" panose="020B0604020202020204" pitchFamily="34" charset="0"/>
              </a:rPr>
              <a:t>with </a:t>
            </a:r>
            <a:r>
              <a:rPr lang="en-NZ" sz="2200" b="1" kern="100" dirty="0">
                <a:solidFill>
                  <a:srgbClr val="0069B4"/>
                </a:solidFill>
                <a:effectLst/>
                <a:ea typeface="Aptos" panose="020B0004020202020204" pitchFamily="34" charset="0"/>
                <a:cs typeface="Arial" panose="020B0604020202020204" pitchFamily="34" charset="0"/>
              </a:rPr>
              <a:t>best ability or potential to support</a:t>
            </a:r>
            <a:r>
              <a:rPr lang="en-NZ" sz="2200" b="1" kern="100" dirty="0">
                <a:solidFill>
                  <a:srgbClr val="0069B4"/>
                </a:solidFill>
                <a:ea typeface="Aptos" panose="020B0004020202020204" pitchFamily="34" charset="0"/>
                <a:cs typeface="Arial" panose="020B0604020202020204" pitchFamily="34" charset="0"/>
              </a:rPr>
              <a:t> </a:t>
            </a:r>
            <a:r>
              <a:rPr lang="en-NZ" sz="2200" b="1" kern="100" dirty="0">
                <a:solidFill>
                  <a:srgbClr val="0069B4"/>
                </a:solidFill>
                <a:effectLst/>
                <a:ea typeface="Aptos" panose="020B0004020202020204" pitchFamily="34" charset="0"/>
                <a:cs typeface="Arial" panose="020B0604020202020204" pitchFamily="34" charset="0"/>
              </a:rPr>
              <a:t>implementation</a:t>
            </a:r>
            <a:r>
              <a:rPr lang="en-NZ" sz="2200" b="1" kern="100" dirty="0">
                <a:solidFill>
                  <a:srgbClr val="C00000"/>
                </a:solidFill>
                <a:effectLst/>
                <a:ea typeface="Aptos" panose="020B0004020202020204" pitchFamily="34" charset="0"/>
                <a:cs typeface="Arial" panose="020B0604020202020204" pitchFamily="34" charset="0"/>
              </a:rPr>
              <a:t>:</a:t>
            </a:r>
            <a:endParaRPr lang="en-US" sz="2200" dirty="0">
              <a:effectLst/>
              <a:ea typeface="Calibri" panose="020F0502020204030204" pitchFamily="34" charset="0"/>
              <a:cs typeface="Arial" panose="020B0604020202020204" pitchFamily="34" charset="0"/>
            </a:endParaRPr>
          </a:p>
          <a:p>
            <a:pPr marL="231775" marR="0" indent="-231775">
              <a:spcBef>
                <a:spcPts val="0"/>
              </a:spcBef>
              <a:spcAft>
                <a:spcPts val="0"/>
              </a:spcAft>
              <a:buFont typeface="Arial" panose="020B0604020202020204" pitchFamily="34" charset="0"/>
              <a:buChar char="•"/>
            </a:pPr>
            <a:endParaRPr lang="en-US" sz="1050" dirty="0">
              <a:effectLst/>
              <a:ea typeface="Times New Roman" panose="02020603050405020304" pitchFamily="18" charset="0"/>
              <a:cs typeface="Arial" panose="020B0604020202020204" pitchFamily="34" charset="0"/>
            </a:endParaRPr>
          </a:p>
          <a:p>
            <a:pPr marL="231775" marR="0" indent="-231775">
              <a:spcBef>
                <a:spcPts val="0"/>
              </a:spcBef>
              <a:spcAft>
                <a:spcPts val="0"/>
              </a:spcAft>
            </a:pPr>
            <a:endParaRPr lang="en-US" sz="1050" dirty="0">
              <a:ea typeface="Times New Roman" panose="02020603050405020304" pitchFamily="18" charset="0"/>
              <a:cs typeface="Arial" panose="020B0604020202020204" pitchFamily="34" charset="0"/>
            </a:endParaRPr>
          </a:p>
          <a:p>
            <a:pPr marL="231775" marR="0" indent="-231775">
              <a:spcBef>
                <a:spcPts val="0"/>
              </a:spcBef>
              <a:spcAft>
                <a:spcPts val="0"/>
              </a:spcAft>
            </a:pPr>
            <a:endParaRPr lang="en-US" sz="1050" dirty="0">
              <a:effectLst/>
              <a:ea typeface="Times New Roman" panose="02020603050405020304" pitchFamily="18" charset="0"/>
              <a:cs typeface="Arial" panose="020B0604020202020204" pitchFamily="34" charset="0"/>
            </a:endParaRPr>
          </a:p>
          <a:p>
            <a:pPr marL="231775" marR="0" indent="-231775">
              <a:spcBef>
                <a:spcPts val="0"/>
              </a:spcBef>
              <a:spcAft>
                <a:spcPts val="0"/>
              </a:spcAft>
            </a:pPr>
            <a:endParaRPr lang="en-US" sz="1050" dirty="0">
              <a:ea typeface="Times New Roman" panose="02020603050405020304" pitchFamily="18" charset="0"/>
              <a:cs typeface="Arial" panose="020B0604020202020204" pitchFamily="34" charset="0"/>
            </a:endParaRPr>
          </a:p>
          <a:p>
            <a:pPr marL="231775" marR="0" indent="-231775">
              <a:spcBef>
                <a:spcPts val="0"/>
              </a:spcBef>
              <a:spcAft>
                <a:spcPts val="0"/>
              </a:spcAft>
            </a:pPr>
            <a:endParaRPr lang="en-US" sz="1050" dirty="0">
              <a:effectLst/>
              <a:ea typeface="Times New Roman" panose="02020603050405020304" pitchFamily="18" charset="0"/>
              <a:cs typeface="Arial" panose="020B0604020202020204" pitchFamily="34" charset="0"/>
            </a:endParaRPr>
          </a:p>
          <a:p>
            <a:pPr marL="231775" marR="0" indent="-231775">
              <a:spcBef>
                <a:spcPts val="0"/>
              </a:spcBef>
              <a:spcAft>
                <a:spcPts val="0"/>
              </a:spcAft>
            </a:pPr>
            <a:endParaRPr lang="en-US" sz="1800" b="1" dirty="0">
              <a:solidFill>
                <a:srgbClr val="C00000"/>
              </a:solidFill>
              <a:effectLst/>
              <a:ea typeface="Times New Roman" panose="02020603050405020304" pitchFamily="18" charset="0"/>
              <a:cs typeface="Arial" panose="020B0604020202020204" pitchFamily="34" charset="0"/>
            </a:endParaRPr>
          </a:p>
          <a:p>
            <a:pPr marL="231775" marR="0" indent="-231775">
              <a:spcBef>
                <a:spcPts val="0"/>
              </a:spcBef>
              <a:spcAft>
                <a:spcPts val="0"/>
              </a:spcAft>
            </a:pPr>
            <a:endParaRPr lang="en-US" b="1" dirty="0">
              <a:solidFill>
                <a:srgbClr val="C00000"/>
              </a:solidFill>
              <a:ea typeface="Times New Roman" panose="02020603050405020304" pitchFamily="18" charset="0"/>
              <a:cs typeface="Arial" panose="020B0604020202020204" pitchFamily="34" charset="0"/>
            </a:endParaRPr>
          </a:p>
          <a:p>
            <a:pPr marL="231775" marR="0" indent="-231775">
              <a:spcBef>
                <a:spcPts val="0"/>
              </a:spcBef>
              <a:spcAft>
                <a:spcPts val="0"/>
              </a:spcAft>
            </a:pPr>
            <a:endParaRPr lang="en-US" sz="1800" b="1" dirty="0">
              <a:solidFill>
                <a:srgbClr val="C00000"/>
              </a:solidFill>
              <a:effectLst/>
              <a:ea typeface="Times New Roman" panose="02020603050405020304" pitchFamily="18" charset="0"/>
              <a:cs typeface="Arial" panose="020B0604020202020204" pitchFamily="34" charset="0"/>
            </a:endParaRPr>
          </a:p>
          <a:p>
            <a:pPr marL="231775" marR="0" indent="-231775">
              <a:spcBef>
                <a:spcPts val="0"/>
              </a:spcBef>
              <a:spcAft>
                <a:spcPts val="0"/>
              </a:spcAft>
            </a:pPr>
            <a:endParaRPr lang="en-US" sz="1050" b="1" dirty="0">
              <a:solidFill>
                <a:srgbClr val="C00000"/>
              </a:solidFill>
              <a:effectLst/>
              <a:ea typeface="Times New Roman" panose="02020603050405020304" pitchFamily="18" charset="0"/>
              <a:cs typeface="Arial" panose="020B0604020202020204" pitchFamily="34" charset="0"/>
            </a:endParaRPr>
          </a:p>
          <a:p>
            <a:pPr marL="231775" marR="0" indent="-231775">
              <a:spcBef>
                <a:spcPts val="0"/>
              </a:spcBef>
              <a:spcAft>
                <a:spcPts val="0"/>
              </a:spcAft>
              <a:buFont typeface="Arial" panose="020B0604020202020204" pitchFamily="34" charset="0"/>
              <a:buChar char="•"/>
            </a:pPr>
            <a:r>
              <a:rPr lang="en-US" sz="2200" dirty="0">
                <a:effectLst/>
                <a:ea typeface="Times New Roman" panose="02020603050405020304" pitchFamily="18" charset="0"/>
                <a:cs typeface="Arial" panose="020B0604020202020204" pitchFamily="34" charset="0"/>
              </a:rPr>
              <a:t>For </a:t>
            </a:r>
            <a:r>
              <a:rPr lang="en-US" sz="2200" b="1" dirty="0">
                <a:solidFill>
                  <a:srgbClr val="0069B4"/>
                </a:solidFill>
                <a:effectLst/>
                <a:ea typeface="Times New Roman" panose="02020603050405020304" pitchFamily="18" charset="0"/>
                <a:cs typeface="Arial" panose="020B0604020202020204" pitchFamily="34" charset="0"/>
              </a:rPr>
              <a:t>broad and diverse representation</a:t>
            </a:r>
            <a:r>
              <a:rPr lang="en-US" sz="2200" dirty="0">
                <a:effectLst/>
                <a:ea typeface="Times New Roman" panose="02020603050405020304" pitchFamily="18" charset="0"/>
                <a:cs typeface="Arial" panose="020B0604020202020204" pitchFamily="34" charset="0"/>
              </a:rPr>
              <a:t>, recruit Strategic / Operational Partners (institutions) </a:t>
            </a:r>
          </a:p>
        </p:txBody>
      </p:sp>
      <p:graphicFrame>
        <p:nvGraphicFramePr>
          <p:cNvPr id="3" name="Table 2">
            <a:extLst>
              <a:ext uri="{FF2B5EF4-FFF2-40B4-BE49-F238E27FC236}">
                <a16:creationId xmlns:a16="http://schemas.microsoft.com/office/drawing/2014/main" id="{B26D32D1-7CCC-E342-D816-E469B7759978}"/>
              </a:ext>
            </a:extLst>
          </p:cNvPr>
          <p:cNvGraphicFramePr>
            <a:graphicFrameLocks noGrp="1"/>
          </p:cNvGraphicFramePr>
          <p:nvPr>
            <p:extLst>
              <p:ext uri="{D42A27DB-BD31-4B8C-83A1-F6EECF244321}">
                <p14:modId xmlns:p14="http://schemas.microsoft.com/office/powerpoint/2010/main" val="853602664"/>
              </p:ext>
            </p:extLst>
          </p:nvPr>
        </p:nvGraphicFramePr>
        <p:xfrm>
          <a:off x="699677" y="2238075"/>
          <a:ext cx="10261972" cy="1520564"/>
        </p:xfrm>
        <a:graphic>
          <a:graphicData uri="http://schemas.openxmlformats.org/drawingml/2006/table">
            <a:tbl>
              <a:tblPr firstRow="1" firstCol="1" bandRow="1">
                <a:tableStyleId>{5C22544A-7EE6-4342-B048-85BDC9FD1C3A}</a:tableStyleId>
              </a:tblPr>
              <a:tblGrid>
                <a:gridCol w="1287663">
                  <a:extLst>
                    <a:ext uri="{9D8B030D-6E8A-4147-A177-3AD203B41FA5}">
                      <a16:colId xmlns:a16="http://schemas.microsoft.com/office/drawing/2014/main" val="788012261"/>
                    </a:ext>
                  </a:extLst>
                </a:gridCol>
                <a:gridCol w="8974309">
                  <a:extLst>
                    <a:ext uri="{9D8B030D-6E8A-4147-A177-3AD203B41FA5}">
                      <a16:colId xmlns:a16="http://schemas.microsoft.com/office/drawing/2014/main" val="968621810"/>
                    </a:ext>
                  </a:extLst>
                </a:gridCol>
              </a:tblGrid>
              <a:tr h="347081">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800" b="1" i="0" kern="100" dirty="0">
                          <a:effectLst/>
                          <a:latin typeface="Arial" panose="020B0604020202020204" pitchFamily="34" charset="0"/>
                          <a:cs typeface="Arial" panose="020B0604020202020204" pitchFamily="34" charset="0"/>
                        </a:rPr>
                        <a:t>Level</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Implementation Role</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1148523"/>
                  </a:ext>
                </a:extLst>
              </a:tr>
              <a:tr h="391886">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Global</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800" b="1" kern="100" dirty="0">
                          <a:effectLst/>
                          <a:latin typeface="Arial" panose="020B0604020202020204" pitchFamily="34" charset="0"/>
                          <a:ea typeface="Times New Roman" panose="02020603050405020304" pitchFamily="18" charset="0"/>
                          <a:cs typeface="Arial" panose="020B0604020202020204" pitchFamily="34" charset="0"/>
                        </a:rPr>
                        <a:t>for </a:t>
                      </a: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mobilizing international support </a:t>
                      </a:r>
                      <a:r>
                        <a:rPr lang="en-NZ" sz="1800" b="1" kern="100" dirty="0">
                          <a:effectLst/>
                          <a:latin typeface="Arial" panose="020B0604020202020204" pitchFamily="34" charset="0"/>
                          <a:ea typeface="Times New Roman" panose="02020603050405020304" pitchFamily="18" charset="0"/>
                          <a:cs typeface="Arial" panose="020B0604020202020204" pitchFamily="34" charset="0"/>
                        </a:rPr>
                        <a:t>though promotion / funding</a:t>
                      </a: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over next 5 </a:t>
                      </a:r>
                      <a:r>
                        <a:rPr lang="en-NZ" sz="1800" b="1" kern="1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yrs</a:t>
                      </a: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915537"/>
                  </a:ext>
                </a:extLst>
              </a:tr>
              <a:tr h="378823">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Regional</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800" b="1" kern="100" dirty="0">
                          <a:effectLst/>
                          <a:latin typeface="Arial" panose="020B0604020202020204" pitchFamily="34" charset="0"/>
                          <a:ea typeface="Times New Roman" panose="02020603050405020304" pitchFamily="18" charset="0"/>
                          <a:cs typeface="Arial" panose="020B0604020202020204" pitchFamily="34" charset="0"/>
                        </a:rPr>
                        <a:t>for </a:t>
                      </a: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strengthening regional coordination and collaboration </a:t>
                      </a:r>
                      <a:r>
                        <a:rPr lang="en-NZ" sz="1800" b="1" kern="100" dirty="0">
                          <a:effectLst/>
                          <a:latin typeface="Arial" panose="020B0604020202020204" pitchFamily="34" charset="0"/>
                          <a:ea typeface="Times New Roman" panose="02020603050405020304" pitchFamily="18" charset="0"/>
                          <a:cs typeface="Arial" panose="020B0604020202020204" pitchFamily="34" charset="0"/>
                        </a:rPr>
                        <a:t>around TRRP. </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11351529"/>
                  </a:ext>
                </a:extLst>
              </a:tr>
              <a:tr h="402774">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National</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800" b="1" kern="100" dirty="0">
                          <a:effectLst/>
                          <a:latin typeface="Arial" panose="020B0604020202020204" pitchFamily="34" charset="0"/>
                          <a:ea typeface="Times New Roman" panose="02020603050405020304" pitchFamily="18" charset="0"/>
                          <a:cs typeface="Arial" panose="020B0604020202020204" pitchFamily="34" charset="0"/>
                        </a:rPr>
                        <a:t>for </a:t>
                      </a:r>
                      <a:r>
                        <a:rPr lang="en-NZ" sz="1800" b="1" kern="100" dirty="0">
                          <a:solidFill>
                            <a:srgbClr val="00B050"/>
                          </a:solidFill>
                          <a:latin typeface="Arial" panose="020B0604020202020204" pitchFamily="34" charset="0"/>
                          <a:ea typeface="Times New Roman" panose="02020603050405020304" pitchFamily="18" charset="0"/>
                          <a:cs typeface="Arial" panose="020B0604020202020204" pitchFamily="34" charset="0"/>
                        </a:rPr>
                        <a:t>b</a:t>
                      </a: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uilding bilateral and national momentum for implementation </a:t>
                      </a:r>
                      <a:r>
                        <a:rPr lang="en-NZ" sz="1800" b="1" kern="100" dirty="0">
                          <a:effectLst/>
                          <a:latin typeface="Arial" panose="020B0604020202020204" pitchFamily="34" charset="0"/>
                          <a:ea typeface="Times New Roman" panose="02020603050405020304" pitchFamily="18" charset="0"/>
                          <a:cs typeface="Arial" panose="020B0604020202020204" pitchFamily="34" charset="0"/>
                        </a:rPr>
                        <a:t>of TRRP.</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757169"/>
                  </a:ext>
                </a:extLst>
              </a:tr>
            </a:tbl>
          </a:graphicData>
        </a:graphic>
      </p:graphicFrame>
      <p:graphicFrame>
        <p:nvGraphicFramePr>
          <p:cNvPr id="5" name="Table 4">
            <a:extLst>
              <a:ext uri="{FF2B5EF4-FFF2-40B4-BE49-F238E27FC236}">
                <a16:creationId xmlns:a16="http://schemas.microsoft.com/office/drawing/2014/main" id="{522EE441-598A-0C7E-7FD9-CA5A168073E9}"/>
              </a:ext>
            </a:extLst>
          </p:cNvPr>
          <p:cNvGraphicFramePr>
            <a:graphicFrameLocks noGrp="1"/>
          </p:cNvGraphicFramePr>
          <p:nvPr>
            <p:extLst>
              <p:ext uri="{D42A27DB-BD31-4B8C-83A1-F6EECF244321}">
                <p14:modId xmlns:p14="http://schemas.microsoft.com/office/powerpoint/2010/main" val="2046999813"/>
              </p:ext>
            </p:extLst>
          </p:nvPr>
        </p:nvGraphicFramePr>
        <p:xfrm>
          <a:off x="699676" y="4559486"/>
          <a:ext cx="10261973" cy="1527650"/>
        </p:xfrm>
        <a:graphic>
          <a:graphicData uri="http://schemas.openxmlformats.org/drawingml/2006/table">
            <a:tbl>
              <a:tblPr firstRow="1" firstCol="1" bandRow="1">
                <a:tableStyleId>{5C22544A-7EE6-4342-B048-85BDC9FD1C3A}</a:tableStyleId>
              </a:tblPr>
              <a:tblGrid>
                <a:gridCol w="1324365">
                  <a:extLst>
                    <a:ext uri="{9D8B030D-6E8A-4147-A177-3AD203B41FA5}">
                      <a16:colId xmlns:a16="http://schemas.microsoft.com/office/drawing/2014/main" val="788012261"/>
                    </a:ext>
                  </a:extLst>
                </a:gridCol>
                <a:gridCol w="8937608">
                  <a:extLst>
                    <a:ext uri="{9D8B030D-6E8A-4147-A177-3AD203B41FA5}">
                      <a16:colId xmlns:a16="http://schemas.microsoft.com/office/drawing/2014/main" val="968621810"/>
                    </a:ext>
                  </a:extLst>
                </a:gridCol>
              </a:tblGrid>
              <a:tr h="346622">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800" b="1" i="0" kern="100" dirty="0">
                          <a:effectLst/>
                          <a:latin typeface="Arial" panose="020B0604020202020204" pitchFamily="34" charset="0"/>
                          <a:cs typeface="Arial" panose="020B0604020202020204" pitchFamily="34" charset="0"/>
                        </a:rPr>
                        <a:t>Focus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Implementation Role</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1148523"/>
                  </a:ext>
                </a:extLst>
              </a:tr>
              <a:tr h="590514">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Strategic</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defTabSz="914367" rtl="0" eaLnBrk="1" fontAlgn="auto" latinLnBrk="0" hangingPunct="1">
                        <a:lnSpc>
                          <a:spcPct val="107000"/>
                        </a:lnSpc>
                        <a:spcBef>
                          <a:spcPts val="0"/>
                        </a:spcBef>
                        <a:spcAft>
                          <a:spcPts val="0"/>
                        </a:spcAft>
                        <a:buClrTx/>
                        <a:buSzTx/>
                        <a:buFont typeface="Symbol" pitchFamily="2" charset="2"/>
                        <a:buNone/>
                        <a:tabLst/>
                        <a:defRPr/>
                      </a:pPr>
                      <a:r>
                        <a:rPr lang="en-NZ" sz="1800" b="1" i="0" kern="100" dirty="0">
                          <a:solidFill>
                            <a:schemeClr val="tx1"/>
                          </a:solidFill>
                          <a:latin typeface="Arial" panose="020B0604020202020204" pitchFamily="34" charset="0"/>
                          <a:cs typeface="Arial" panose="020B0604020202020204" pitchFamily="34" charset="0"/>
                        </a:rPr>
                        <a:t>aims at </a:t>
                      </a:r>
                      <a:r>
                        <a:rPr lang="en-NZ" sz="1800" b="1" i="0" kern="100" dirty="0">
                          <a:solidFill>
                            <a:srgbClr val="00B050"/>
                          </a:solidFill>
                          <a:latin typeface="Arial" panose="020B0604020202020204" pitchFamily="34" charset="0"/>
                          <a:cs typeface="Arial" panose="020B0604020202020204" pitchFamily="34" charset="0"/>
                        </a:rPr>
                        <a:t>reinforcing existing or establishing new partnerships </a:t>
                      </a:r>
                      <a:r>
                        <a:rPr lang="en-NZ" sz="1800" b="1" i="0" kern="100" dirty="0">
                          <a:solidFill>
                            <a:schemeClr val="tx1"/>
                          </a:solidFill>
                          <a:latin typeface="Arial" panose="020B0604020202020204" pitchFamily="34" charset="0"/>
                          <a:cs typeface="Arial" panose="020B0604020202020204" pitchFamily="34" charset="0"/>
                        </a:rPr>
                        <a:t>from </a:t>
                      </a:r>
                      <a:r>
                        <a:rPr lang="en-NZ" sz="1800" b="1" i="0" kern="100" dirty="0">
                          <a:solidFill>
                            <a:srgbClr val="00B050"/>
                          </a:solidFill>
                          <a:latin typeface="Arial" panose="020B0604020202020204" pitchFamily="34" charset="0"/>
                          <a:cs typeface="Arial" panose="020B0604020202020204" pitchFamily="34" charset="0"/>
                        </a:rPr>
                        <a:t>an influence and decisions perspective</a:t>
                      </a:r>
                      <a:endParaRPr lang="en-US" sz="1800" b="1" i="0"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915537"/>
                  </a:ext>
                </a:extLst>
              </a:tr>
              <a:tr h="590514">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Regional</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12700" lvl="0" indent="0" algn="l">
                        <a:lnSpc>
                          <a:spcPct val="107000"/>
                        </a:lnSpc>
                        <a:spcBef>
                          <a:spcPts val="0"/>
                        </a:spcBef>
                        <a:spcAft>
                          <a:spcPts val="800"/>
                        </a:spcAft>
                        <a:buFont typeface="Symbol" pitchFamily="2" charset="2"/>
                        <a:buNone/>
                        <a:tabLst/>
                      </a:pPr>
                      <a:r>
                        <a:rPr lang="en-NZ" sz="1800" b="1" i="0" kern="100" dirty="0">
                          <a:effectLst/>
                          <a:latin typeface="Arial" panose="020B0604020202020204" pitchFamily="34" charset="0"/>
                          <a:ea typeface="Times New Roman" panose="02020603050405020304" pitchFamily="18" charset="0"/>
                          <a:cs typeface="Arial" panose="020B0604020202020204" pitchFamily="34" charset="0"/>
                        </a:rPr>
                        <a:t>aims at </a:t>
                      </a:r>
                      <a:r>
                        <a:rPr lang="en-NZ" sz="1800" b="1" i="0"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exploring creative ways of leveraging </a:t>
                      </a:r>
                      <a:r>
                        <a:rPr lang="en-NZ" sz="1800" b="1" i="0" kern="100" dirty="0">
                          <a:effectLst/>
                          <a:latin typeface="Arial" panose="020B0604020202020204" pitchFamily="34" charset="0"/>
                          <a:ea typeface="Times New Roman" panose="02020603050405020304" pitchFamily="18" charset="0"/>
                          <a:cs typeface="Arial" panose="020B0604020202020204" pitchFamily="34" charset="0"/>
                        </a:rPr>
                        <a:t>on global and regional programmes, projects, and events.</a:t>
                      </a:r>
                    </a:p>
                  </a:txBody>
                  <a:tcPr marL="68580" marR="68580" marT="0" marB="0" anchor="ctr"/>
                </a:tc>
                <a:extLst>
                  <a:ext uri="{0D108BD9-81ED-4DB2-BD59-A6C34878D82A}">
                    <a16:rowId xmlns:a16="http://schemas.microsoft.com/office/drawing/2014/main" val="3811351529"/>
                  </a:ext>
                </a:extLst>
              </a:tr>
            </a:tbl>
          </a:graphicData>
        </a:graphic>
      </p:graphicFrame>
    </p:spTree>
    <p:extLst>
      <p:ext uri="{BB962C8B-B14F-4D97-AF65-F5344CB8AC3E}">
        <p14:creationId xmlns:p14="http://schemas.microsoft.com/office/powerpoint/2010/main" val="14119021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482369" y="1256850"/>
            <a:ext cx="10771786" cy="4551097"/>
          </a:xfrm>
          <a:solidFill>
            <a:schemeClr val="bg1"/>
          </a:solidFill>
        </p:spPr>
        <p:txBody>
          <a:bodyPr>
            <a:noAutofit/>
          </a:bodyPr>
          <a:lstStyle/>
          <a:p>
            <a:pPr marL="0" indent="0">
              <a:buNone/>
            </a:pPr>
            <a:r>
              <a:rPr lang="en-US" sz="2200" b="1" dirty="0">
                <a:solidFill>
                  <a:srgbClr val="C00000"/>
                </a:solidFill>
              </a:rPr>
              <a:t>IOC Decision A-33/3.4.1 (June 2025) </a:t>
            </a:r>
            <a:r>
              <a:rPr lang="en-US" sz="2200" b="1" dirty="0">
                <a:solidFill>
                  <a:schemeClr val="tx1"/>
                </a:solidFill>
              </a:rPr>
              <a:t>Warning and Mitigation Systems  of Ocean Hazards. </a:t>
            </a:r>
            <a:r>
              <a:rPr lang="en-US" sz="2200" dirty="0">
                <a:solidFill>
                  <a:schemeClr val="tx1"/>
                </a:solidFill>
              </a:rPr>
              <a:t>Working Group on Tsunamis and Other Hazards related to Sea  Level Warning and Mitigation Systems (TOWS-WG) </a:t>
            </a:r>
          </a:p>
          <a:p>
            <a:pPr marL="0" indent="0">
              <a:buNone/>
            </a:pPr>
            <a:endParaRPr lang="en-US" sz="200" dirty="0">
              <a:solidFill>
                <a:schemeClr val="tx1"/>
              </a:solidFill>
            </a:endParaRPr>
          </a:p>
          <a:p>
            <a:pPr marL="0" marR="0" indent="0">
              <a:spcBef>
                <a:spcPts val="0"/>
              </a:spcBef>
              <a:spcAft>
                <a:spcPts val="1200"/>
              </a:spcAft>
              <a:buNone/>
              <a:tabLst>
                <a:tab pos="450215" algn="l"/>
              </a:tabLst>
            </a:pPr>
            <a:r>
              <a:rPr lang="en-GB" sz="2000" u="sng" dirty="0">
                <a:effectLst/>
                <a:highlight>
                  <a:srgbClr val="FFFF00"/>
                </a:highlight>
                <a:ea typeface="Times New Roman" panose="02020603050405020304" pitchFamily="18" charset="0"/>
              </a:rPr>
              <a:t>The Assembly,</a:t>
            </a:r>
          </a:p>
          <a:p>
            <a:pPr marL="0" marR="0" indent="0">
              <a:spcBef>
                <a:spcPts val="0"/>
              </a:spcBef>
              <a:spcAft>
                <a:spcPts val="600"/>
              </a:spcAft>
              <a:buNone/>
              <a:tabLst>
                <a:tab pos="450215" algn="l"/>
              </a:tabLst>
            </a:pPr>
            <a:r>
              <a:rPr lang="en-GB" sz="2000" u="sng" dirty="0">
                <a:effectLst/>
                <a:highlight>
                  <a:srgbClr val="FFFF00"/>
                </a:highlight>
                <a:ea typeface="Times New Roman" panose="02020603050405020304" pitchFamily="18" charset="0"/>
              </a:rPr>
              <a:t>Approves</a:t>
            </a:r>
            <a:r>
              <a:rPr lang="en-GB" sz="2000" dirty="0">
                <a:effectLst/>
                <a:highlight>
                  <a:srgbClr val="FFFF00"/>
                </a:highlight>
                <a:ea typeface="Times New Roman" panose="02020603050405020304" pitchFamily="18" charset="0"/>
              </a:rPr>
              <a:t> the Tsunami Ready Coalition Implementation Plan as reviewed by the UN Ocean Decade Tsunami Programme Scientific Committee (ODTP-SC) and the Task Teams on Tsunami Disaster Management and Preparedness, and Tsunami Watch Operations (TT-DMP and TT-TWO respectively) including:</a:t>
            </a:r>
            <a:endParaRPr lang="en-US" sz="2000" dirty="0">
              <a:effectLst/>
              <a:highlight>
                <a:srgbClr val="FFFF00"/>
              </a:highlight>
              <a:ea typeface="Times New Roman" panose="02020603050405020304" pitchFamily="18" charset="0"/>
            </a:endParaRPr>
          </a:p>
          <a:p>
            <a:pPr marL="1149350" lvl="1" indent="-569913">
              <a:spcBef>
                <a:spcPts val="0"/>
              </a:spcBef>
              <a:spcAft>
                <a:spcPts val="600"/>
              </a:spcAft>
              <a:buFont typeface="+mj-lt"/>
              <a:buAutoNum type="romanLcParenBoth"/>
            </a:pPr>
            <a:r>
              <a:rPr lang="en-GB" sz="2000" dirty="0">
                <a:effectLst/>
                <a:highlight>
                  <a:srgbClr val="FFFF00"/>
                </a:highlight>
                <a:ea typeface="Times New Roman" panose="02020603050405020304" pitchFamily="18" charset="0"/>
              </a:rPr>
              <a:t>The Coalition mandate and terms of reference,</a:t>
            </a:r>
            <a:endParaRPr lang="en-US" sz="2000" dirty="0">
              <a:effectLst/>
              <a:highlight>
                <a:srgbClr val="FFFF00"/>
              </a:highlight>
              <a:ea typeface="Times New Roman" panose="02020603050405020304" pitchFamily="18" charset="0"/>
            </a:endParaRPr>
          </a:p>
          <a:p>
            <a:pPr marL="1149350" lvl="1" indent="-569913">
              <a:spcBef>
                <a:spcPts val="0"/>
              </a:spcBef>
              <a:spcAft>
                <a:spcPts val="600"/>
              </a:spcAft>
              <a:buFont typeface="+mj-lt"/>
              <a:buAutoNum type="romanLcParenBoth"/>
            </a:pPr>
            <a:r>
              <a:rPr lang="en-GB" sz="2000" dirty="0">
                <a:effectLst/>
                <a:highlight>
                  <a:srgbClr val="FFFF00"/>
                </a:highlight>
                <a:ea typeface="Times New Roman" panose="02020603050405020304" pitchFamily="18" charset="0"/>
              </a:rPr>
              <a:t>The Coalition structure, and</a:t>
            </a:r>
            <a:endParaRPr lang="en-US" sz="2000" dirty="0">
              <a:effectLst/>
              <a:highlight>
                <a:srgbClr val="FFFF00"/>
              </a:highlight>
              <a:ea typeface="Times New Roman" panose="02020603050405020304" pitchFamily="18" charset="0"/>
            </a:endParaRPr>
          </a:p>
          <a:p>
            <a:pPr marL="1149350" lvl="1" indent="-569913">
              <a:spcBef>
                <a:spcPts val="0"/>
              </a:spcBef>
              <a:buFont typeface="+mj-lt"/>
              <a:buAutoNum type="romanLcParenBoth"/>
            </a:pPr>
            <a:r>
              <a:rPr lang="en-GB" sz="2000" dirty="0">
                <a:effectLst/>
                <a:highlight>
                  <a:srgbClr val="FFFF00"/>
                </a:highlight>
                <a:ea typeface="Times New Roman" panose="02020603050405020304" pitchFamily="18" charset="0"/>
              </a:rPr>
              <a:t>The identified key Coalition Partners</a:t>
            </a:r>
            <a:r>
              <a:rPr lang="en-GB" sz="2000" dirty="0">
                <a:effectLst/>
                <a:ea typeface="Times New Roman" panose="02020603050405020304" pitchFamily="18" charset="0"/>
              </a:rPr>
              <a:t>;</a:t>
            </a:r>
            <a:endParaRPr lang="en-US" sz="2000" dirty="0">
              <a:ea typeface="Times New Roman" panose="02020603050405020304" pitchFamily="18" charset="0"/>
            </a:endParaRPr>
          </a:p>
          <a:p>
            <a:pPr marL="9525" indent="0">
              <a:spcBef>
                <a:spcPts val="0"/>
              </a:spcBef>
              <a:buNone/>
            </a:pPr>
            <a:r>
              <a:rPr lang="en-US" sz="2000" dirty="0"/>
              <a:t>…</a:t>
            </a:r>
          </a:p>
          <a:p>
            <a:pPr marL="0" indent="0">
              <a:spcBef>
                <a:spcPts val="0"/>
              </a:spcBef>
              <a:buNone/>
            </a:pPr>
            <a:r>
              <a:rPr lang="en-GB" sz="2000" u="sng" dirty="0">
                <a:effectLst/>
                <a:ea typeface="Times New Roman" panose="02020603050405020304" pitchFamily="18" charset="0"/>
              </a:rPr>
              <a:t>Encourages</a:t>
            </a:r>
            <a:r>
              <a:rPr lang="en-GB" sz="2000" dirty="0">
                <a:effectLst/>
                <a:ea typeface="Times New Roman" panose="02020603050405020304" pitchFamily="18" charset="0"/>
              </a:rPr>
              <a:t> Member States to provide </a:t>
            </a:r>
            <a:r>
              <a:rPr lang="en-GB" sz="2000" b="1" dirty="0">
                <a:effectLst/>
                <a:ea typeface="Times New Roman" panose="02020603050405020304" pitchFamily="18" charset="0"/>
              </a:rPr>
              <a:t>voluntary financial contributions</a:t>
            </a:r>
            <a:r>
              <a:rPr lang="en-GB" sz="2000" dirty="0">
                <a:effectLst/>
                <a:ea typeface="Times New Roman" panose="02020603050405020304" pitchFamily="18" charset="0"/>
              </a:rPr>
              <a:t> to the IOC special account and in-kind contributions to support the Ocean Decade Tsunami Programme, the IOC Tsunami Ready Recognition Programme and </a:t>
            </a:r>
            <a:r>
              <a:rPr lang="en-GB" sz="2000" b="1" dirty="0">
                <a:effectLst/>
                <a:ea typeface="Times New Roman" panose="02020603050405020304" pitchFamily="18" charset="0"/>
              </a:rPr>
              <a:t>the Tsunami Ready Coalition;</a:t>
            </a:r>
            <a:endParaRPr lang="en-US" sz="2000" b="1" dirty="0">
              <a:ea typeface="Times New Roman" panose="02020603050405020304" pitchFamily="18" charset="0"/>
            </a:endParaRPr>
          </a:p>
        </p:txBody>
      </p:sp>
      <p:sp>
        <p:nvSpPr>
          <p:cNvPr id="5" name="Title 1">
            <a:extLst>
              <a:ext uri="{FF2B5EF4-FFF2-40B4-BE49-F238E27FC236}">
                <a16:creationId xmlns:a16="http://schemas.microsoft.com/office/drawing/2014/main" id="{1F5CCBBD-1337-3BC1-AEE4-CFFCBD6A6BCF}"/>
              </a:ext>
            </a:extLst>
          </p:cNvPr>
          <p:cNvSpPr>
            <a:spLocks noGrp="1"/>
          </p:cNvSpPr>
          <p:nvPr>
            <p:ph type="title"/>
          </p:nvPr>
        </p:nvSpPr>
        <p:spPr>
          <a:xfrm>
            <a:off x="389312" y="180109"/>
            <a:ext cx="10515600" cy="1005281"/>
          </a:xfrm>
        </p:spPr>
        <p:txBody>
          <a:bodyPr>
            <a:normAutofit/>
          </a:bodyPr>
          <a:lstStyle/>
          <a:p>
            <a:r>
              <a:rPr lang="en-US" sz="3600" dirty="0"/>
              <a:t>Tsunami Ready Coalition </a:t>
            </a:r>
            <a:r>
              <a:rPr lang="en-US" sz="2800" b="0" dirty="0"/>
              <a:t>(</a:t>
            </a:r>
            <a:r>
              <a:rPr lang="en-US" sz="2800" b="1" dirty="0">
                <a:solidFill>
                  <a:srgbClr val="C00000"/>
                </a:solidFill>
              </a:rPr>
              <a:t>IOC A-33/3.4.1, 2025</a:t>
            </a:r>
            <a:r>
              <a:rPr lang="en-US" sz="2800" b="0" dirty="0"/>
              <a:t>)</a:t>
            </a:r>
            <a:endParaRPr lang="en-US" sz="3600" b="0" dirty="0"/>
          </a:p>
        </p:txBody>
      </p:sp>
    </p:spTree>
    <p:extLst>
      <p:ext uri="{BB962C8B-B14F-4D97-AF65-F5344CB8AC3E}">
        <p14:creationId xmlns:p14="http://schemas.microsoft.com/office/powerpoint/2010/main" val="12780788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C1F71-F224-379B-BD78-433C87CA1C78}"/>
              </a:ext>
            </a:extLst>
          </p:cNvPr>
          <p:cNvSpPr>
            <a:spLocks noGrp="1"/>
          </p:cNvSpPr>
          <p:nvPr>
            <p:ph type="title"/>
          </p:nvPr>
        </p:nvSpPr>
        <p:spPr>
          <a:xfrm>
            <a:off x="407287" y="81070"/>
            <a:ext cx="10515600" cy="1005281"/>
          </a:xfrm>
        </p:spPr>
        <p:txBody>
          <a:bodyPr>
            <a:normAutofit fontScale="90000"/>
          </a:bodyPr>
          <a:lstStyle/>
          <a:p>
            <a:r>
              <a:rPr lang="en-US" dirty="0"/>
              <a:t>Ambassadors, Task Teams, Secretariat  </a:t>
            </a:r>
            <a:r>
              <a:rPr kumimoji="0" lang="en-US" sz="31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Open Sans"/>
              </a:rPr>
              <a:t>p. 21</a:t>
            </a:r>
            <a:endParaRPr lang="en-US" b="0" dirty="0"/>
          </a:p>
        </p:txBody>
      </p:sp>
      <p:sp>
        <p:nvSpPr>
          <p:cNvPr id="6" name="TextBox 5">
            <a:extLst>
              <a:ext uri="{FF2B5EF4-FFF2-40B4-BE49-F238E27FC236}">
                <a16:creationId xmlns:a16="http://schemas.microsoft.com/office/drawing/2014/main" id="{A37501EB-7A19-407C-D212-33F78E642BF6}"/>
              </a:ext>
            </a:extLst>
          </p:cNvPr>
          <p:cNvSpPr txBox="1"/>
          <p:nvPr/>
        </p:nvSpPr>
        <p:spPr>
          <a:xfrm>
            <a:off x="407287" y="1161297"/>
            <a:ext cx="11784713" cy="138499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4488" marR="0" indent="-344488" algn="just">
              <a:spcBef>
                <a:spcPts val="0"/>
              </a:spcBef>
              <a:spcAft>
                <a:spcPts val="0"/>
              </a:spcAft>
              <a:buClr>
                <a:srgbClr val="C00000"/>
              </a:buClr>
              <a:buFont typeface="+mj-lt"/>
              <a:buAutoNum type="arabicPeriod" startAt="4"/>
            </a:pPr>
            <a:r>
              <a:rPr lang="en-US"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Ambassadors</a:t>
            </a:r>
            <a:r>
              <a:rPr lang="en-US"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(or similar name) complement Coalition</a:t>
            </a:r>
            <a:r>
              <a:rPr lang="en-US" sz="2400" b="1" dirty="0">
                <a:latin typeface="Arial" panose="020B0604020202020204" pitchFamily="34" charset="0"/>
                <a:ea typeface="Times New Roman" panose="02020603050405020304" pitchFamily="18" charset="0"/>
                <a:cs typeface="Arial" panose="020B0604020202020204" pitchFamily="34" charset="0"/>
              </a:rPr>
              <a:t>  </a:t>
            </a:r>
          </a:p>
          <a:p>
            <a:pPr marL="349250" marR="0">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M</a:t>
            </a:r>
            <a:r>
              <a:rPr lang="en-US" sz="2000" dirty="0">
                <a:effectLst/>
                <a:latin typeface="Arial" panose="020B0604020202020204" pitchFamily="34" charset="0"/>
                <a:ea typeface="Times New Roman" panose="02020603050405020304" pitchFamily="18" charset="0"/>
                <a:cs typeface="Arial" panose="020B0604020202020204" pitchFamily="34" charset="0"/>
              </a:rPr>
              <a:t>ay not have policy mandate or capacity to offer substantive support but </a:t>
            </a:r>
            <a:r>
              <a:rPr lang="en-US"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keen</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to collaborate through sharing of experience and serving as examples</a:t>
            </a:r>
            <a:r>
              <a:rPr lang="en-US" sz="2000" dirty="0">
                <a:effectLst/>
                <a:latin typeface="Arial" panose="020B0604020202020204" pitchFamily="34" charset="0"/>
                <a:ea typeface="Calibri" panose="020F0502020204030204" pitchFamily="34" charset="0"/>
                <a:cs typeface="Arial" panose="020B0604020202020204" pitchFamily="34" charset="0"/>
              </a:rPr>
              <a:t> of implementing best practices </a:t>
            </a:r>
          </a:p>
          <a:p>
            <a:pPr marL="349250" marR="0">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ABF5CCBE-A760-49A6-29B1-6FFD4E9158F9}"/>
              </a:ext>
            </a:extLst>
          </p:cNvPr>
          <p:cNvGraphicFramePr>
            <a:graphicFrameLocks noGrp="1"/>
          </p:cNvGraphicFramePr>
          <p:nvPr>
            <p:extLst>
              <p:ext uri="{D42A27DB-BD31-4B8C-83A1-F6EECF244321}">
                <p14:modId xmlns:p14="http://schemas.microsoft.com/office/powerpoint/2010/main" val="3430801476"/>
              </p:ext>
            </p:extLst>
          </p:nvPr>
        </p:nvGraphicFramePr>
        <p:xfrm>
          <a:off x="841398" y="2313461"/>
          <a:ext cx="9647377" cy="2785395"/>
        </p:xfrm>
        <a:graphic>
          <a:graphicData uri="http://schemas.openxmlformats.org/drawingml/2006/table">
            <a:tbl>
              <a:tblPr firstRow="1" firstCol="1" bandRow="1">
                <a:tableStyleId>{5C22544A-7EE6-4342-B048-85BDC9FD1C3A}</a:tableStyleId>
              </a:tblPr>
              <a:tblGrid>
                <a:gridCol w="330351">
                  <a:extLst>
                    <a:ext uri="{9D8B030D-6E8A-4147-A177-3AD203B41FA5}">
                      <a16:colId xmlns:a16="http://schemas.microsoft.com/office/drawing/2014/main" val="788012261"/>
                    </a:ext>
                  </a:extLst>
                </a:gridCol>
                <a:gridCol w="9317026">
                  <a:extLst>
                    <a:ext uri="{9D8B030D-6E8A-4147-A177-3AD203B41FA5}">
                      <a16:colId xmlns:a16="http://schemas.microsoft.com/office/drawing/2014/main" val="968621810"/>
                    </a:ext>
                  </a:extLst>
                </a:gridCol>
              </a:tblGrid>
              <a:tr h="292625">
                <a:tc>
                  <a:txBody>
                    <a:bodyPr/>
                    <a:lstStyle/>
                    <a:p>
                      <a:pPr marL="0" marR="0" algn="ctr">
                        <a:lnSpc>
                          <a:spcPct val="107000"/>
                        </a:lnSpc>
                        <a:spcBef>
                          <a:spcPts val="0"/>
                        </a:spcBef>
                        <a:spcAft>
                          <a:spcPts val="0"/>
                        </a:spcAft>
                      </a:pP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Ambassadors Terms of Reference</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1148523"/>
                  </a:ext>
                </a:extLst>
              </a:tr>
              <a:tr h="397249">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1</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Act as TRRP representatives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their organizations or countries</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915537"/>
                  </a:ext>
                </a:extLst>
              </a:tr>
              <a:tr h="393008">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2</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just">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Raise awareness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 advocating for TRRP in their areas of influence.</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11351529"/>
                  </a:ext>
                </a:extLst>
              </a:tr>
              <a:tr h="438537">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3</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just">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Share expertise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 aspiring countries/communities.</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757169"/>
                  </a:ext>
                </a:extLst>
              </a:tr>
              <a:tr h="397486">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4</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just">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Share TRRP best practice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among Ambassadors.</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5732743"/>
                  </a:ext>
                </a:extLst>
              </a:tr>
              <a:tr h="432423">
                <a:tc>
                  <a:txBody>
                    <a:bodyPr/>
                    <a:lstStyle/>
                    <a:p>
                      <a:pPr marL="0" marR="0" algn="ctr">
                        <a:lnSpc>
                          <a:spcPct val="107000"/>
                        </a:lnSpc>
                        <a:spcBef>
                          <a:spcPts val="0"/>
                        </a:spcBef>
                        <a:spcAft>
                          <a:spcPts val="0"/>
                        </a:spcAft>
                      </a:pPr>
                      <a:r>
                        <a:rPr lang="en-US" sz="1700" b="1" i="0" kern="100" dirty="0">
                          <a:effectLst/>
                          <a:latin typeface="Arial" panose="020B0604020202020204" pitchFamily="34" charset="0"/>
                          <a:ea typeface="Aptos" panose="020B0004020202020204" pitchFamily="34" charset="0"/>
                          <a:cs typeface="Arial" panose="020B0604020202020204" pitchFamily="34" charset="0"/>
                        </a:rPr>
                        <a:t>5</a:t>
                      </a:r>
                    </a:p>
                  </a:txBody>
                  <a:tcPr marL="68580" marR="68580" marT="0" marB="0" anchor="ctr"/>
                </a:tc>
                <a:tc>
                  <a:txBody>
                    <a:bodyPr/>
                    <a:lstStyle/>
                    <a:p>
                      <a:pPr marL="0" marR="0" lvl="0" indent="0" algn="just">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Advise the Coalition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Steering Group about TRRP implementation. </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2344508"/>
                  </a:ext>
                </a:extLst>
              </a:tr>
              <a:tr h="434067">
                <a:tc>
                  <a:txBody>
                    <a:bodyPr/>
                    <a:lstStyle/>
                    <a:p>
                      <a:pPr marL="0" marR="0" algn="ctr">
                        <a:lnSpc>
                          <a:spcPct val="107000"/>
                        </a:lnSpc>
                        <a:spcBef>
                          <a:spcPts val="0"/>
                        </a:spcBef>
                        <a:spcAft>
                          <a:spcPts val="0"/>
                        </a:spcAft>
                      </a:pPr>
                      <a:r>
                        <a:rPr lang="en-US" sz="1700" b="1" i="0" kern="100" dirty="0">
                          <a:effectLst/>
                          <a:latin typeface="Arial" panose="020B0604020202020204" pitchFamily="34" charset="0"/>
                          <a:ea typeface="Aptos" panose="020B0004020202020204" pitchFamily="34" charset="0"/>
                          <a:cs typeface="Arial" panose="020B0604020202020204" pitchFamily="34" charset="0"/>
                        </a:rPr>
                        <a:t>6</a:t>
                      </a:r>
                    </a:p>
                  </a:txBody>
                  <a:tcPr marL="68580" marR="68580" marT="0" marB="0" anchor="ctr"/>
                </a:tc>
                <a:tc>
                  <a:txBody>
                    <a:bodyPr/>
                    <a:lstStyle/>
                    <a:p>
                      <a:pPr marL="0" marR="0" lvl="0" indent="0" algn="just">
                        <a:lnSpc>
                          <a:spcPct val="107000"/>
                        </a:lnSpc>
                        <a:spcBef>
                          <a:spcPts val="0"/>
                        </a:spcBef>
                        <a:spcAft>
                          <a:spcPts val="0"/>
                        </a:spcAft>
                        <a:buFontTx/>
                        <a:buNone/>
                      </a:pP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Participate in special task teams identified by the Steering Group as required.</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16690232"/>
                  </a:ext>
                </a:extLst>
              </a:tr>
            </a:tbl>
          </a:graphicData>
        </a:graphic>
      </p:graphicFrame>
      <p:sp>
        <p:nvSpPr>
          <p:cNvPr id="11" name="TextBox 10">
            <a:extLst>
              <a:ext uri="{FF2B5EF4-FFF2-40B4-BE49-F238E27FC236}">
                <a16:creationId xmlns:a16="http://schemas.microsoft.com/office/drawing/2014/main" id="{8A107942-3E11-6477-BED6-BA6979872D95}"/>
              </a:ext>
            </a:extLst>
          </p:cNvPr>
          <p:cNvSpPr txBox="1"/>
          <p:nvPr/>
        </p:nvSpPr>
        <p:spPr>
          <a:xfrm>
            <a:off x="407287" y="5173802"/>
            <a:ext cx="11153342" cy="152349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2400" b="1" dirty="0">
                <a:latin typeface="Arial" panose="020B0604020202020204" pitchFamily="34" charset="0"/>
                <a:cs typeface="Arial" panose="020B0604020202020204" pitchFamily="34" charset="0"/>
              </a:rPr>
              <a:t>5. Task Teams</a:t>
            </a:r>
          </a:p>
          <a:p>
            <a:pPr marL="349250" marR="0" algn="just">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Task Teams, reporting to Steering Group may be established to </a:t>
            </a:r>
            <a:r>
              <a:rPr lang="en-US" sz="2000" u="sng" dirty="0">
                <a:effectLst/>
                <a:latin typeface="Arial" panose="020B0604020202020204" pitchFamily="34" charset="0"/>
                <a:ea typeface="Calibri" panose="020F0502020204030204" pitchFamily="34" charset="0"/>
                <a:cs typeface="Arial" panose="020B0604020202020204" pitchFamily="34" charset="0"/>
              </a:rPr>
              <a:t>support Work Plan</a:t>
            </a:r>
          </a:p>
          <a:p>
            <a:pPr marL="0" marR="0" algn="just">
              <a:spcBef>
                <a:spcPts val="60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6. Secretariat</a:t>
            </a:r>
          </a:p>
          <a:p>
            <a:pPr marL="34925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S</a:t>
            </a:r>
            <a:r>
              <a:rPr lang="en-US" sz="2000" dirty="0">
                <a:effectLst/>
                <a:latin typeface="Arial" panose="020B0604020202020204" pitchFamily="34" charset="0"/>
                <a:ea typeface="Times New Roman" panose="02020603050405020304" pitchFamily="18" charset="0"/>
                <a:cs typeface="Arial" panose="020B0604020202020204" pitchFamily="34" charset="0"/>
              </a:rPr>
              <a:t>ecretarial and logistical </a:t>
            </a:r>
            <a:r>
              <a:rPr lang="en-US" sz="2000" u="sng" dirty="0">
                <a:effectLst/>
                <a:latin typeface="Arial" panose="020B0604020202020204" pitchFamily="34" charset="0"/>
                <a:ea typeface="Times New Roman" panose="02020603050405020304" pitchFamily="18" charset="0"/>
                <a:cs typeface="Arial" panose="020B0604020202020204" pitchFamily="34" charset="0"/>
              </a:rPr>
              <a:t>support by UNESCO-IOC Tsunami Resilience Section (TSR)</a:t>
            </a:r>
            <a:endParaRPr lang="en-US" sz="2000" u="sng"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578561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7501EB-7A19-407C-D212-33F78E642BF6}"/>
              </a:ext>
            </a:extLst>
          </p:cNvPr>
          <p:cNvSpPr txBox="1"/>
          <p:nvPr/>
        </p:nvSpPr>
        <p:spPr>
          <a:xfrm>
            <a:off x="281163" y="14066"/>
            <a:ext cx="11784713" cy="138499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4488" marR="0" indent="-344488" algn="just">
              <a:spcBef>
                <a:spcPts val="0"/>
              </a:spcBef>
              <a:spcAft>
                <a:spcPts val="0"/>
              </a:spcAft>
              <a:buClr>
                <a:srgbClr val="C00000"/>
              </a:buClr>
              <a:buFont typeface="+mj-lt"/>
              <a:buAutoNum type="arabicPeriod" startAt="4"/>
            </a:pPr>
            <a:r>
              <a:rPr lang="en-US"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Ambassadors</a:t>
            </a:r>
            <a:r>
              <a:rPr lang="en-US"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(or similar name) complement Coalition</a:t>
            </a:r>
            <a:r>
              <a:rPr lang="en-US" sz="2400" b="1" dirty="0">
                <a:latin typeface="Arial" panose="020B0604020202020204" pitchFamily="34" charset="0"/>
                <a:ea typeface="Times New Roman" panose="02020603050405020304" pitchFamily="18" charset="0"/>
                <a:cs typeface="Arial" panose="020B0604020202020204" pitchFamily="34" charset="0"/>
              </a:rPr>
              <a:t>  </a:t>
            </a:r>
          </a:p>
          <a:p>
            <a:pPr marL="349250" marR="0">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M</a:t>
            </a:r>
            <a:r>
              <a:rPr lang="en-US" sz="2000" dirty="0">
                <a:effectLst/>
                <a:latin typeface="Arial" panose="020B0604020202020204" pitchFamily="34" charset="0"/>
                <a:ea typeface="Times New Roman" panose="02020603050405020304" pitchFamily="18" charset="0"/>
                <a:cs typeface="Arial" panose="020B0604020202020204" pitchFamily="34" charset="0"/>
              </a:rPr>
              <a:t>ay not have policy mandate or capacity to offer substantive support but </a:t>
            </a:r>
            <a:r>
              <a:rPr lang="en-US"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keen</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to collaborate through sharing of experience and serving as examples</a:t>
            </a:r>
            <a:r>
              <a:rPr lang="en-US" sz="2000" dirty="0">
                <a:effectLst/>
                <a:latin typeface="Arial" panose="020B0604020202020204" pitchFamily="34" charset="0"/>
                <a:ea typeface="Calibri" panose="020F0502020204030204" pitchFamily="34" charset="0"/>
                <a:cs typeface="Arial" panose="020B0604020202020204" pitchFamily="34" charset="0"/>
              </a:rPr>
              <a:t> of implementing best practices </a:t>
            </a:r>
          </a:p>
          <a:p>
            <a:pPr marL="349250" marR="0">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ABF5CCBE-A760-49A6-29B1-6FFD4E9158F9}"/>
              </a:ext>
            </a:extLst>
          </p:cNvPr>
          <p:cNvGraphicFramePr>
            <a:graphicFrameLocks noGrp="1"/>
          </p:cNvGraphicFramePr>
          <p:nvPr>
            <p:extLst>
              <p:ext uri="{D42A27DB-BD31-4B8C-83A1-F6EECF244321}">
                <p14:modId xmlns:p14="http://schemas.microsoft.com/office/powerpoint/2010/main" val="964741691"/>
              </p:ext>
            </p:extLst>
          </p:nvPr>
        </p:nvGraphicFramePr>
        <p:xfrm>
          <a:off x="715274" y="1114755"/>
          <a:ext cx="9647377" cy="2785395"/>
        </p:xfrm>
        <a:graphic>
          <a:graphicData uri="http://schemas.openxmlformats.org/drawingml/2006/table">
            <a:tbl>
              <a:tblPr firstRow="1" firstCol="1" bandRow="1">
                <a:tableStyleId>{5C22544A-7EE6-4342-B048-85BDC9FD1C3A}</a:tableStyleId>
              </a:tblPr>
              <a:tblGrid>
                <a:gridCol w="330351">
                  <a:extLst>
                    <a:ext uri="{9D8B030D-6E8A-4147-A177-3AD203B41FA5}">
                      <a16:colId xmlns:a16="http://schemas.microsoft.com/office/drawing/2014/main" val="788012261"/>
                    </a:ext>
                  </a:extLst>
                </a:gridCol>
                <a:gridCol w="9317026">
                  <a:extLst>
                    <a:ext uri="{9D8B030D-6E8A-4147-A177-3AD203B41FA5}">
                      <a16:colId xmlns:a16="http://schemas.microsoft.com/office/drawing/2014/main" val="968621810"/>
                    </a:ext>
                  </a:extLst>
                </a:gridCol>
              </a:tblGrid>
              <a:tr h="292625">
                <a:tc>
                  <a:txBody>
                    <a:bodyPr/>
                    <a:lstStyle/>
                    <a:p>
                      <a:pPr marL="0" marR="0" algn="ctr">
                        <a:lnSpc>
                          <a:spcPct val="107000"/>
                        </a:lnSpc>
                        <a:spcBef>
                          <a:spcPts val="0"/>
                        </a:spcBef>
                        <a:spcAft>
                          <a:spcPts val="0"/>
                        </a:spcAft>
                      </a:pP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Ambassadors Terms of Reference</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1148523"/>
                  </a:ext>
                </a:extLst>
              </a:tr>
              <a:tr h="397249">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1</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Act as TRRP representatives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their organizations or countries</a:t>
                      </a:r>
                      <a:endParaRPr lang="en-US" sz="17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915537"/>
                  </a:ext>
                </a:extLst>
              </a:tr>
              <a:tr h="393008">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2</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just">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Raise awareness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 advocating for TRRP in their areas of influence.</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11351529"/>
                  </a:ext>
                </a:extLst>
              </a:tr>
              <a:tr h="438537">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3</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just">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Share expertise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 aspiring countries/communities.</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757169"/>
                  </a:ext>
                </a:extLst>
              </a:tr>
              <a:tr h="397486">
                <a:tc>
                  <a:txBody>
                    <a:bodyPr/>
                    <a:lstStyle/>
                    <a:p>
                      <a:pPr marL="0" marR="0" algn="ctr">
                        <a:lnSpc>
                          <a:spcPct val="107000"/>
                        </a:lnSpc>
                        <a:spcBef>
                          <a:spcPts val="0"/>
                        </a:spcBef>
                        <a:spcAft>
                          <a:spcPts val="0"/>
                        </a:spcAft>
                      </a:pPr>
                      <a:r>
                        <a:rPr lang="en-NZ" sz="1700" b="1" i="0" kern="100" dirty="0">
                          <a:effectLst/>
                          <a:latin typeface="Arial" panose="020B0604020202020204" pitchFamily="34" charset="0"/>
                          <a:cs typeface="Arial" panose="020B0604020202020204" pitchFamily="34" charset="0"/>
                        </a:rPr>
                        <a:t>4</a:t>
                      </a:r>
                      <a:endParaRPr lang="en-US" sz="17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just">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Share TRRP best practice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among Ambassadors.</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5732743"/>
                  </a:ext>
                </a:extLst>
              </a:tr>
              <a:tr h="432423">
                <a:tc>
                  <a:txBody>
                    <a:bodyPr/>
                    <a:lstStyle/>
                    <a:p>
                      <a:pPr marL="0" marR="0" algn="ctr">
                        <a:lnSpc>
                          <a:spcPct val="107000"/>
                        </a:lnSpc>
                        <a:spcBef>
                          <a:spcPts val="0"/>
                        </a:spcBef>
                        <a:spcAft>
                          <a:spcPts val="0"/>
                        </a:spcAft>
                      </a:pPr>
                      <a:r>
                        <a:rPr lang="en-US" sz="1700" b="1" i="0" kern="100" dirty="0">
                          <a:effectLst/>
                          <a:latin typeface="Arial" panose="020B0604020202020204" pitchFamily="34" charset="0"/>
                          <a:ea typeface="Aptos" panose="020B0004020202020204" pitchFamily="34" charset="0"/>
                          <a:cs typeface="Arial" panose="020B0604020202020204" pitchFamily="34" charset="0"/>
                        </a:rPr>
                        <a:t>5</a:t>
                      </a:r>
                    </a:p>
                  </a:txBody>
                  <a:tcPr marL="68580" marR="68580" marT="0" marB="0" anchor="ctr"/>
                </a:tc>
                <a:tc>
                  <a:txBody>
                    <a:bodyPr/>
                    <a:lstStyle/>
                    <a:p>
                      <a:pPr marL="0" marR="0" lvl="0" indent="0" algn="just">
                        <a:lnSpc>
                          <a:spcPct val="107000"/>
                        </a:lnSpc>
                        <a:spcBef>
                          <a:spcPts val="0"/>
                        </a:spcBef>
                        <a:spcAft>
                          <a:spcPts val="0"/>
                        </a:spcAft>
                        <a:buFont typeface="Symbol" pitchFamily="2" charset="2"/>
                        <a:buNone/>
                      </a:pPr>
                      <a:r>
                        <a:rPr lang="en-NZ" sz="1800" b="1" kern="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Advise the Coalition </a:t>
                      </a: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Steering Group about TRRP implementation. </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2344508"/>
                  </a:ext>
                </a:extLst>
              </a:tr>
              <a:tr h="434067">
                <a:tc>
                  <a:txBody>
                    <a:bodyPr/>
                    <a:lstStyle/>
                    <a:p>
                      <a:pPr marL="0" marR="0" algn="ctr">
                        <a:lnSpc>
                          <a:spcPct val="107000"/>
                        </a:lnSpc>
                        <a:spcBef>
                          <a:spcPts val="0"/>
                        </a:spcBef>
                        <a:spcAft>
                          <a:spcPts val="0"/>
                        </a:spcAft>
                      </a:pPr>
                      <a:r>
                        <a:rPr lang="en-US" sz="1700" b="1" i="0" kern="100" dirty="0">
                          <a:effectLst/>
                          <a:latin typeface="Arial" panose="020B0604020202020204" pitchFamily="34" charset="0"/>
                          <a:ea typeface="Aptos" panose="020B0004020202020204" pitchFamily="34" charset="0"/>
                          <a:cs typeface="Arial" panose="020B0604020202020204" pitchFamily="34" charset="0"/>
                        </a:rPr>
                        <a:t>6</a:t>
                      </a:r>
                    </a:p>
                  </a:txBody>
                  <a:tcPr marL="68580" marR="68580" marT="0" marB="0" anchor="ctr"/>
                </a:tc>
                <a:tc>
                  <a:txBody>
                    <a:bodyPr/>
                    <a:lstStyle/>
                    <a:p>
                      <a:pPr marL="0" marR="0" lvl="0" indent="0" algn="just">
                        <a:lnSpc>
                          <a:spcPct val="107000"/>
                        </a:lnSpc>
                        <a:spcBef>
                          <a:spcPts val="0"/>
                        </a:spcBef>
                        <a:spcAft>
                          <a:spcPts val="0"/>
                        </a:spcAft>
                        <a:buFontTx/>
                        <a:buNone/>
                      </a:pPr>
                      <a:r>
                        <a:rPr lang="en-NZ"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Participate in special task teams identified by the Steering Group as required.</a:t>
                      </a:r>
                      <a:endParaRPr lang="en-US"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16690232"/>
                  </a:ext>
                </a:extLst>
              </a:tr>
            </a:tbl>
          </a:graphicData>
        </a:graphic>
      </p:graphicFrame>
      <p:sp>
        <p:nvSpPr>
          <p:cNvPr id="8" name="TextBox 7">
            <a:extLst>
              <a:ext uri="{FF2B5EF4-FFF2-40B4-BE49-F238E27FC236}">
                <a16:creationId xmlns:a16="http://schemas.microsoft.com/office/drawing/2014/main" id="{4D380D06-A371-CFE1-1ADB-1765C8EBA23B}"/>
              </a:ext>
            </a:extLst>
          </p:cNvPr>
          <p:cNvSpPr txBox="1"/>
          <p:nvPr/>
        </p:nvSpPr>
        <p:spPr>
          <a:xfrm>
            <a:off x="630619" y="4035236"/>
            <a:ext cx="10247587" cy="28623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ACTION – IOC Paris to ask what is possible”</a:t>
            </a:r>
          </a:p>
          <a:p>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UNESCO Goodwill Ambassador for Tsunami Ready – can only be 1 person</a:t>
            </a:r>
          </a:p>
          <a:p>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  Tsunami Ready for XX region (SE Asia)</a:t>
            </a:r>
            <a:endParaRPr lang="en-US"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b="1" dirty="0">
                <a:solidFill>
                  <a:srgbClr val="C00000"/>
                </a:solidFill>
                <a:latin typeface="Arial" panose="020B0604020202020204" pitchFamily="34" charset="0"/>
                <a:cs typeface="Arial" panose="020B0604020202020204" pitchFamily="34" charset="0"/>
              </a:rPr>
              <a:t>Tsunami Ready Patron, Influencer</a:t>
            </a:r>
          </a:p>
          <a:p>
            <a:r>
              <a:rPr lang="en-US" b="1" dirty="0">
                <a:solidFill>
                  <a:srgbClr val="C00000"/>
                </a:solidFill>
                <a:latin typeface="Arial" panose="020B0604020202020204" pitchFamily="34" charset="0"/>
                <a:cs typeface="Arial" panose="020B0604020202020204" pitchFamily="34" charset="0"/>
              </a:rPr>
              <a:t>Patron – help to raise profile</a:t>
            </a:r>
          </a:p>
          <a:p>
            <a:r>
              <a:rPr lang="en-US" b="1" dirty="0">
                <a:solidFill>
                  <a:srgbClr val="C00000"/>
                </a:solidFill>
                <a:latin typeface="Arial" panose="020B0604020202020204" pitchFamily="34" charset="0"/>
                <a:cs typeface="Arial" panose="020B0604020202020204" pitchFamily="34" charset="0"/>
              </a:rPr>
              <a:t>Advocate</a:t>
            </a:r>
          </a:p>
          <a:p>
            <a:r>
              <a:rPr lang="en-US" b="1" dirty="0">
                <a:solidFill>
                  <a:srgbClr val="C00000"/>
                </a:solidFill>
                <a:latin typeface="Arial" panose="020B0604020202020204" pitchFamily="34" charset="0"/>
                <a:cs typeface="Arial" panose="020B0604020202020204" pitchFamily="34" charset="0"/>
              </a:rPr>
              <a:t>Icon</a:t>
            </a:r>
          </a:p>
          <a:p>
            <a:r>
              <a:rPr lang="en-US" b="1" dirty="0">
                <a:solidFill>
                  <a:srgbClr val="C00000"/>
                </a:solidFill>
                <a:latin typeface="Arial" panose="020B0604020202020204" pitchFamily="34" charset="0"/>
                <a:cs typeface="Arial" panose="020B0604020202020204" pitchFamily="34" charset="0"/>
              </a:rPr>
              <a:t>2004 Tsunami movie “The Impossible” – actress Naomi </a:t>
            </a:r>
            <a:r>
              <a:rPr lang="en-US" b="1" dirty="0" err="1">
                <a:solidFill>
                  <a:srgbClr val="C00000"/>
                </a:solidFill>
                <a:latin typeface="Arial" panose="020B0604020202020204" pitchFamily="34" charset="0"/>
                <a:cs typeface="Arial" panose="020B0604020202020204" pitchFamily="34" charset="0"/>
              </a:rPr>
              <a:t>Watts,Ewan</a:t>
            </a:r>
            <a:r>
              <a:rPr lang="en-US" b="1" dirty="0">
                <a:solidFill>
                  <a:srgbClr val="C00000"/>
                </a:solidFill>
                <a:latin typeface="Arial" panose="020B0604020202020204" pitchFamily="34" charset="0"/>
                <a:cs typeface="Arial" panose="020B0604020202020204" pitchFamily="34" charset="0"/>
              </a:rPr>
              <a:t> McGregor</a:t>
            </a:r>
          </a:p>
          <a:p>
            <a:r>
              <a:rPr lang="en-US" b="1" dirty="0">
                <a:solidFill>
                  <a:srgbClr val="C00000"/>
                </a:solidFill>
                <a:latin typeface="Arial" panose="020B0604020202020204" pitchFamily="34" charset="0"/>
                <a:cs typeface="Arial" panose="020B0604020202020204" pitchFamily="34" charset="0"/>
              </a:rPr>
              <a:t>Tom Cruise – Mission Impossible</a:t>
            </a:r>
          </a:p>
          <a:p>
            <a:r>
              <a:rPr lang="en-US" b="1" dirty="0">
                <a:solidFill>
                  <a:srgbClr val="C00000"/>
                </a:solidFill>
                <a:latin typeface="Arial" panose="020B0604020202020204" pitchFamily="34" charset="0"/>
                <a:cs typeface="Arial" panose="020B0604020202020204" pitchFamily="34" charset="0"/>
              </a:rPr>
              <a:t>Ocean Decade – 4 presidents / 1 minister</a:t>
            </a:r>
            <a:endParaRPr lang="en-US" dirty="0"/>
          </a:p>
        </p:txBody>
      </p:sp>
    </p:spTree>
    <p:extLst>
      <p:ext uri="{BB962C8B-B14F-4D97-AF65-F5344CB8AC3E}">
        <p14:creationId xmlns:p14="http://schemas.microsoft.com/office/powerpoint/2010/main" val="11469716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666B-1349-D386-6AEB-B719B82A761D}"/>
              </a:ext>
            </a:extLst>
          </p:cNvPr>
          <p:cNvSpPr>
            <a:spLocks noGrp="1"/>
          </p:cNvSpPr>
          <p:nvPr>
            <p:ph type="title"/>
          </p:nvPr>
        </p:nvSpPr>
        <p:spPr>
          <a:xfrm>
            <a:off x="409378" y="459100"/>
            <a:ext cx="10515600" cy="5269038"/>
          </a:xfrm>
        </p:spPr>
        <p:txBody>
          <a:bodyPr anchor="t">
            <a:normAutofit fontScale="90000"/>
          </a:bodyPr>
          <a:lstStyle/>
          <a:p>
            <a:r>
              <a:rPr lang="en-US" sz="2800" dirty="0"/>
              <a:t>Steering Group – </a:t>
            </a:r>
            <a:br>
              <a:rPr lang="en-US" sz="2800" dirty="0"/>
            </a:br>
            <a:r>
              <a:rPr lang="en-US" sz="2800" dirty="0"/>
              <a:t>Include users as part of Mayors or ?</a:t>
            </a:r>
            <a:br>
              <a:rPr lang="en-US" sz="2800" dirty="0"/>
            </a:br>
            <a:r>
              <a:rPr lang="en-US" sz="2800" dirty="0"/>
              <a:t>GOOS – now incl other than science, so users - Business, Industry</a:t>
            </a:r>
            <a:br>
              <a:rPr lang="en-US" sz="2800" dirty="0"/>
            </a:br>
            <a:br>
              <a:rPr lang="en-US" sz="2800" dirty="0"/>
            </a:br>
            <a:r>
              <a:rPr lang="en-US" sz="2800" dirty="0"/>
              <a:t>Liz – Exec </a:t>
            </a:r>
            <a:r>
              <a:rPr lang="en-US" sz="2800" dirty="0" err="1"/>
              <a:t>Secr</a:t>
            </a:r>
            <a:r>
              <a:rPr lang="en-US" sz="2800" dirty="0"/>
              <a:t> CDEMA</a:t>
            </a:r>
            <a:br>
              <a:rPr lang="en-US" sz="2800" dirty="0"/>
            </a:br>
            <a:br>
              <a:rPr lang="en-US" sz="2800" dirty="0"/>
            </a:br>
            <a:r>
              <a:rPr lang="en-US" sz="2800" dirty="0"/>
              <a:t>Ambassador – survivors and eyewitnesses</a:t>
            </a:r>
            <a:br>
              <a:rPr lang="en-US" sz="2800" dirty="0"/>
            </a:br>
            <a:r>
              <a:rPr lang="en-US" sz="2800" dirty="0"/>
              <a:t>might have story to share</a:t>
            </a:r>
            <a:br>
              <a:rPr lang="en-US" sz="2800" dirty="0"/>
            </a:br>
            <a:r>
              <a:rPr lang="en-US" sz="2700" dirty="0"/>
              <a:t>ASEAN Mayor’s forum (last mtg 2024)</a:t>
            </a:r>
            <a:br>
              <a:rPr lang="en-US" sz="1200" dirty="0"/>
            </a:br>
            <a:br>
              <a:rPr lang="en-US" sz="2800" dirty="0"/>
            </a:br>
            <a:r>
              <a:rPr lang="en-US" sz="2800" dirty="0"/>
              <a:t>What do you want to promote?  Capacity building – develop skills to be TR.</a:t>
            </a: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dirty="0"/>
          </a:p>
        </p:txBody>
      </p:sp>
    </p:spTree>
    <p:extLst>
      <p:ext uri="{BB962C8B-B14F-4D97-AF65-F5344CB8AC3E}">
        <p14:creationId xmlns:p14="http://schemas.microsoft.com/office/powerpoint/2010/main" val="34332453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A6FB-61FB-18F0-66EE-7436F3E22F4B}"/>
              </a:ext>
            </a:extLst>
          </p:cNvPr>
          <p:cNvSpPr>
            <a:spLocks noGrp="1"/>
          </p:cNvSpPr>
          <p:nvPr>
            <p:ph type="title"/>
          </p:nvPr>
        </p:nvSpPr>
        <p:spPr/>
        <p:txBody>
          <a:bodyPr/>
          <a:lstStyle/>
          <a:p>
            <a:r>
              <a:rPr lang="en-US" dirty="0"/>
              <a:t>Needs - urgent</a:t>
            </a:r>
          </a:p>
        </p:txBody>
      </p:sp>
      <p:sp>
        <p:nvSpPr>
          <p:cNvPr id="3" name="Content Placeholder 2">
            <a:extLst>
              <a:ext uri="{FF2B5EF4-FFF2-40B4-BE49-F238E27FC236}">
                <a16:creationId xmlns:a16="http://schemas.microsoft.com/office/drawing/2014/main" id="{D86FE196-FD70-F84E-9314-E04334A90B46}"/>
              </a:ext>
            </a:extLst>
          </p:cNvPr>
          <p:cNvSpPr>
            <a:spLocks noGrp="1"/>
          </p:cNvSpPr>
          <p:nvPr>
            <p:ph sz="quarter" idx="10"/>
          </p:nvPr>
        </p:nvSpPr>
        <p:spPr/>
        <p:txBody>
          <a:bodyPr/>
          <a:lstStyle/>
          <a:p>
            <a:r>
              <a:rPr lang="en-US" dirty="0"/>
              <a:t>Need a Promotion / Public Relations / Campaign specialist, Create package - paid</a:t>
            </a:r>
          </a:p>
          <a:p>
            <a:r>
              <a:rPr lang="en-US" dirty="0"/>
              <a:t>Need to explore UNESCO ‘names’</a:t>
            </a:r>
          </a:p>
          <a:p>
            <a:pPr marL="0" indent="0">
              <a:buNone/>
            </a:pPr>
            <a:endParaRPr lang="en-US" dirty="0"/>
          </a:p>
        </p:txBody>
      </p:sp>
    </p:spTree>
    <p:extLst>
      <p:ext uri="{BB962C8B-B14F-4D97-AF65-F5344CB8AC3E}">
        <p14:creationId xmlns:p14="http://schemas.microsoft.com/office/powerpoint/2010/main" val="77604145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538A-1DB4-3B7A-FD93-79F5593F5FDD}"/>
              </a:ext>
            </a:extLst>
          </p:cNvPr>
          <p:cNvSpPr>
            <a:spLocks noGrp="1"/>
          </p:cNvSpPr>
          <p:nvPr>
            <p:ph type="title"/>
          </p:nvPr>
        </p:nvSpPr>
        <p:spPr>
          <a:xfrm>
            <a:off x="247681" y="0"/>
            <a:ext cx="10515600" cy="1005281"/>
          </a:xfrm>
        </p:spPr>
        <p:txBody>
          <a:bodyPr>
            <a:normAutofit fontScale="90000"/>
          </a:bodyPr>
          <a:lstStyle/>
          <a:p>
            <a:r>
              <a:rPr lang="en-US" sz="4000" kern="0" dirty="0"/>
              <a:t>Analysis of Potential Partners, Ambassadors</a:t>
            </a:r>
            <a:endParaRPr lang="en-US" dirty="0"/>
          </a:p>
        </p:txBody>
      </p:sp>
      <p:sp>
        <p:nvSpPr>
          <p:cNvPr id="3" name="Content Placeholder 2">
            <a:extLst>
              <a:ext uri="{FF2B5EF4-FFF2-40B4-BE49-F238E27FC236}">
                <a16:creationId xmlns:a16="http://schemas.microsoft.com/office/drawing/2014/main" id="{72A886EC-DE53-5AE4-E8E0-FBC1DEC26C90}"/>
              </a:ext>
            </a:extLst>
          </p:cNvPr>
          <p:cNvSpPr>
            <a:spLocks noGrp="1"/>
          </p:cNvSpPr>
          <p:nvPr>
            <p:ph sz="quarter" idx="10"/>
          </p:nvPr>
        </p:nvSpPr>
        <p:spPr>
          <a:xfrm>
            <a:off x="247681" y="1301322"/>
            <a:ext cx="6907409" cy="5027454"/>
          </a:xfrm>
          <a:solidFill>
            <a:schemeClr val="bg1"/>
          </a:solidFill>
        </p:spPr>
        <p:txBody>
          <a:bodyPr>
            <a:noAutofit/>
          </a:bodyPr>
          <a:lstStyle/>
          <a:p>
            <a:pPr marL="349250" indent="-349250">
              <a:spcBef>
                <a:spcPts val="0"/>
              </a:spcBef>
              <a:spcAft>
                <a:spcPts val="1200"/>
              </a:spcAft>
            </a:pPr>
            <a:r>
              <a:rPr lang="en-US" sz="1900" dirty="0"/>
              <a:t>Annex 2 (original) identified 8+ </a:t>
            </a:r>
            <a:r>
              <a:rPr lang="en-US" sz="1900" dirty="0" err="1"/>
              <a:t>intl</a:t>
            </a:r>
            <a:r>
              <a:rPr lang="en-US" sz="1900" dirty="0"/>
              <a:t>, 12+ regional,                  139+ </a:t>
            </a:r>
            <a:r>
              <a:rPr lang="en-US" sz="1900" dirty="0" err="1"/>
              <a:t>natl</a:t>
            </a:r>
            <a:r>
              <a:rPr lang="en-US" sz="1900" dirty="0"/>
              <a:t> candidates for TRC membership.  </a:t>
            </a:r>
          </a:p>
          <a:p>
            <a:pPr marL="349250" indent="-349250">
              <a:spcBef>
                <a:spcPts val="0"/>
              </a:spcBef>
              <a:spcAft>
                <a:spcPts val="1200"/>
              </a:spcAft>
            </a:pPr>
            <a:r>
              <a:rPr lang="en-NZ" sz="1900" b="1" dirty="0">
                <a:solidFill>
                  <a:srgbClr val="C00000"/>
                </a:solidFill>
              </a:rPr>
              <a:t>Important not to leave any relevant stakeholder   behind, but the more participants involved, the                 more complex its coordination and management.              </a:t>
            </a:r>
            <a:r>
              <a:rPr lang="en-NZ" sz="1900" dirty="0"/>
              <a:t>Thus, Annex 2 list may be too broad – listed institutions    had not been analysed for potential. </a:t>
            </a:r>
            <a:endParaRPr lang="en-US" sz="1900" dirty="0"/>
          </a:p>
          <a:p>
            <a:pPr marL="349250" indent="-349250">
              <a:spcBef>
                <a:spcPts val="0"/>
              </a:spcBef>
              <a:spcAft>
                <a:spcPts val="1200"/>
              </a:spcAft>
              <a:buFont typeface="Wingdings" pitchFamily="2" charset="2"/>
              <a:buChar char="Ø"/>
            </a:pPr>
            <a:r>
              <a:rPr lang="en-NZ" sz="1900" dirty="0">
                <a:solidFill>
                  <a:srgbClr val="0069B4"/>
                </a:solidFill>
              </a:rPr>
              <a:t>Partners reviewed for </a:t>
            </a:r>
            <a:r>
              <a:rPr lang="en-NZ" sz="1900" b="1" dirty="0">
                <a:solidFill>
                  <a:srgbClr val="0069B4"/>
                </a:solidFill>
              </a:rPr>
              <a:t>potential funding &amp; promotional support, </a:t>
            </a:r>
            <a:r>
              <a:rPr lang="en-NZ" sz="1900" dirty="0">
                <a:solidFill>
                  <a:srgbClr val="0069B4"/>
                </a:solidFill>
              </a:rPr>
              <a:t>and</a:t>
            </a:r>
            <a:r>
              <a:rPr lang="en-NZ" sz="1900" b="1" dirty="0">
                <a:solidFill>
                  <a:srgbClr val="0069B4"/>
                </a:solidFill>
              </a:rPr>
              <a:t> </a:t>
            </a:r>
            <a:r>
              <a:rPr lang="en-NZ" sz="1900" dirty="0">
                <a:solidFill>
                  <a:srgbClr val="0069B4"/>
                </a:solidFill>
              </a:rPr>
              <a:t>to </a:t>
            </a:r>
            <a:r>
              <a:rPr lang="en-NZ" sz="1900" b="1" u="sng" dirty="0">
                <a:solidFill>
                  <a:srgbClr val="0069B4"/>
                </a:solidFill>
              </a:rPr>
              <a:t>assure TRRP &amp; relevant TR Indicators recognised in their Programmes </a:t>
            </a:r>
          </a:p>
          <a:p>
            <a:pPr lvl="1">
              <a:spcBef>
                <a:spcPts val="0"/>
              </a:spcBef>
              <a:spcAft>
                <a:spcPts val="1200"/>
              </a:spcAft>
            </a:pPr>
            <a:r>
              <a:rPr lang="en-NZ" sz="1900" dirty="0"/>
              <a:t>Global: multilateral development aid organisations          and programmes. </a:t>
            </a:r>
            <a:endParaRPr lang="en-US" sz="1900" dirty="0"/>
          </a:p>
          <a:p>
            <a:pPr lvl="1">
              <a:spcBef>
                <a:spcPts val="0"/>
              </a:spcBef>
              <a:spcAft>
                <a:spcPts val="1200"/>
              </a:spcAft>
            </a:pPr>
            <a:r>
              <a:rPr lang="en-NZ" sz="1900" dirty="0"/>
              <a:t>Regional: regional development/aid organisations            and programmes </a:t>
            </a:r>
          </a:p>
          <a:p>
            <a:pPr lvl="1">
              <a:spcBef>
                <a:spcPts val="0"/>
              </a:spcBef>
              <a:spcAft>
                <a:spcPts val="1200"/>
              </a:spcAft>
            </a:pPr>
            <a:r>
              <a:rPr lang="en-NZ" sz="1900" dirty="0"/>
              <a:t>National: AID agencies and/or NDMO from each region, specifically with view on bilateral and national support.</a:t>
            </a:r>
            <a:endParaRPr lang="en-US" sz="1900" dirty="0"/>
          </a:p>
          <a:p>
            <a:pPr marL="0" indent="0">
              <a:spcBef>
                <a:spcPts val="0"/>
              </a:spcBef>
              <a:spcAft>
                <a:spcPts val="1200"/>
              </a:spcAft>
              <a:buNone/>
            </a:pPr>
            <a:endParaRPr lang="en-US" sz="1900" dirty="0"/>
          </a:p>
        </p:txBody>
      </p:sp>
      <p:pic>
        <p:nvPicPr>
          <p:cNvPr id="4" name="Picture 3" descr="A diagram of impact and impact&#10;&#10;Description automatically generated">
            <a:extLst>
              <a:ext uri="{FF2B5EF4-FFF2-40B4-BE49-F238E27FC236}">
                <a16:creationId xmlns:a16="http://schemas.microsoft.com/office/drawing/2014/main" id="{BC12BF8E-B80F-7D77-F1F8-5E4C5A95383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619"/>
          <a:stretch/>
        </p:blipFill>
        <p:spPr>
          <a:xfrm>
            <a:off x="7155090" y="1497865"/>
            <a:ext cx="4941354" cy="5027453"/>
          </a:xfrm>
          <a:prstGeom prst="rect">
            <a:avLst/>
          </a:prstGeom>
        </p:spPr>
      </p:pic>
      <p:sp>
        <p:nvSpPr>
          <p:cNvPr id="6" name="TextBox 5">
            <a:extLst>
              <a:ext uri="{FF2B5EF4-FFF2-40B4-BE49-F238E27FC236}">
                <a16:creationId xmlns:a16="http://schemas.microsoft.com/office/drawing/2014/main" id="{AA3936B1-7DF2-ED23-EECA-597B486CFCDD}"/>
              </a:ext>
            </a:extLst>
          </p:cNvPr>
          <p:cNvSpPr txBox="1"/>
          <p:nvPr/>
        </p:nvSpPr>
        <p:spPr>
          <a:xfrm>
            <a:off x="4663564" y="691636"/>
            <a:ext cx="675989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240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Open Sans"/>
              </a:rPr>
              <a:t>Implementation Plan, Annex 1 p. 40-45</a:t>
            </a:r>
            <a:endParaRPr lang="en-US" sz="1200" dirty="0"/>
          </a:p>
        </p:txBody>
      </p:sp>
    </p:spTree>
    <p:extLst>
      <p:ext uri="{BB962C8B-B14F-4D97-AF65-F5344CB8AC3E}">
        <p14:creationId xmlns:p14="http://schemas.microsoft.com/office/powerpoint/2010/main" val="35674219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6F7D-8480-2F8E-4C05-CDEBBAC1169A}"/>
              </a:ext>
            </a:extLst>
          </p:cNvPr>
          <p:cNvSpPr txBox="1">
            <a:spLocks/>
          </p:cNvSpPr>
          <p:nvPr/>
        </p:nvSpPr>
        <p:spPr>
          <a:xfrm>
            <a:off x="207470" y="344093"/>
            <a:ext cx="12282254" cy="1005281"/>
          </a:xfrm>
          <a:prstGeom prst="rect">
            <a:avLst/>
          </a:prstGeom>
        </p:spPr>
        <p:txBody>
          <a:bodyPr>
            <a:normAutofit fontScale="97500"/>
          </a:bodyPr>
          <a:lst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C000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r>
              <a:rPr lang="en-US" sz="3200" kern="0" dirty="0"/>
              <a:t>Governance: Partners, Ambassadors – potential </a:t>
            </a:r>
            <a:r>
              <a:rPr lang="en-US" sz="2400" b="0" kern="0" dirty="0"/>
              <a:t>p. 17-18</a:t>
            </a:r>
            <a:endParaRPr lang="en-US" sz="3200" b="0" kern="0" dirty="0"/>
          </a:p>
        </p:txBody>
      </p:sp>
      <p:graphicFrame>
        <p:nvGraphicFramePr>
          <p:cNvPr id="3" name="Table 2">
            <a:extLst>
              <a:ext uri="{FF2B5EF4-FFF2-40B4-BE49-F238E27FC236}">
                <a16:creationId xmlns:a16="http://schemas.microsoft.com/office/drawing/2014/main" id="{B26D32D1-7CCC-E342-D816-E469B7759978}"/>
              </a:ext>
            </a:extLst>
          </p:cNvPr>
          <p:cNvGraphicFramePr>
            <a:graphicFrameLocks noGrp="1"/>
          </p:cNvGraphicFramePr>
          <p:nvPr>
            <p:extLst>
              <p:ext uri="{D42A27DB-BD31-4B8C-83A1-F6EECF244321}">
                <p14:modId xmlns:p14="http://schemas.microsoft.com/office/powerpoint/2010/main" val="2648514664"/>
              </p:ext>
            </p:extLst>
          </p:nvPr>
        </p:nvGraphicFramePr>
        <p:xfrm>
          <a:off x="372884" y="1289628"/>
          <a:ext cx="11446231" cy="5213204"/>
        </p:xfrm>
        <a:graphic>
          <a:graphicData uri="http://schemas.openxmlformats.org/drawingml/2006/table">
            <a:tbl>
              <a:tblPr firstRow="1" firstCol="1" bandRow="1">
                <a:tableStyleId>{5C22544A-7EE6-4342-B048-85BDC9FD1C3A}</a:tableStyleId>
              </a:tblPr>
              <a:tblGrid>
                <a:gridCol w="1730236">
                  <a:extLst>
                    <a:ext uri="{9D8B030D-6E8A-4147-A177-3AD203B41FA5}">
                      <a16:colId xmlns:a16="http://schemas.microsoft.com/office/drawing/2014/main" val="788012261"/>
                    </a:ext>
                  </a:extLst>
                </a:gridCol>
                <a:gridCol w="9715995">
                  <a:extLst>
                    <a:ext uri="{9D8B030D-6E8A-4147-A177-3AD203B41FA5}">
                      <a16:colId xmlns:a16="http://schemas.microsoft.com/office/drawing/2014/main" val="968621810"/>
                    </a:ext>
                  </a:extLst>
                </a:gridCol>
              </a:tblGrid>
              <a:tr h="368654">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800" b="1" i="0" kern="100" dirty="0">
                          <a:effectLst/>
                          <a:latin typeface="Arial" panose="020B0604020202020204" pitchFamily="34" charset="0"/>
                          <a:cs typeface="Arial" panose="020B0604020202020204" pitchFamily="34" charset="0"/>
                        </a:rPr>
                        <a:t>Type</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1148523"/>
                  </a:ext>
                </a:extLst>
              </a:tr>
              <a:tr h="580980">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Global Partners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IFRC</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Islamic Development Bank</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UNDRR (WTAD; EW4All)</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UNDP (Tsunami Project)</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p>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WMO (Weather Ready; EW4All)</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World Bank Group (IDA; GFDRR)</a:t>
                      </a:r>
                      <a:endPar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txBody>
                  <a:tcPr marL="68580" marR="68580" marT="0" marB="0" anchor="ctr"/>
                </a:tc>
                <a:extLst>
                  <a:ext uri="{0D108BD9-81ED-4DB2-BD59-A6C34878D82A}">
                    <a16:rowId xmlns:a16="http://schemas.microsoft.com/office/drawing/2014/main" val="351915537"/>
                  </a:ext>
                </a:extLst>
              </a:tr>
              <a:tr h="1454944">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Regional Partners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6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Roboto"/>
                        </a:rPr>
                        <a:t>High value regional institutions that are also involved in sub-regional programmes</a:t>
                      </a:r>
                      <a:endParaRPr lang="en-US" sz="16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Roboto"/>
                      </a:endParaRPr>
                    </a:p>
                    <a:p>
                      <a:pPr lvl="0" algn="l"/>
                      <a:endParaRPr lang="en-NZ" sz="5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Asian Development Bank (Pacific Disaster Resilience Programme; Strengthening Cooperation on Disaster Risk Management within the Association of Southeast Asian Nations)</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Caribbean Development Bank</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CEPREDENAC</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p>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ESCAP (Trust Fund for Tsunami, Disaster and Climate Preparedness)</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p>
                    <a:p>
                      <a:pPr marL="0" marR="0" lvl="0" indent="0" algn="r" defTabSz="914367" rtl="0" eaLnBrk="1" fontAlgn="auto" latinLnBrk="0" hangingPunct="1">
                        <a:lnSpc>
                          <a:spcPct val="100000"/>
                        </a:lnSpc>
                        <a:spcBef>
                          <a:spcPts val="0"/>
                        </a:spcBef>
                        <a:spcAft>
                          <a:spcPts val="0"/>
                        </a:spcAft>
                        <a:buClrTx/>
                        <a:buSzTx/>
                        <a:buFontTx/>
                        <a:buNone/>
                        <a:tabLst/>
                        <a:defRPr/>
                      </a:pPr>
                      <a:r>
                        <a:rPr lang="en-NZ" sz="1300" b="0" i="0" u="none" strike="noStrike" cap="none" spc="0" baseline="0" dirty="0">
                          <a:ln>
                            <a:noFill/>
                          </a:ln>
                          <a:solidFill>
                            <a:srgbClr val="0069B4"/>
                          </a:solidFill>
                          <a:effectLst/>
                          <a:uFillTx/>
                          <a:latin typeface="+mn-lt"/>
                          <a:ea typeface="+mn-ea"/>
                          <a:cs typeface="+mn-cs"/>
                          <a:sym typeface="Roboto"/>
                        </a:rPr>
                        <a:t>APEC (Asia-Pacific Economic Cooperation</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Emergency Preparedness Working Group).</a:t>
                      </a:r>
                    </a:p>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EU Civil Protection and Humanitarian Aid Operations department – DG-ECHO (DIPECHO Programme; </a:t>
                      </a:r>
                      <a:r>
                        <a:rPr lang="en-NZ" sz="1300" b="0" i="0" u="none" strike="noStrike" cap="none" spc="0" baseline="0" dirty="0" err="1">
                          <a:ln>
                            <a:noFill/>
                          </a:ln>
                          <a:solidFill>
                            <a:srgbClr val="0069B4"/>
                          </a:solidFill>
                          <a:effectLst/>
                          <a:uFillTx/>
                          <a:latin typeface="Arial" panose="020B0604020202020204" pitchFamily="34" charset="0"/>
                          <a:ea typeface="+mn-ea"/>
                          <a:cs typeface="Arial" panose="020B0604020202020204" pitchFamily="34" charset="0"/>
                          <a:sym typeface="Roboto"/>
                        </a:rPr>
                        <a:t>CoastWAVE</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a:t>
                      </a:r>
                    </a:p>
                    <a:p>
                      <a:pPr lvl="0" algn="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4 x ICG-TICs (as key regional TRRP coordinators and representing the 4 ICGs)</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SPC (DCRP)</a:t>
                      </a:r>
                      <a:endPar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txBody>
                  <a:tcPr marL="68580" marR="68580" marT="0" marB="0" anchor="ctr"/>
                </a:tc>
                <a:extLst>
                  <a:ext uri="{0D108BD9-81ED-4DB2-BD59-A6C34878D82A}">
                    <a16:rowId xmlns:a16="http://schemas.microsoft.com/office/drawing/2014/main" val="3811351529"/>
                  </a:ext>
                </a:extLst>
              </a:tr>
              <a:tr h="1368864">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National Partners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6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Roboto"/>
                        </a:rPr>
                        <a:t>High value national institutions that also support programmes on bilateral/international level</a:t>
                      </a:r>
                    </a:p>
                    <a:p>
                      <a:pPr algn="l"/>
                      <a:endParaRPr lang="en-US" sz="5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p>
                      <a:pPr lvl="0"/>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Germany (GIZ – funded EWS in Indonesia; climate change initiatives in Pacific Island countries)</a:t>
                      </a:r>
                      <a:endPar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p>
                      <a:pPr lvl="0"/>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Norway (</a:t>
                      </a:r>
                      <a:r>
                        <a:rPr lang="en-NZ" sz="1300" b="0" i="0" u="none" strike="noStrike" cap="none" spc="0" baseline="0" dirty="0" err="1">
                          <a:ln>
                            <a:noFill/>
                          </a:ln>
                          <a:solidFill>
                            <a:srgbClr val="0069B4"/>
                          </a:solidFill>
                          <a:effectLst/>
                          <a:uFillTx/>
                          <a:latin typeface="Arial" panose="020B0604020202020204" pitchFamily="34" charset="0"/>
                          <a:ea typeface="+mn-ea"/>
                          <a:cs typeface="Arial" panose="020B0604020202020204" pitchFamily="34" charset="0"/>
                          <a:sym typeface="Roboto"/>
                        </a:rPr>
                        <a:t>Norad</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 strong engagement with the Decade)</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Japan (JICA; MEXT - funding UNDP Tsunami Project; CATAC)</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Switzerland (Agency for Development and Cooperation - funded Tsunami Capacity Assessment Validation Workshop for Indian and Pacific Oceans)</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USA (funded TRRP in Pacific Island countries</a:t>
                      </a:r>
                      <a:r>
                        <a:rPr lang="en-NZ" sz="1125" b="0" i="0" u="none" strike="noStrike" cap="none" spc="0" baseline="0" dirty="0">
                          <a:ln>
                            <a:noFill/>
                          </a:ln>
                          <a:solidFill>
                            <a:schemeClr val="dk1"/>
                          </a:solidFill>
                          <a:effectLst/>
                          <a:uFillTx/>
                          <a:latin typeface="+mn-lt"/>
                          <a:ea typeface="+mn-ea"/>
                          <a:cs typeface="+mn-cs"/>
                          <a:sym typeface="Roboto"/>
                        </a:rPr>
                        <a:t>)</a:t>
                      </a:r>
                      <a:endParaRPr lang="en-US" sz="1125" b="0" i="0" u="none" strike="noStrike" cap="none" spc="0" baseline="0" dirty="0">
                        <a:ln>
                          <a:noFill/>
                        </a:ln>
                        <a:solidFill>
                          <a:schemeClr val="dk1"/>
                        </a:solidFill>
                        <a:effectLst/>
                        <a:uFillTx/>
                        <a:latin typeface="+mn-lt"/>
                        <a:ea typeface="+mn-ea"/>
                        <a:cs typeface="+mn-cs"/>
                        <a:sym typeface="Roboto"/>
                      </a:endParaRPr>
                    </a:p>
                  </a:txBody>
                  <a:tcPr marL="68580" marR="68580" marT="0" marB="0" anchor="ctr"/>
                </a:tc>
                <a:extLst>
                  <a:ext uri="{0D108BD9-81ED-4DB2-BD59-A6C34878D82A}">
                    <a16:rowId xmlns:a16="http://schemas.microsoft.com/office/drawing/2014/main" val="302757169"/>
                  </a:ext>
                </a:extLst>
              </a:tr>
              <a:tr h="1368864">
                <a:tc>
                  <a:txBody>
                    <a:bodyPr/>
                    <a:lstStyle/>
                    <a:p>
                      <a:pPr marL="0" marR="0" algn="l">
                        <a:lnSpc>
                          <a:spcPct val="107000"/>
                        </a:lnSpc>
                        <a:spcBef>
                          <a:spcPts val="0"/>
                        </a:spcBef>
                        <a:spcAft>
                          <a:spcPts val="0"/>
                        </a:spcAft>
                      </a:pPr>
                      <a:r>
                        <a:rPr lang="en-US" sz="1800" b="1" i="0" kern="100" dirty="0">
                          <a:effectLst/>
                          <a:latin typeface="Arial" panose="020B0604020202020204" pitchFamily="34" charset="0"/>
                          <a:ea typeface="Aptos" panose="020B0004020202020204" pitchFamily="34" charset="0"/>
                          <a:cs typeface="Arial" panose="020B0604020202020204" pitchFamily="34" charset="0"/>
                        </a:rPr>
                        <a:t>Ambassadors</a:t>
                      </a:r>
                    </a:p>
                  </a:txBody>
                  <a:tcPr marL="68580" marR="68580" marT="0" marB="0" anchor="ctr"/>
                </a:tc>
                <a:tc>
                  <a:txBody>
                    <a:bodyPr/>
                    <a:lstStyle/>
                    <a:p>
                      <a:pPr algn="l"/>
                      <a:r>
                        <a:rPr lang="en-NZ" sz="1600" b="1"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rPr>
                        <a:t>Government institutions that are implementing TRRP; best practice exemplars; may support via regional advice</a:t>
                      </a:r>
                    </a:p>
                    <a:p>
                      <a:pPr algn="l"/>
                      <a:endParaRPr lang="en-US" sz="500" b="1"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endParaRPr>
                    </a:p>
                    <a:p>
                      <a:pPr marL="0" marR="0" lvl="0" indent="0" algn="r" defTabSz="914367" rtl="0" latinLnBrk="0">
                        <a:lnSpc>
                          <a:spcPct val="100000"/>
                        </a:lnSpc>
                        <a:spcBef>
                          <a:spcPts val="0"/>
                        </a:spcBef>
                        <a:spcAft>
                          <a:spcPts val="0"/>
                        </a:spcAft>
                        <a:buClrTx/>
                        <a:buSzTx/>
                        <a:buFontTx/>
                        <a:buNone/>
                        <a:tabLst/>
                      </a:pP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Note: For some countries, regional/provincial government institutions active in Tsunami Ready space may also serve as Ambassadors with endorsement of relevant national institution. </a:t>
                      </a:r>
                    </a:p>
                    <a:p>
                      <a:pPr marL="0" marR="0" lvl="0" indent="0" algn="r" defTabSz="914367" rtl="0" latinLnBrk="0">
                        <a:lnSpc>
                          <a:spcPct val="100000"/>
                        </a:lnSpc>
                        <a:spcBef>
                          <a:spcPts val="0"/>
                        </a:spcBef>
                        <a:spcAft>
                          <a:spcPts val="0"/>
                        </a:spcAft>
                        <a:buClrTx/>
                        <a:buSzTx/>
                        <a:buFontTx/>
                        <a:buNone/>
                        <a:tabLst/>
                      </a:pP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For instance, the Odisha State Disaster Management Authority (OSDMA) in India</a:t>
                      </a:r>
                      <a:endPar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p>
                      <a:pPr marL="0" marR="0" lvl="0" indent="0" algn="r" defTabSz="914367" rtl="0" latinLnBrk="0">
                        <a:lnSpc>
                          <a:spcPct val="100000"/>
                        </a:lnSpc>
                        <a:spcBef>
                          <a:spcPts val="0"/>
                        </a:spcBef>
                        <a:spcAft>
                          <a:spcPts val="0"/>
                        </a:spcAft>
                        <a:buClrTx/>
                        <a:buSzTx/>
                        <a:buFontTx/>
                        <a:buNone/>
                        <a:tabLst/>
                      </a:pP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Barbados </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Costa Rica, Fiji</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India</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Indonesia</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p>
                  </a:txBody>
                  <a:tcPr marL="68580" marR="68580" marT="0" marB="0" anchor="ctr"/>
                </a:tc>
                <a:extLst>
                  <a:ext uri="{0D108BD9-81ED-4DB2-BD59-A6C34878D82A}">
                    <a16:rowId xmlns:a16="http://schemas.microsoft.com/office/drawing/2014/main" val="1681860470"/>
                  </a:ext>
                </a:extLst>
              </a:tr>
            </a:tbl>
          </a:graphicData>
        </a:graphic>
      </p:graphicFrame>
    </p:spTree>
    <p:extLst>
      <p:ext uri="{BB962C8B-B14F-4D97-AF65-F5344CB8AC3E}">
        <p14:creationId xmlns:p14="http://schemas.microsoft.com/office/powerpoint/2010/main" val="22029114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26D32D1-7CCC-E342-D816-E469B7759978}"/>
              </a:ext>
            </a:extLst>
          </p:cNvPr>
          <p:cNvGraphicFramePr>
            <a:graphicFrameLocks noGrp="1"/>
          </p:cNvGraphicFramePr>
          <p:nvPr>
            <p:extLst>
              <p:ext uri="{D42A27DB-BD31-4B8C-83A1-F6EECF244321}">
                <p14:modId xmlns:p14="http://schemas.microsoft.com/office/powerpoint/2010/main" val="261328762"/>
              </p:ext>
            </p:extLst>
          </p:nvPr>
        </p:nvGraphicFramePr>
        <p:xfrm>
          <a:off x="278291" y="122980"/>
          <a:ext cx="11997792" cy="6459536"/>
        </p:xfrm>
        <a:graphic>
          <a:graphicData uri="http://schemas.openxmlformats.org/drawingml/2006/table">
            <a:tbl>
              <a:tblPr firstRow="1" firstCol="1" bandRow="1">
                <a:tableStyleId>{5C22544A-7EE6-4342-B048-85BDC9FD1C3A}</a:tableStyleId>
              </a:tblPr>
              <a:tblGrid>
                <a:gridCol w="1813611">
                  <a:extLst>
                    <a:ext uri="{9D8B030D-6E8A-4147-A177-3AD203B41FA5}">
                      <a16:colId xmlns:a16="http://schemas.microsoft.com/office/drawing/2014/main" val="788012261"/>
                    </a:ext>
                  </a:extLst>
                </a:gridCol>
                <a:gridCol w="10184181">
                  <a:extLst>
                    <a:ext uri="{9D8B030D-6E8A-4147-A177-3AD203B41FA5}">
                      <a16:colId xmlns:a16="http://schemas.microsoft.com/office/drawing/2014/main" val="968621810"/>
                    </a:ext>
                  </a:extLst>
                </a:gridCol>
              </a:tblGrid>
              <a:tr h="476270">
                <a:tc>
                  <a:txBody>
                    <a:bodyPr/>
                    <a:lstStyle/>
                    <a:p>
                      <a:pPr marL="0" marR="0" lvl="0" indent="0" algn="l" defTabSz="914367" rtl="0" eaLnBrk="1" fontAlgn="auto" latinLnBrk="0" hangingPunct="1">
                        <a:lnSpc>
                          <a:spcPct val="107000"/>
                        </a:lnSpc>
                        <a:spcBef>
                          <a:spcPts val="0"/>
                        </a:spcBef>
                        <a:spcAft>
                          <a:spcPts val="0"/>
                        </a:spcAft>
                        <a:buClrTx/>
                        <a:buSzTx/>
                        <a:buFontTx/>
                        <a:buNone/>
                        <a:tabLst/>
                        <a:defRPr/>
                      </a:pPr>
                      <a:r>
                        <a:rPr lang="en-NZ" sz="1800" b="1" i="0" kern="100" dirty="0">
                          <a:effectLst/>
                          <a:latin typeface="Arial" panose="020B0604020202020204" pitchFamily="34" charset="0"/>
                          <a:cs typeface="Arial" panose="020B0604020202020204" pitchFamily="34" charset="0"/>
                        </a:rPr>
                        <a:t>Type</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1148523"/>
                  </a:ext>
                </a:extLst>
              </a:tr>
              <a:tr h="750577">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Global Partners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IFRC</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Islamic Development Bank</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UNDRR (WTAD; EW4All, </a:t>
                      </a:r>
                      <a:r>
                        <a:rPr lang="en-NZ" sz="1300" b="0" i="0" u="none" strike="noStrike" cap="none" spc="0" baseline="0" dirty="0">
                          <a:ln>
                            <a:noFill/>
                          </a:ln>
                          <a:solidFill>
                            <a:srgbClr val="C00000"/>
                          </a:solidFill>
                          <a:effectLst/>
                          <a:uFillTx/>
                          <a:latin typeface="Arial" panose="020B0604020202020204" pitchFamily="34" charset="0"/>
                          <a:ea typeface="+mn-ea"/>
                          <a:cs typeface="Arial" panose="020B0604020202020204" pitchFamily="34" charset="0"/>
                          <a:sym typeface="Roboto"/>
                        </a:rPr>
                        <a:t>Making Cities Resilient, Safe Schools – GAEDRR (UNESCO Science Sector)</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UNDP (Tsunami Project)</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p>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WMO (Weather Ready; EW4All)</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World Bank Group (IDA; GFDRR), </a:t>
                      </a:r>
                      <a:r>
                        <a:rPr lang="en-NZ" sz="1300" b="0" i="0" u="none" strike="noStrike" cap="none" spc="0" baseline="0" dirty="0">
                          <a:ln>
                            <a:noFill/>
                          </a:ln>
                          <a:solidFill>
                            <a:srgbClr val="C00000"/>
                          </a:solidFill>
                          <a:effectLst/>
                          <a:uFillTx/>
                          <a:latin typeface="Arial" panose="020B0604020202020204" pitchFamily="34" charset="0"/>
                          <a:ea typeface="+mn-ea"/>
                          <a:cs typeface="Arial" panose="020B0604020202020204" pitchFamily="34" charset="0"/>
                          <a:sym typeface="Roboto"/>
                        </a:rPr>
                        <a:t>UNESCO Science (DRR, JICA Disaster Response – current review of DRR work and how it might be better synch) </a:t>
                      </a:r>
                      <a:endParaRPr lang="en-US" sz="1300" b="0" i="0" u="none" strike="noStrike" cap="none" spc="0" baseline="0" dirty="0">
                        <a:ln>
                          <a:noFill/>
                        </a:ln>
                        <a:solidFill>
                          <a:srgbClr val="C00000"/>
                        </a:solidFill>
                        <a:effectLst/>
                        <a:uFillTx/>
                        <a:latin typeface="Arial" panose="020B0604020202020204" pitchFamily="34" charset="0"/>
                        <a:ea typeface="+mn-ea"/>
                        <a:cs typeface="Arial" panose="020B0604020202020204" pitchFamily="34" charset="0"/>
                        <a:sym typeface="Roboto"/>
                      </a:endParaRPr>
                    </a:p>
                  </a:txBody>
                  <a:tcPr marL="68580" marR="68580" marT="0" marB="0" anchor="ctr"/>
                </a:tc>
                <a:extLst>
                  <a:ext uri="{0D108BD9-81ED-4DB2-BD59-A6C34878D82A}">
                    <a16:rowId xmlns:a16="http://schemas.microsoft.com/office/drawing/2014/main" val="351915537"/>
                  </a:ext>
                </a:extLst>
              </a:tr>
              <a:tr h="1898008">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Regional Partners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6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Roboto"/>
                        </a:rPr>
                        <a:t>High value regional institutions that are also involved in sub-regional programmes</a:t>
                      </a:r>
                      <a:endParaRPr lang="en-US" sz="16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Roboto"/>
                      </a:endParaRPr>
                    </a:p>
                    <a:p>
                      <a:pPr lvl="0" algn="l"/>
                      <a:endParaRPr lang="en-NZ" sz="5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Asian Development Bank (Pacific Disaster Resilience Programme; Strengthening Cooperation on Disaster Risk Management within the Association of Southeast Asian Nations)</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Caribbean Development Bank</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CEPREDENAC</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p>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ESCAP (Trust Fund for Tsunami, Disaster and Climate Preparedness)</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p>
                    <a:p>
                      <a:pPr marL="0" marR="0" lvl="0" indent="0" algn="r" defTabSz="914367" rtl="0" eaLnBrk="1" fontAlgn="auto" latinLnBrk="0" hangingPunct="1">
                        <a:lnSpc>
                          <a:spcPct val="100000"/>
                        </a:lnSpc>
                        <a:spcBef>
                          <a:spcPts val="0"/>
                        </a:spcBef>
                        <a:spcAft>
                          <a:spcPts val="0"/>
                        </a:spcAft>
                        <a:buClrTx/>
                        <a:buSzTx/>
                        <a:buFontTx/>
                        <a:buNone/>
                        <a:tabLst/>
                        <a:defRPr/>
                      </a:pPr>
                      <a:r>
                        <a:rPr lang="en-NZ" sz="1300" b="0" i="0" u="none" strike="noStrike" cap="none" spc="0" baseline="0" dirty="0">
                          <a:ln>
                            <a:noFill/>
                          </a:ln>
                          <a:solidFill>
                            <a:srgbClr val="0069B4"/>
                          </a:solidFill>
                          <a:effectLst/>
                          <a:uFillTx/>
                          <a:latin typeface="+mn-lt"/>
                          <a:ea typeface="+mn-ea"/>
                          <a:cs typeface="+mn-cs"/>
                          <a:sym typeface="Roboto"/>
                        </a:rPr>
                        <a:t>APEC (Asia-Pacific Economic Cooperation</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Emergency Preparedness Working Group).</a:t>
                      </a:r>
                    </a:p>
                    <a:p>
                      <a:pPr lvl="0" algn="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EU Civil Protection and Humanitarian Aid Operations department – DG-ECHO (DIPECHO Programme; </a:t>
                      </a:r>
                      <a:r>
                        <a:rPr lang="en-NZ" sz="1300" b="0" i="0" u="none" strike="noStrike" cap="none" spc="0" baseline="0" dirty="0" err="1">
                          <a:ln>
                            <a:noFill/>
                          </a:ln>
                          <a:solidFill>
                            <a:srgbClr val="0069B4"/>
                          </a:solidFill>
                          <a:effectLst/>
                          <a:uFillTx/>
                          <a:latin typeface="Arial" panose="020B0604020202020204" pitchFamily="34" charset="0"/>
                          <a:ea typeface="+mn-ea"/>
                          <a:cs typeface="Arial" panose="020B0604020202020204" pitchFamily="34" charset="0"/>
                          <a:sym typeface="Roboto"/>
                        </a:rPr>
                        <a:t>CoastWAVE</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a:t>
                      </a:r>
                    </a:p>
                    <a:p>
                      <a:pPr lvl="0" algn="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4 x ICG-TICs (as key regional TRRP coordinators and representing the 4 ICGs)</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SPC (DCRP)</a:t>
                      </a:r>
                      <a:endPar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txBody>
                  <a:tcPr marL="68580" marR="68580" marT="0" marB="0" anchor="ctr"/>
                </a:tc>
                <a:extLst>
                  <a:ext uri="{0D108BD9-81ED-4DB2-BD59-A6C34878D82A}">
                    <a16:rowId xmlns:a16="http://schemas.microsoft.com/office/drawing/2014/main" val="3811351529"/>
                  </a:ext>
                </a:extLst>
              </a:tr>
              <a:tr h="1524321">
                <a:tc>
                  <a:txBody>
                    <a:bodyPr/>
                    <a:lstStyle/>
                    <a:p>
                      <a:pPr marL="0" marR="0" algn="l">
                        <a:lnSpc>
                          <a:spcPct val="107000"/>
                        </a:lnSpc>
                        <a:spcBef>
                          <a:spcPts val="0"/>
                        </a:spcBef>
                        <a:spcAft>
                          <a:spcPts val="0"/>
                        </a:spcAft>
                      </a:pPr>
                      <a:r>
                        <a:rPr lang="en-NZ" sz="1800" b="1" i="0" kern="100" dirty="0">
                          <a:effectLst/>
                          <a:latin typeface="Arial" panose="020B0604020202020204" pitchFamily="34" charset="0"/>
                          <a:cs typeface="Arial" panose="020B0604020202020204" pitchFamily="34" charset="0"/>
                        </a:rPr>
                        <a:t>National Partners</a:t>
                      </a:r>
                      <a:endParaRPr lang="en-US" sz="1800" b="1" i="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lvl="0" indent="0" algn="l">
                        <a:lnSpc>
                          <a:spcPct val="107000"/>
                        </a:lnSpc>
                        <a:spcBef>
                          <a:spcPts val="0"/>
                        </a:spcBef>
                        <a:spcAft>
                          <a:spcPts val="0"/>
                        </a:spcAft>
                        <a:buFont typeface="Symbol" pitchFamily="2" charset="2"/>
                        <a:buNone/>
                      </a:pPr>
                      <a:r>
                        <a:rPr lang="en-NZ" sz="16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Roboto"/>
                        </a:rPr>
                        <a:t>High value national institutions that also support programmes on bilateral/international level</a:t>
                      </a:r>
                    </a:p>
                    <a:p>
                      <a:pPr algn="l"/>
                      <a:endParaRPr lang="en-US" sz="5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p>
                      <a:pPr lvl="0"/>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Germany (GIZ – funded EWS in Indonesia; climate change initiatives in Pacific Island countries)</a:t>
                      </a:r>
                      <a:endPar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p>
                      <a:pPr lvl="0"/>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Norway (</a:t>
                      </a:r>
                      <a:r>
                        <a:rPr lang="en-NZ" sz="1300" b="0" i="0" u="none" strike="noStrike" cap="none" spc="0" baseline="0" dirty="0" err="1">
                          <a:ln>
                            <a:noFill/>
                          </a:ln>
                          <a:solidFill>
                            <a:srgbClr val="0069B4"/>
                          </a:solidFill>
                          <a:effectLst/>
                          <a:uFillTx/>
                          <a:latin typeface="Arial" panose="020B0604020202020204" pitchFamily="34" charset="0"/>
                          <a:ea typeface="+mn-ea"/>
                          <a:cs typeface="Arial" panose="020B0604020202020204" pitchFamily="34" charset="0"/>
                          <a:sym typeface="Roboto"/>
                        </a:rPr>
                        <a:t>Norad</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 strong engagement with the Decade)</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Japan (JICA; MEXT - funding UNDP Tsunami Project; CATAC)</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Switzerland (Agency for Development and Cooperation - funded Tsunami Capacity Assessment Validation Workshop for Indian and Pacific Oceans)</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USA (funded TRRP in Pacific Island countries</a:t>
                      </a:r>
                      <a:r>
                        <a:rPr lang="en-NZ" sz="1125" b="0" i="0" u="none" strike="noStrike" cap="none" spc="0" baseline="0" dirty="0">
                          <a:ln>
                            <a:noFill/>
                          </a:ln>
                          <a:solidFill>
                            <a:schemeClr val="dk1"/>
                          </a:solidFill>
                          <a:effectLst/>
                          <a:uFillTx/>
                          <a:latin typeface="+mn-lt"/>
                          <a:ea typeface="+mn-ea"/>
                          <a:cs typeface="+mn-cs"/>
                          <a:sym typeface="Roboto"/>
                        </a:rPr>
                        <a:t>)</a:t>
                      </a:r>
                      <a:endParaRPr lang="en-US" sz="1125" b="0" i="0" u="none" strike="noStrike" cap="none" spc="0" baseline="0" dirty="0">
                        <a:ln>
                          <a:noFill/>
                        </a:ln>
                        <a:solidFill>
                          <a:schemeClr val="dk1"/>
                        </a:solidFill>
                        <a:effectLst/>
                        <a:uFillTx/>
                        <a:latin typeface="+mn-lt"/>
                        <a:ea typeface="+mn-ea"/>
                        <a:cs typeface="+mn-cs"/>
                        <a:sym typeface="Roboto"/>
                      </a:endParaRPr>
                    </a:p>
                  </a:txBody>
                  <a:tcPr marL="68580" marR="68580" marT="0" marB="0" anchor="ctr"/>
                </a:tc>
                <a:extLst>
                  <a:ext uri="{0D108BD9-81ED-4DB2-BD59-A6C34878D82A}">
                    <a16:rowId xmlns:a16="http://schemas.microsoft.com/office/drawing/2014/main" val="302757169"/>
                  </a:ext>
                </a:extLst>
              </a:tr>
              <a:tr h="1768457">
                <a:tc>
                  <a:txBody>
                    <a:bodyPr/>
                    <a:lstStyle/>
                    <a:p>
                      <a:pPr marL="0" marR="0" algn="l">
                        <a:lnSpc>
                          <a:spcPct val="107000"/>
                        </a:lnSpc>
                        <a:spcBef>
                          <a:spcPts val="0"/>
                        </a:spcBef>
                        <a:spcAft>
                          <a:spcPts val="0"/>
                        </a:spcAft>
                      </a:pPr>
                      <a:r>
                        <a:rPr lang="en-US" sz="1800" b="1" i="0" kern="100" dirty="0">
                          <a:effectLst/>
                          <a:latin typeface="Arial" panose="020B0604020202020204" pitchFamily="34" charset="0"/>
                          <a:ea typeface="Aptos" panose="020B0004020202020204" pitchFamily="34" charset="0"/>
                          <a:cs typeface="Arial" panose="020B0604020202020204" pitchFamily="34" charset="0"/>
                        </a:rPr>
                        <a:t>1. Global Ambassadors 2. Champions, Icons</a:t>
                      </a:r>
                    </a:p>
                  </a:txBody>
                  <a:tcPr marL="68580" marR="68580" marT="0" marB="0" anchor="ctr"/>
                </a:tc>
                <a:tc>
                  <a:txBody>
                    <a:bodyPr/>
                    <a:lstStyle/>
                    <a:p>
                      <a:pPr algn="l"/>
                      <a:r>
                        <a:rPr lang="en-NZ" sz="1600" b="1"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rPr>
                        <a:t>Government institutions that are implementing TRRP; best practice exemplars; may support via regional advice</a:t>
                      </a:r>
                    </a:p>
                    <a:p>
                      <a:pPr algn="l"/>
                      <a:endParaRPr lang="en-US" sz="500" b="1"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endParaRPr>
                    </a:p>
                    <a:p>
                      <a:pPr marL="0" marR="0" lvl="0" indent="0" algn="r" defTabSz="914367" rtl="0" latinLnBrk="0">
                        <a:lnSpc>
                          <a:spcPct val="100000"/>
                        </a:lnSpc>
                        <a:spcBef>
                          <a:spcPts val="0"/>
                        </a:spcBef>
                        <a:spcAft>
                          <a:spcPts val="0"/>
                        </a:spcAft>
                        <a:buClrTx/>
                        <a:buSzTx/>
                        <a:buFontTx/>
                        <a:buNone/>
                        <a:tabLst/>
                      </a:pP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Note: For some countries, regional/provincial government institutions active in Tsunami Ready space may also serve as Ambassadors with endorsement of relevant national institution. </a:t>
                      </a:r>
                    </a:p>
                    <a:p>
                      <a:pPr marL="0" marR="0" lvl="0" indent="0" algn="r" defTabSz="914367" rtl="0" latinLnBrk="0">
                        <a:lnSpc>
                          <a:spcPct val="100000"/>
                        </a:lnSpc>
                        <a:spcBef>
                          <a:spcPts val="0"/>
                        </a:spcBef>
                        <a:spcAft>
                          <a:spcPts val="0"/>
                        </a:spcAft>
                        <a:buClrTx/>
                        <a:buSzTx/>
                        <a:buFontTx/>
                        <a:buNone/>
                        <a:tabLst/>
                      </a:pP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For instance, the Odisha State Disaster Management Authority (OSDMA) in India</a:t>
                      </a:r>
                      <a:endPar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endParaRPr>
                    </a:p>
                    <a:p>
                      <a:pPr marL="0" marR="0" lvl="0" indent="0" algn="r" defTabSz="914367" rtl="0" latinLnBrk="0">
                        <a:lnSpc>
                          <a:spcPct val="100000"/>
                        </a:lnSpc>
                        <a:spcBef>
                          <a:spcPts val="0"/>
                        </a:spcBef>
                        <a:spcAft>
                          <a:spcPts val="0"/>
                        </a:spcAft>
                        <a:buClrTx/>
                        <a:buSzTx/>
                        <a:buFontTx/>
                        <a:buNone/>
                        <a:tabLst/>
                      </a:pP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Barbados </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Costa Rica, Fiji</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India</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r>
                        <a:rPr lang="en-NZ"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Indonesia</a:t>
                      </a:r>
                      <a:r>
                        <a:rPr lang="en-US" sz="1300" b="0" i="0" u="none" strike="noStrike" cap="none" spc="0" baseline="0" dirty="0">
                          <a:ln>
                            <a:noFill/>
                          </a:ln>
                          <a:solidFill>
                            <a:srgbClr val="0069B4"/>
                          </a:solidFill>
                          <a:effectLst/>
                          <a:uFillTx/>
                          <a:latin typeface="Arial" panose="020B0604020202020204" pitchFamily="34" charset="0"/>
                          <a:ea typeface="+mn-ea"/>
                          <a:cs typeface="Arial" panose="020B0604020202020204" pitchFamily="34" charset="0"/>
                          <a:sym typeface="Roboto"/>
                        </a:rPr>
                        <a:t> </a:t>
                      </a:r>
                    </a:p>
                  </a:txBody>
                  <a:tcPr marL="68580" marR="68580" marT="0" marB="0" anchor="ctr"/>
                </a:tc>
                <a:extLst>
                  <a:ext uri="{0D108BD9-81ED-4DB2-BD59-A6C34878D82A}">
                    <a16:rowId xmlns:a16="http://schemas.microsoft.com/office/drawing/2014/main" val="1681860470"/>
                  </a:ext>
                </a:extLst>
              </a:tr>
            </a:tbl>
          </a:graphicData>
        </a:graphic>
      </p:graphicFrame>
    </p:spTree>
    <p:extLst>
      <p:ext uri="{BB962C8B-B14F-4D97-AF65-F5344CB8AC3E}">
        <p14:creationId xmlns:p14="http://schemas.microsoft.com/office/powerpoint/2010/main" val="60134692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9475-9143-8388-F784-B277F557F723}"/>
              </a:ext>
            </a:extLst>
          </p:cNvPr>
          <p:cNvSpPr>
            <a:spLocks noGrp="1"/>
          </p:cNvSpPr>
          <p:nvPr>
            <p:ph type="title"/>
          </p:nvPr>
        </p:nvSpPr>
        <p:spPr>
          <a:xfrm>
            <a:off x="472441" y="83917"/>
            <a:ext cx="10515600" cy="1005281"/>
          </a:xfrm>
        </p:spPr>
        <p:txBody>
          <a:bodyPr>
            <a:normAutofit/>
          </a:bodyPr>
          <a:lstStyle/>
          <a:p>
            <a:pPr>
              <a:spcBef>
                <a:spcPts val="1800"/>
              </a:spcBef>
            </a:pPr>
            <a:r>
              <a:rPr lang="en-NZ" sz="1800" b="0" kern="100" dirty="0">
                <a:solidFill>
                  <a:schemeClr val="tx1"/>
                </a:solidFill>
                <a:effectLst/>
                <a:ea typeface="Times New Roman" panose="02020603050405020304" pitchFamily="18" charset="0"/>
              </a:rPr>
              <a:t>Objective 3: Advocate for the conduct Tsunami Ready Workshops </a:t>
            </a:r>
            <a:br>
              <a:rPr lang="en-NZ" sz="2400" b="0" kern="100" dirty="0">
                <a:solidFill>
                  <a:schemeClr val="tx1"/>
                </a:solidFill>
                <a:effectLst/>
                <a:ea typeface="Times New Roman" panose="02020603050405020304" pitchFamily="18" charset="0"/>
              </a:rPr>
            </a:br>
            <a:r>
              <a:rPr lang="en-US" sz="3600" dirty="0"/>
              <a:t>TRC Regional, Sub-regional Workshops</a:t>
            </a:r>
          </a:p>
        </p:txBody>
      </p:sp>
      <p:sp>
        <p:nvSpPr>
          <p:cNvPr id="3" name="Content Placeholder 2">
            <a:extLst>
              <a:ext uri="{FF2B5EF4-FFF2-40B4-BE49-F238E27FC236}">
                <a16:creationId xmlns:a16="http://schemas.microsoft.com/office/drawing/2014/main" id="{1D499239-D8E4-0DE5-7FEE-942F31AF04C3}"/>
              </a:ext>
            </a:extLst>
          </p:cNvPr>
          <p:cNvSpPr>
            <a:spLocks noGrp="1"/>
          </p:cNvSpPr>
          <p:nvPr>
            <p:ph sz="quarter" idx="10"/>
          </p:nvPr>
        </p:nvSpPr>
        <p:spPr>
          <a:xfrm>
            <a:off x="351255" y="1436044"/>
            <a:ext cx="7548154" cy="4731078"/>
          </a:xfrm>
          <a:solidFill>
            <a:schemeClr val="bg1"/>
          </a:solidFill>
        </p:spPr>
        <p:txBody>
          <a:bodyPr>
            <a:normAutofit lnSpcReduction="10000"/>
          </a:bodyPr>
          <a:lstStyle/>
          <a:p>
            <a:pPr>
              <a:lnSpc>
                <a:spcPct val="107000"/>
              </a:lnSpc>
              <a:spcBef>
                <a:spcPts val="0"/>
              </a:spcBef>
              <a:spcAft>
                <a:spcPts val="1800"/>
              </a:spcAft>
            </a:pPr>
            <a:r>
              <a:rPr lang="en-NZ" sz="1800" b="1" kern="100" dirty="0">
                <a:ea typeface="Aptos" panose="020B0004020202020204" pitchFamily="34" charset="0"/>
              </a:rPr>
              <a:t>W</a:t>
            </a:r>
            <a:r>
              <a:rPr lang="en-NZ" sz="1800" b="1" kern="100" dirty="0">
                <a:effectLst/>
                <a:ea typeface="Aptos" panose="020B0004020202020204" pitchFamily="34" charset="0"/>
              </a:rPr>
              <a:t>orkshop/summit </a:t>
            </a:r>
            <a:r>
              <a:rPr lang="en-NZ" sz="1800" b="1" kern="100" dirty="0">
                <a:ea typeface="Aptos" panose="020B0004020202020204" pitchFamily="34" charset="0"/>
              </a:rPr>
              <a:t>feedback/comments                                            feed back to </a:t>
            </a:r>
            <a:r>
              <a:rPr lang="en-NZ" sz="1800" b="1" kern="100" dirty="0">
                <a:effectLst/>
                <a:ea typeface="Aptos" panose="020B0004020202020204" pitchFamily="34" charset="0"/>
              </a:rPr>
              <a:t>Steering Group</a:t>
            </a:r>
          </a:p>
          <a:p>
            <a:pPr>
              <a:lnSpc>
                <a:spcPct val="107000"/>
              </a:lnSpc>
              <a:spcBef>
                <a:spcPts val="0"/>
              </a:spcBef>
              <a:spcAft>
                <a:spcPts val="1800"/>
              </a:spcAft>
            </a:pPr>
            <a:r>
              <a:rPr lang="en-NZ" sz="1800" b="1" kern="100" dirty="0">
                <a:effectLst/>
                <a:ea typeface="Aptos" panose="020B0004020202020204" pitchFamily="34" charset="0"/>
              </a:rPr>
              <a:t>After 2025 workshops, at least one </a:t>
            </a:r>
            <a:r>
              <a:rPr lang="en-NZ" sz="1800" b="1" kern="100" dirty="0">
                <a:ea typeface="Aptos" panose="020B0004020202020204" pitchFamily="34" charset="0"/>
              </a:rPr>
              <a:t>summit</a:t>
            </a:r>
            <a:r>
              <a:rPr lang="en-NZ" sz="1800" b="1" kern="100" dirty="0">
                <a:effectLst/>
                <a:ea typeface="Aptos" panose="020B0004020202020204" pitchFamily="34" charset="0"/>
              </a:rPr>
              <a:t>                            to should be organized to follow up before 2030. </a:t>
            </a:r>
          </a:p>
          <a:p>
            <a:pPr>
              <a:lnSpc>
                <a:spcPct val="107000"/>
              </a:lnSpc>
              <a:spcBef>
                <a:spcPts val="0"/>
              </a:spcBef>
              <a:spcAft>
                <a:spcPts val="1800"/>
              </a:spcAft>
            </a:pPr>
            <a:r>
              <a:rPr lang="en-NZ" sz="1800" b="1" kern="100" dirty="0">
                <a:effectLst/>
                <a:ea typeface="Aptos" panose="020B0004020202020204" pitchFamily="34" charset="0"/>
              </a:rPr>
              <a:t>TICs expected to play lead role in coordinating</a:t>
            </a:r>
            <a:endParaRPr lang="en-US" sz="1800" b="1" kern="100" dirty="0">
              <a:effectLst/>
              <a:ea typeface="Aptos" panose="020B0004020202020204" pitchFamily="34" charset="0"/>
            </a:endParaRPr>
          </a:p>
          <a:p>
            <a:pPr>
              <a:lnSpc>
                <a:spcPct val="107000"/>
              </a:lnSpc>
              <a:spcBef>
                <a:spcPts val="0"/>
              </a:spcBef>
              <a:spcAft>
                <a:spcPts val="600"/>
              </a:spcAft>
            </a:pPr>
            <a:r>
              <a:rPr lang="en-NZ" sz="1800" b="1" kern="100" dirty="0">
                <a:solidFill>
                  <a:srgbClr val="0069B4"/>
                </a:solidFill>
                <a:ea typeface="Aptos" panose="020B0004020202020204" pitchFamily="34" charset="0"/>
              </a:rPr>
              <a:t>R</a:t>
            </a:r>
            <a:r>
              <a:rPr lang="en-NZ" sz="1800" b="1" kern="100" dirty="0">
                <a:solidFill>
                  <a:srgbClr val="0069B4"/>
                </a:solidFill>
                <a:effectLst/>
                <a:ea typeface="Aptos" panose="020B0004020202020204" pitchFamily="34" charset="0"/>
              </a:rPr>
              <a:t>egional / sub-regional workshops/summits should</a:t>
            </a:r>
            <a:endParaRPr lang="en-US" sz="1800" b="1" kern="100" dirty="0">
              <a:solidFill>
                <a:srgbClr val="0069B4"/>
              </a:solidFill>
              <a:effectLst/>
              <a:ea typeface="Aptos" panose="020B0004020202020204" pitchFamily="34" charset="0"/>
            </a:endParaRPr>
          </a:p>
          <a:p>
            <a:pPr lvl="1">
              <a:lnSpc>
                <a:spcPct val="107000"/>
              </a:lnSpc>
              <a:spcBef>
                <a:spcPts val="0"/>
              </a:spcBef>
              <a:spcAft>
                <a:spcPts val="300"/>
              </a:spcAft>
              <a:buFont typeface="Courier New" panose="02070309020205020404" pitchFamily="49" charset="0"/>
              <a:buChar char="o"/>
            </a:pPr>
            <a:r>
              <a:rPr lang="en-NZ" sz="1800" b="1" kern="100" dirty="0">
                <a:solidFill>
                  <a:srgbClr val="0069B4"/>
                </a:solidFill>
                <a:effectLst/>
                <a:ea typeface="Aptos" panose="020B0004020202020204" pitchFamily="34" charset="0"/>
              </a:rPr>
              <a:t>Encourage countries in regions to adopt or                            extend TRRP implementation</a:t>
            </a:r>
            <a:endParaRPr lang="en-US" sz="1800" b="1" kern="100" dirty="0">
              <a:solidFill>
                <a:srgbClr val="0069B4"/>
              </a:solidFill>
              <a:effectLst/>
              <a:ea typeface="Aptos" panose="020B0004020202020204" pitchFamily="34" charset="0"/>
            </a:endParaRPr>
          </a:p>
          <a:p>
            <a:pPr lvl="1">
              <a:lnSpc>
                <a:spcPct val="107000"/>
              </a:lnSpc>
              <a:spcBef>
                <a:spcPts val="0"/>
              </a:spcBef>
              <a:spcAft>
                <a:spcPts val="300"/>
              </a:spcAft>
              <a:buFont typeface="Courier New" panose="02070309020205020404" pitchFamily="49" charset="0"/>
              <a:buChar char="o"/>
            </a:pPr>
            <a:r>
              <a:rPr lang="en-NZ" sz="1800" b="1" kern="100" dirty="0">
                <a:solidFill>
                  <a:srgbClr val="0069B4"/>
                </a:solidFill>
                <a:effectLst/>
                <a:ea typeface="Aptos" panose="020B0004020202020204" pitchFamily="34" charset="0"/>
              </a:rPr>
              <a:t>Identify barriers and solutions to TRRP implementation</a:t>
            </a:r>
            <a:endParaRPr lang="en-US" sz="1800" b="1" kern="100" dirty="0">
              <a:solidFill>
                <a:srgbClr val="0069B4"/>
              </a:solidFill>
              <a:effectLst/>
              <a:ea typeface="Aptos" panose="020B0004020202020204" pitchFamily="34" charset="0"/>
            </a:endParaRPr>
          </a:p>
          <a:p>
            <a:pPr lvl="1">
              <a:lnSpc>
                <a:spcPct val="107000"/>
              </a:lnSpc>
              <a:spcBef>
                <a:spcPts val="0"/>
              </a:spcBef>
              <a:spcAft>
                <a:spcPts val="300"/>
              </a:spcAft>
              <a:buFont typeface="Courier New" panose="02070309020205020404" pitchFamily="49" charset="0"/>
              <a:buChar char="o"/>
            </a:pPr>
            <a:r>
              <a:rPr lang="en-NZ" sz="1800" b="1" kern="100" dirty="0">
                <a:solidFill>
                  <a:srgbClr val="0069B4"/>
                </a:solidFill>
                <a:effectLst/>
                <a:ea typeface="Aptos" panose="020B0004020202020204" pitchFamily="34" charset="0"/>
              </a:rPr>
              <a:t>Solicit resources to support country TRRP implementation</a:t>
            </a:r>
            <a:endParaRPr lang="en-US" sz="1800" b="1" kern="100" dirty="0">
              <a:solidFill>
                <a:srgbClr val="0069B4"/>
              </a:solidFill>
              <a:effectLst/>
              <a:ea typeface="Aptos" panose="020B0004020202020204" pitchFamily="34" charset="0"/>
            </a:endParaRPr>
          </a:p>
          <a:p>
            <a:pPr lvl="1">
              <a:lnSpc>
                <a:spcPct val="107000"/>
              </a:lnSpc>
              <a:spcBef>
                <a:spcPts val="0"/>
              </a:spcBef>
              <a:spcAft>
                <a:spcPts val="300"/>
              </a:spcAft>
              <a:buFont typeface="Courier New" panose="02070309020205020404" pitchFamily="49" charset="0"/>
              <a:buChar char="o"/>
            </a:pPr>
            <a:r>
              <a:rPr lang="en-NZ" sz="1800" b="1" kern="100" dirty="0">
                <a:solidFill>
                  <a:srgbClr val="0069B4"/>
                </a:solidFill>
                <a:effectLst/>
                <a:ea typeface="Aptos" panose="020B0004020202020204" pitchFamily="34" charset="0"/>
              </a:rPr>
              <a:t>Share experience regarding TRRP implementation</a:t>
            </a:r>
          </a:p>
          <a:p>
            <a:pPr lvl="1">
              <a:lnSpc>
                <a:spcPct val="107000"/>
              </a:lnSpc>
              <a:spcBef>
                <a:spcPts val="0"/>
              </a:spcBef>
              <a:spcAft>
                <a:spcPts val="300"/>
              </a:spcAft>
              <a:buFont typeface="Courier New" panose="02070309020205020404" pitchFamily="49" charset="0"/>
              <a:buChar char="o"/>
            </a:pPr>
            <a:r>
              <a:rPr lang="en-NZ" sz="1800" b="1" kern="100" dirty="0">
                <a:solidFill>
                  <a:srgbClr val="0069B4"/>
                </a:solidFill>
                <a:effectLst/>
                <a:ea typeface="Aptos" panose="020B0004020202020204" pitchFamily="34" charset="0"/>
              </a:rPr>
              <a:t>Discuss equivalency pathways to achieving Tsunami Ready communities where appropriate.</a:t>
            </a:r>
            <a:endParaRPr lang="en-US" sz="1800" b="1" kern="100" dirty="0">
              <a:solidFill>
                <a:srgbClr val="0069B4"/>
              </a:solidFill>
              <a:effectLst/>
              <a:ea typeface="Aptos" panose="020B0004020202020204" pitchFamily="34" charset="0"/>
            </a:endParaRPr>
          </a:p>
        </p:txBody>
      </p:sp>
      <p:pic>
        <p:nvPicPr>
          <p:cNvPr id="5" name="Picture 4" descr="A diagram of a group&#10;&#10;Description automatically generated">
            <a:extLst>
              <a:ext uri="{FF2B5EF4-FFF2-40B4-BE49-F238E27FC236}">
                <a16:creationId xmlns:a16="http://schemas.microsoft.com/office/drawing/2014/main" id="{272FEE5F-01C1-55CF-901C-3D501D77D5EF}"/>
              </a:ext>
            </a:extLst>
          </p:cNvPr>
          <p:cNvPicPr>
            <a:picLocks noChangeAspect="1"/>
          </p:cNvPicPr>
          <p:nvPr/>
        </p:nvPicPr>
        <p:blipFill>
          <a:blip r:embed="rId2"/>
          <a:stretch>
            <a:fillRect/>
          </a:stretch>
        </p:blipFill>
        <p:spPr>
          <a:xfrm>
            <a:off x="6458833" y="1131816"/>
            <a:ext cx="5496754" cy="3286964"/>
          </a:xfrm>
          <a:prstGeom prst="rect">
            <a:avLst/>
          </a:prstGeom>
          <a:solidFill>
            <a:srgbClr val="FFFFEC"/>
          </a:solidFill>
        </p:spPr>
      </p:pic>
      <p:sp>
        <p:nvSpPr>
          <p:cNvPr id="6" name="TextBox 5">
            <a:extLst>
              <a:ext uri="{FF2B5EF4-FFF2-40B4-BE49-F238E27FC236}">
                <a16:creationId xmlns:a16="http://schemas.microsoft.com/office/drawing/2014/main" id="{C590120B-F3CD-2261-3A2D-5AB0E64CDC10}"/>
              </a:ext>
            </a:extLst>
          </p:cNvPr>
          <p:cNvSpPr txBox="1"/>
          <p:nvPr/>
        </p:nvSpPr>
        <p:spPr>
          <a:xfrm>
            <a:off x="9526299" y="329528"/>
            <a:ext cx="1138028"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28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Open Sans"/>
              </a:rPr>
              <a:t>p. 37</a:t>
            </a:r>
            <a:endParaRPr lang="en-US" dirty="0"/>
          </a:p>
        </p:txBody>
      </p:sp>
    </p:spTree>
    <p:extLst>
      <p:ext uri="{BB962C8B-B14F-4D97-AF65-F5344CB8AC3E}">
        <p14:creationId xmlns:p14="http://schemas.microsoft.com/office/powerpoint/2010/main" val="324935406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9475-9143-8388-F784-B277F557F723}"/>
              </a:ext>
            </a:extLst>
          </p:cNvPr>
          <p:cNvSpPr>
            <a:spLocks noGrp="1"/>
          </p:cNvSpPr>
          <p:nvPr>
            <p:ph type="title"/>
          </p:nvPr>
        </p:nvSpPr>
        <p:spPr>
          <a:xfrm>
            <a:off x="472441" y="157313"/>
            <a:ext cx="10515600" cy="1005281"/>
          </a:xfrm>
        </p:spPr>
        <p:txBody>
          <a:bodyPr>
            <a:normAutofit fontScale="90000"/>
          </a:bodyPr>
          <a:lstStyle/>
          <a:p>
            <a:r>
              <a:rPr lang="en-US" dirty="0"/>
              <a:t>5. Communication and Outreach </a:t>
            </a:r>
            <a:r>
              <a:rPr lang="en-US" sz="3100" b="0" dirty="0"/>
              <a:t>– Annex 5 p. 77-84</a:t>
            </a:r>
            <a:endParaRPr lang="en-US" b="0" dirty="0"/>
          </a:p>
        </p:txBody>
      </p:sp>
      <p:sp>
        <p:nvSpPr>
          <p:cNvPr id="3" name="Content Placeholder 2">
            <a:extLst>
              <a:ext uri="{FF2B5EF4-FFF2-40B4-BE49-F238E27FC236}">
                <a16:creationId xmlns:a16="http://schemas.microsoft.com/office/drawing/2014/main" id="{1D499239-D8E4-0DE5-7FEE-942F31AF04C3}"/>
              </a:ext>
            </a:extLst>
          </p:cNvPr>
          <p:cNvSpPr>
            <a:spLocks noGrp="1"/>
          </p:cNvSpPr>
          <p:nvPr>
            <p:ph sz="quarter" idx="10"/>
          </p:nvPr>
        </p:nvSpPr>
        <p:spPr>
          <a:xfrm>
            <a:off x="472441" y="1279375"/>
            <a:ext cx="10265227" cy="4741816"/>
          </a:xfrm>
          <a:noFill/>
        </p:spPr>
        <p:txBody>
          <a:bodyPr>
            <a:normAutofit/>
          </a:bodyPr>
          <a:lstStyle/>
          <a:p>
            <a:pPr>
              <a:lnSpc>
                <a:spcPct val="100000"/>
              </a:lnSpc>
              <a:spcBef>
                <a:spcPts val="0"/>
              </a:spcBef>
              <a:spcAft>
                <a:spcPts val="1200"/>
              </a:spcAft>
            </a:pPr>
            <a:r>
              <a:rPr lang="en-GB" sz="2000" b="1" kern="100" dirty="0">
                <a:ea typeface="Aptos" panose="020B0004020202020204" pitchFamily="34" charset="0"/>
              </a:rPr>
              <a:t>To</a:t>
            </a:r>
            <a:r>
              <a:rPr lang="en-GB" sz="2000" b="1" kern="100" dirty="0">
                <a:effectLst/>
                <a:ea typeface="Aptos" panose="020B0004020202020204" pitchFamily="34" charset="0"/>
              </a:rPr>
              <a:t> maintain engagement of Tsunami Ready Coalition Partners and Ambassadors. </a:t>
            </a:r>
          </a:p>
          <a:p>
            <a:pPr>
              <a:lnSpc>
                <a:spcPct val="100000"/>
              </a:lnSpc>
              <a:spcBef>
                <a:spcPts val="0"/>
              </a:spcBef>
              <a:spcAft>
                <a:spcPts val="1200"/>
              </a:spcAft>
            </a:pPr>
            <a:r>
              <a:rPr lang="en-GB" sz="2000" b="1" kern="100" dirty="0">
                <a:ea typeface="Aptos" panose="020B0004020202020204" pitchFamily="34" charset="0"/>
              </a:rPr>
              <a:t>Document </a:t>
            </a:r>
            <a:r>
              <a:rPr lang="en-GB" sz="2000" b="1" kern="100" dirty="0">
                <a:effectLst/>
                <a:ea typeface="Aptos" panose="020B0004020202020204" pitchFamily="34" charset="0"/>
              </a:rPr>
              <a:t>approach for connecting with other important stakeholders and audiences in international fora to register and to sustain prominence of Tsunami Ready, and the aim of 100% communities </a:t>
            </a:r>
            <a:r>
              <a:rPr lang="en-NZ" sz="2000" b="1" kern="100" dirty="0">
                <a:effectLst/>
                <a:ea typeface="Aptos" panose="020B0004020202020204" pitchFamily="34" charset="0"/>
              </a:rPr>
              <a:t>at risk are prepared and resilient to tsunamis by 2030. </a:t>
            </a:r>
            <a:endParaRPr lang="en-US" sz="2000" b="1" kern="100" dirty="0">
              <a:effectLst/>
              <a:ea typeface="Aptos" panose="020B0004020202020204" pitchFamily="34" charset="0"/>
            </a:endParaRPr>
          </a:p>
          <a:p>
            <a:pPr>
              <a:lnSpc>
                <a:spcPct val="100000"/>
              </a:lnSpc>
              <a:spcBef>
                <a:spcPts val="0"/>
              </a:spcBef>
              <a:spcAft>
                <a:spcPts val="1200"/>
              </a:spcAft>
            </a:pPr>
            <a:r>
              <a:rPr lang="en-NZ" sz="2000" b="1" kern="100" dirty="0">
                <a:effectLst/>
                <a:ea typeface="Aptos" panose="020B0004020202020204" pitchFamily="34" charset="0"/>
              </a:rPr>
              <a:t>Format consistent with communications practice</a:t>
            </a:r>
          </a:p>
          <a:p>
            <a:pPr>
              <a:lnSpc>
                <a:spcPct val="110000"/>
              </a:lnSpc>
              <a:spcBef>
                <a:spcPts val="0"/>
              </a:spcBef>
            </a:pPr>
            <a:r>
              <a:rPr lang="en-NZ" sz="2000" b="1" kern="100" dirty="0">
                <a:solidFill>
                  <a:srgbClr val="0069B4"/>
                </a:solidFill>
                <a:ea typeface="Aptos" panose="020B0004020202020204" pitchFamily="34" charset="0"/>
              </a:rPr>
              <a:t>C</a:t>
            </a:r>
            <a:r>
              <a:rPr lang="en-NZ" sz="2000" b="1" kern="100" dirty="0">
                <a:solidFill>
                  <a:srgbClr val="0069B4"/>
                </a:solidFill>
                <a:effectLst/>
                <a:ea typeface="Aptos" panose="020B0004020202020204" pitchFamily="34" charset="0"/>
              </a:rPr>
              <a:t>overs:</a:t>
            </a:r>
            <a:endParaRPr lang="en-US" sz="2000" b="1" kern="100" dirty="0">
              <a:solidFill>
                <a:srgbClr val="0069B4"/>
              </a:solidFill>
              <a:effectLst/>
              <a:ea typeface="Aptos" panose="020B0004020202020204" pitchFamily="34" charset="0"/>
            </a:endParaRPr>
          </a:p>
          <a:p>
            <a:pPr lvl="1">
              <a:lnSpc>
                <a:spcPct val="110000"/>
              </a:lnSpc>
              <a:spcBef>
                <a:spcPts val="0"/>
              </a:spcBef>
              <a:buFont typeface="Courier New" panose="02070309020205020404" pitchFamily="49" charset="0"/>
              <a:buChar char="o"/>
            </a:pPr>
            <a:r>
              <a:rPr lang="en-NZ" sz="2000" b="1" kern="100" dirty="0">
                <a:solidFill>
                  <a:srgbClr val="0069B4"/>
                </a:solidFill>
                <a:effectLst/>
                <a:ea typeface="Aptos" panose="020B0004020202020204" pitchFamily="34" charset="0"/>
              </a:rPr>
              <a:t>Background and environmental factors,</a:t>
            </a:r>
            <a:endParaRPr lang="en-US" sz="2000" b="1" kern="100" dirty="0">
              <a:solidFill>
                <a:srgbClr val="0069B4"/>
              </a:solidFill>
              <a:effectLst/>
              <a:ea typeface="Aptos" panose="020B0004020202020204" pitchFamily="34" charset="0"/>
            </a:endParaRPr>
          </a:p>
          <a:p>
            <a:pPr lvl="1">
              <a:lnSpc>
                <a:spcPct val="110000"/>
              </a:lnSpc>
              <a:spcBef>
                <a:spcPts val="0"/>
              </a:spcBef>
              <a:buFont typeface="Courier New" panose="02070309020205020404" pitchFamily="49" charset="0"/>
              <a:buChar char="o"/>
            </a:pPr>
            <a:r>
              <a:rPr lang="en-GB" sz="2000" b="1" kern="100" dirty="0">
                <a:solidFill>
                  <a:srgbClr val="0069B4"/>
                </a:solidFill>
                <a:effectLst/>
                <a:ea typeface="Aptos" panose="020B0004020202020204" pitchFamily="34" charset="0"/>
              </a:rPr>
              <a:t>An analysis of stakeholders and audiences,</a:t>
            </a:r>
            <a:endParaRPr lang="en-US" sz="2000" b="1" kern="100" dirty="0">
              <a:solidFill>
                <a:srgbClr val="0069B4"/>
              </a:solidFill>
              <a:effectLst/>
              <a:ea typeface="Aptos" panose="020B0004020202020204" pitchFamily="34" charset="0"/>
            </a:endParaRPr>
          </a:p>
          <a:p>
            <a:pPr lvl="1">
              <a:lnSpc>
                <a:spcPct val="110000"/>
              </a:lnSpc>
              <a:spcBef>
                <a:spcPts val="0"/>
              </a:spcBef>
              <a:buFont typeface="Courier New" panose="02070309020205020404" pitchFamily="49" charset="0"/>
              <a:buChar char="o"/>
            </a:pPr>
            <a:r>
              <a:rPr lang="en-GB" sz="2000" b="1" kern="100" dirty="0">
                <a:solidFill>
                  <a:srgbClr val="0069B4"/>
                </a:solidFill>
                <a:effectLst/>
                <a:ea typeface="Aptos" panose="020B0004020202020204" pitchFamily="34" charset="0"/>
              </a:rPr>
              <a:t>An outreach and communication approach,</a:t>
            </a:r>
            <a:endParaRPr lang="en-US" sz="2000" b="1" kern="100" dirty="0">
              <a:solidFill>
                <a:srgbClr val="0069B4"/>
              </a:solidFill>
              <a:effectLst/>
              <a:ea typeface="Aptos" panose="020B0004020202020204" pitchFamily="34" charset="0"/>
            </a:endParaRPr>
          </a:p>
          <a:p>
            <a:pPr lvl="1">
              <a:lnSpc>
                <a:spcPct val="110000"/>
              </a:lnSpc>
              <a:spcBef>
                <a:spcPts val="0"/>
              </a:spcBef>
              <a:buFont typeface="Courier New" panose="02070309020205020404" pitchFamily="49" charset="0"/>
              <a:buChar char="o"/>
            </a:pPr>
            <a:r>
              <a:rPr lang="en-GB" sz="2000" b="1" kern="100" dirty="0">
                <a:solidFill>
                  <a:srgbClr val="0069B4"/>
                </a:solidFill>
                <a:effectLst/>
                <a:ea typeface="Aptos" panose="020B0004020202020204" pitchFamily="34" charset="0"/>
              </a:rPr>
              <a:t>Consistent messages,</a:t>
            </a:r>
            <a:endParaRPr lang="en-US" sz="2000" b="1" kern="100" dirty="0">
              <a:solidFill>
                <a:srgbClr val="0069B4"/>
              </a:solidFill>
              <a:effectLst/>
              <a:ea typeface="Aptos" panose="020B0004020202020204" pitchFamily="34" charset="0"/>
            </a:endParaRPr>
          </a:p>
          <a:p>
            <a:pPr lvl="1">
              <a:lnSpc>
                <a:spcPct val="110000"/>
              </a:lnSpc>
              <a:spcBef>
                <a:spcPts val="0"/>
              </a:spcBef>
              <a:buFont typeface="Courier New" panose="02070309020205020404" pitchFamily="49" charset="0"/>
              <a:buChar char="o"/>
            </a:pPr>
            <a:r>
              <a:rPr lang="en-GB" sz="2000" b="1" kern="100" dirty="0">
                <a:solidFill>
                  <a:srgbClr val="0069B4"/>
                </a:solidFill>
                <a:effectLst/>
                <a:ea typeface="Aptos" panose="020B0004020202020204" pitchFamily="34" charset="0"/>
              </a:rPr>
              <a:t>An Outreach and Communication Action Plan, and </a:t>
            </a:r>
            <a:endParaRPr lang="en-US" sz="2000" b="1" kern="100" dirty="0">
              <a:solidFill>
                <a:srgbClr val="0069B4"/>
              </a:solidFill>
              <a:effectLst/>
              <a:ea typeface="Aptos" panose="020B0004020202020204" pitchFamily="34" charset="0"/>
            </a:endParaRPr>
          </a:p>
          <a:p>
            <a:pPr lvl="1">
              <a:lnSpc>
                <a:spcPct val="110000"/>
              </a:lnSpc>
              <a:spcBef>
                <a:spcPts val="0"/>
              </a:spcBef>
              <a:buFont typeface="Courier New" panose="02070309020205020404" pitchFamily="49" charset="0"/>
              <a:buChar char="o"/>
            </a:pPr>
            <a:r>
              <a:rPr lang="en-GB" sz="2000" b="1" kern="100" dirty="0">
                <a:solidFill>
                  <a:srgbClr val="0069B4"/>
                </a:solidFill>
                <a:effectLst/>
                <a:ea typeface="Aptos" panose="020B0004020202020204" pitchFamily="34" charset="0"/>
              </a:rPr>
              <a:t>Monitoring/measurement.</a:t>
            </a:r>
            <a:endParaRPr lang="en-US" sz="1800" kern="100" dirty="0">
              <a:solidFill>
                <a:srgbClr val="0069B4"/>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8502725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9475-9143-8388-F784-B277F557F723}"/>
              </a:ext>
            </a:extLst>
          </p:cNvPr>
          <p:cNvSpPr>
            <a:spLocks noGrp="1"/>
          </p:cNvSpPr>
          <p:nvPr>
            <p:ph type="title"/>
          </p:nvPr>
        </p:nvSpPr>
        <p:spPr>
          <a:xfrm>
            <a:off x="472441" y="157313"/>
            <a:ext cx="10515600" cy="1005281"/>
          </a:xfrm>
        </p:spPr>
        <p:txBody>
          <a:bodyPr>
            <a:normAutofit/>
          </a:bodyPr>
          <a:lstStyle/>
          <a:p>
            <a:r>
              <a:rPr lang="en-US" sz="3600" dirty="0"/>
              <a:t>7. Monitoring and Measurement </a:t>
            </a:r>
            <a:r>
              <a:rPr lang="en-US" sz="2800" b="0" dirty="0"/>
              <a:t> p. 39</a:t>
            </a:r>
            <a:endParaRPr lang="en-US" sz="3400" b="0" dirty="0"/>
          </a:p>
        </p:txBody>
      </p:sp>
      <p:sp>
        <p:nvSpPr>
          <p:cNvPr id="3" name="Content Placeholder 2">
            <a:extLst>
              <a:ext uri="{FF2B5EF4-FFF2-40B4-BE49-F238E27FC236}">
                <a16:creationId xmlns:a16="http://schemas.microsoft.com/office/drawing/2014/main" id="{1D499239-D8E4-0DE5-7FEE-942F31AF04C3}"/>
              </a:ext>
            </a:extLst>
          </p:cNvPr>
          <p:cNvSpPr>
            <a:spLocks noGrp="1"/>
          </p:cNvSpPr>
          <p:nvPr>
            <p:ph sz="quarter" idx="10"/>
          </p:nvPr>
        </p:nvSpPr>
        <p:spPr>
          <a:xfrm>
            <a:off x="472441" y="1290804"/>
            <a:ext cx="11517629" cy="5567196"/>
          </a:xfrm>
          <a:solidFill>
            <a:schemeClr val="bg1"/>
          </a:solidFill>
        </p:spPr>
        <p:txBody>
          <a:bodyPr>
            <a:normAutofit fontScale="92500" lnSpcReduction="10000"/>
          </a:bodyPr>
          <a:lstStyle/>
          <a:p>
            <a:pPr marL="293688" indent="-293688">
              <a:lnSpc>
                <a:spcPct val="100000"/>
              </a:lnSpc>
              <a:spcBef>
                <a:spcPts val="0"/>
              </a:spcBef>
              <a:spcAft>
                <a:spcPts val="1200"/>
              </a:spcAft>
            </a:pPr>
            <a:r>
              <a:rPr lang="en-GB" sz="2200" b="1" kern="100" dirty="0">
                <a:ea typeface="Aptos" panose="020B0004020202020204" pitchFamily="34" charset="0"/>
              </a:rPr>
              <a:t>Monitor implementation progress, and measure effectiveness of TRC                                       through Performance Indicators (established by TRC SG, TTDMP). </a:t>
            </a:r>
          </a:p>
          <a:p>
            <a:pPr marL="293688" indent="-293688">
              <a:lnSpc>
                <a:spcPct val="100000"/>
              </a:lnSpc>
              <a:spcBef>
                <a:spcPts val="0"/>
              </a:spcBef>
              <a:spcAft>
                <a:spcPts val="1200"/>
              </a:spcAft>
            </a:pPr>
            <a:r>
              <a:rPr lang="en-GB" sz="2200" b="1" kern="100" dirty="0">
                <a:ea typeface="Aptos" panose="020B0004020202020204" pitchFamily="34" charset="0"/>
              </a:rPr>
              <a:t>Positive Progress and effectiveness indicated by increases each year</a:t>
            </a:r>
          </a:p>
          <a:p>
            <a:pPr marL="293688" indent="-293688">
              <a:lnSpc>
                <a:spcPct val="100000"/>
              </a:lnSpc>
              <a:spcBef>
                <a:spcPts val="0"/>
              </a:spcBef>
              <a:spcAft>
                <a:spcPts val="1200"/>
              </a:spcAft>
            </a:pPr>
            <a:r>
              <a:rPr lang="en-GB" sz="2200" b="1" kern="100" dirty="0">
                <a:effectLst/>
                <a:ea typeface="Aptos" panose="020B0004020202020204" pitchFamily="34" charset="0"/>
              </a:rPr>
              <a:t>Report annually to TOWS WG – TRRP actions/outcomes compiled by TRC and TTDMP, supported by ICGs and TSR</a:t>
            </a:r>
          </a:p>
          <a:p>
            <a:pPr marL="293688" indent="-293688">
              <a:lnSpc>
                <a:spcPct val="110000"/>
              </a:lnSpc>
              <a:spcBef>
                <a:spcPts val="0"/>
              </a:spcBef>
            </a:pPr>
            <a:r>
              <a:rPr lang="en-NZ" sz="2200" b="1" kern="100" dirty="0">
                <a:solidFill>
                  <a:srgbClr val="0069B4"/>
                </a:solidFill>
                <a:ea typeface="Aptos" panose="020B0004020202020204" pitchFamily="34" charset="0"/>
              </a:rPr>
              <a:t>TR Performance Indicators may include :</a:t>
            </a:r>
            <a:endParaRPr lang="en-US" sz="2200" b="1" kern="100" dirty="0">
              <a:solidFill>
                <a:srgbClr val="0069B4"/>
              </a:solidFill>
              <a:effectLst/>
              <a:ea typeface="Aptos" panose="020B0004020202020204" pitchFamily="34" charset="0"/>
            </a:endParaRPr>
          </a:p>
          <a:p>
            <a:pPr marL="700713" lvl="1" indent="-342900" algn="just">
              <a:lnSpc>
                <a:spcPct val="107000"/>
              </a:lnSpc>
              <a:spcBef>
                <a:spcPts val="0"/>
              </a:spcBef>
              <a:buFont typeface="Courier New" panose="02070309020205020404" pitchFamily="49" charset="0"/>
              <a:buChar char="o"/>
            </a:pPr>
            <a:r>
              <a:rPr lang="en-GB" sz="1900" kern="100" dirty="0">
                <a:effectLst/>
                <a:ea typeface="Aptos" panose="020B0004020202020204" pitchFamily="34" charset="0"/>
              </a:rPr>
              <a:t># countries implementing Tsunami Ready every year.</a:t>
            </a:r>
            <a:endParaRPr lang="en-US" sz="1900" kern="100" dirty="0">
              <a:effectLst/>
              <a:ea typeface="Aptos" panose="020B0004020202020204" pitchFamily="34" charset="0"/>
            </a:endParaRPr>
          </a:p>
          <a:p>
            <a:pPr marL="700713" lvl="1" indent="-342900" algn="just">
              <a:lnSpc>
                <a:spcPct val="107000"/>
              </a:lnSpc>
              <a:spcBef>
                <a:spcPts val="0"/>
              </a:spcBef>
              <a:buFont typeface="Courier New" panose="02070309020205020404" pitchFamily="49" charset="0"/>
              <a:buChar char="o"/>
            </a:pPr>
            <a:r>
              <a:rPr lang="en-GB" sz="1900" kern="100" dirty="0">
                <a:effectLst/>
                <a:ea typeface="Aptos" panose="020B0004020202020204" pitchFamily="34" charset="0"/>
              </a:rPr>
              <a:t># communities implementing Tsunami Ready every year.</a:t>
            </a:r>
            <a:endParaRPr lang="en-US" sz="1900" kern="100" dirty="0">
              <a:effectLst/>
              <a:ea typeface="Aptos" panose="020B0004020202020204" pitchFamily="34" charset="0"/>
            </a:endParaRPr>
          </a:p>
          <a:p>
            <a:pPr marL="700713" lvl="1" indent="-342900" algn="just">
              <a:lnSpc>
                <a:spcPct val="107000"/>
              </a:lnSpc>
              <a:spcBef>
                <a:spcPts val="0"/>
              </a:spcBef>
              <a:buFont typeface="Courier New" panose="02070309020205020404" pitchFamily="49" charset="0"/>
              <a:buChar char="o"/>
            </a:pPr>
            <a:r>
              <a:rPr lang="en-GB" sz="1900" kern="100" dirty="0">
                <a:effectLst/>
                <a:ea typeface="Aptos" panose="020B0004020202020204" pitchFamily="34" charset="0"/>
              </a:rPr>
              <a:t>% of each country that is Tsunami Ready</a:t>
            </a:r>
            <a:endParaRPr lang="en-US" sz="1900" kern="100" dirty="0">
              <a:effectLst/>
              <a:ea typeface="Aptos" panose="020B0004020202020204" pitchFamily="34" charset="0"/>
            </a:endParaRPr>
          </a:p>
          <a:p>
            <a:pPr marL="700713" lvl="1" indent="-342900" algn="just">
              <a:lnSpc>
                <a:spcPct val="107000"/>
              </a:lnSpc>
              <a:spcBef>
                <a:spcPts val="0"/>
              </a:spcBef>
              <a:buFont typeface="Courier New" panose="02070309020205020404" pitchFamily="49" charset="0"/>
              <a:buChar char="o"/>
            </a:pPr>
            <a:r>
              <a:rPr lang="en-GB" sz="1900" kern="100" dirty="0">
                <a:effectLst/>
                <a:ea typeface="Aptos" panose="020B0004020202020204" pitchFamily="34" charset="0"/>
              </a:rPr>
              <a:t># countries with TRRP Programmes</a:t>
            </a:r>
            <a:endParaRPr lang="en-US" sz="1900" kern="100" dirty="0">
              <a:effectLst/>
              <a:ea typeface="Aptos" panose="020B0004020202020204" pitchFamily="34" charset="0"/>
            </a:endParaRPr>
          </a:p>
          <a:p>
            <a:pPr marL="700713" lvl="1" indent="-342900" algn="just">
              <a:lnSpc>
                <a:spcPct val="107000"/>
              </a:lnSpc>
              <a:spcBef>
                <a:spcPts val="0"/>
              </a:spcBef>
              <a:buFont typeface="Courier New" panose="02070309020205020404" pitchFamily="49" charset="0"/>
              <a:buChar char="o"/>
            </a:pPr>
            <a:r>
              <a:rPr lang="en-GB" sz="1900" kern="100" dirty="0">
                <a:effectLst/>
                <a:ea typeface="Aptos" panose="020B0004020202020204" pitchFamily="34" charset="0"/>
              </a:rPr>
              <a:t># countries that have allocated funds for TRRP</a:t>
            </a:r>
            <a:endParaRPr lang="en-US" sz="1900" kern="100" dirty="0">
              <a:effectLst/>
              <a:ea typeface="Aptos" panose="020B0004020202020204" pitchFamily="34" charset="0"/>
            </a:endParaRPr>
          </a:p>
          <a:p>
            <a:pPr marL="700713" lvl="1" indent="-342900" algn="just">
              <a:lnSpc>
                <a:spcPct val="107000"/>
              </a:lnSpc>
              <a:spcBef>
                <a:spcPts val="0"/>
              </a:spcBef>
              <a:spcAft>
                <a:spcPts val="800"/>
              </a:spcAft>
              <a:buFont typeface="Courier New" panose="02070309020205020404" pitchFamily="49" charset="0"/>
              <a:buChar char="o"/>
            </a:pPr>
            <a:r>
              <a:rPr lang="en-GB" sz="1900" kern="100" dirty="0">
                <a:effectLst/>
                <a:ea typeface="Aptos" panose="020B0004020202020204" pitchFamily="34" charset="0"/>
              </a:rPr>
              <a:t># countries in which the TRRP is embedded in policies and structures (e.g., TRRP included in national DRR strategy documents, example is Costa Rica (CNE) and Colombia (SECDRR))</a:t>
            </a:r>
          </a:p>
          <a:p>
            <a:pPr marL="293688" lvl="0" indent="-293688">
              <a:lnSpc>
                <a:spcPct val="110000"/>
              </a:lnSpc>
              <a:spcBef>
                <a:spcPts val="0"/>
              </a:spcBef>
            </a:pPr>
            <a:r>
              <a:rPr lang="en-GB" sz="2200" b="1" kern="100" dirty="0">
                <a:solidFill>
                  <a:srgbClr val="0069B4"/>
                </a:solidFill>
              </a:rPr>
              <a:t>TR Coalition indicators may include: </a:t>
            </a:r>
          </a:p>
          <a:p>
            <a:pPr marL="700713" lvl="1" indent="-342900" algn="just">
              <a:lnSpc>
                <a:spcPct val="107000"/>
              </a:lnSpc>
              <a:spcBef>
                <a:spcPts val="0"/>
              </a:spcBef>
              <a:buFont typeface="Courier New" panose="02070309020205020404" pitchFamily="49" charset="0"/>
              <a:buChar char="o"/>
            </a:pPr>
            <a:r>
              <a:rPr lang="en-GB" sz="2100" kern="100" dirty="0"/>
              <a:t># and status of institutions participating in the Coalition</a:t>
            </a:r>
            <a:endParaRPr lang="en-US" sz="2100" kern="100" dirty="0"/>
          </a:p>
          <a:p>
            <a:pPr marL="700713" lvl="1" indent="-342900" algn="just">
              <a:lnSpc>
                <a:spcPct val="107000"/>
              </a:lnSpc>
              <a:spcBef>
                <a:spcPts val="0"/>
              </a:spcBef>
              <a:buFont typeface="Courier New" panose="02070309020205020404" pitchFamily="49" charset="0"/>
              <a:buChar char="o"/>
            </a:pPr>
            <a:r>
              <a:rPr lang="en-GB" sz="2100" kern="100" dirty="0"/>
              <a:t># and outcomes of Coalition engagements</a:t>
            </a:r>
            <a:endParaRPr lang="en-US" sz="2100" kern="100" dirty="0"/>
          </a:p>
          <a:p>
            <a:pPr marL="700713" lvl="1" indent="-342900" algn="just">
              <a:lnSpc>
                <a:spcPct val="107000"/>
              </a:lnSpc>
              <a:spcBef>
                <a:spcPts val="0"/>
              </a:spcBef>
              <a:spcAft>
                <a:spcPts val="800"/>
              </a:spcAft>
              <a:buFont typeface="Courier New" panose="02070309020205020404" pitchFamily="49" charset="0"/>
              <a:buChar char="o"/>
            </a:pPr>
            <a:r>
              <a:rPr lang="en-GB" sz="2100" kern="100" dirty="0"/>
              <a:t># and amount of resources available from diverse sources for implementing the TRRP</a:t>
            </a:r>
            <a:endParaRPr lang="en-US" sz="2100" kern="100" dirty="0"/>
          </a:p>
        </p:txBody>
      </p:sp>
    </p:spTree>
    <p:extLst>
      <p:ext uri="{BB962C8B-B14F-4D97-AF65-F5344CB8AC3E}">
        <p14:creationId xmlns:p14="http://schemas.microsoft.com/office/powerpoint/2010/main" val="19140900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sz="3600" dirty="0"/>
              <a:t>Tsunami Ready Coalition </a:t>
            </a:r>
            <a:r>
              <a:rPr lang="en-US" sz="2800" b="0" dirty="0"/>
              <a:t>(</a:t>
            </a:r>
            <a:r>
              <a:rPr lang="en-US" sz="2800" b="1" dirty="0">
                <a:solidFill>
                  <a:srgbClr val="C00000"/>
                </a:solidFill>
              </a:rPr>
              <a:t>IOC A-33/3.4.1, 2025</a:t>
            </a:r>
            <a:r>
              <a:rPr lang="en-US" sz="2800" b="0" dirty="0"/>
              <a:t>)</a:t>
            </a:r>
            <a:endParaRPr lang="en-US" sz="3600" b="0" dirty="0"/>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502465" y="1313659"/>
            <a:ext cx="10128691" cy="3617722"/>
          </a:xfrm>
          <a:noFill/>
        </p:spPr>
        <p:txBody>
          <a:bodyPr>
            <a:noAutofit/>
          </a:bodyPr>
          <a:lstStyle/>
          <a:p>
            <a:pPr marL="0" indent="0">
              <a:buNone/>
            </a:pPr>
            <a:r>
              <a:rPr lang="en-GB" sz="1800" u="sng" dirty="0">
                <a:effectLst/>
                <a:highlight>
                  <a:srgbClr val="00FFFF"/>
                </a:highlight>
                <a:ea typeface="Times New Roman" panose="02020603050405020304" pitchFamily="18" charset="0"/>
              </a:rPr>
              <a:t>Requests</a:t>
            </a:r>
            <a:r>
              <a:rPr lang="en-GB" sz="1800" dirty="0">
                <a:effectLst/>
                <a:highlight>
                  <a:srgbClr val="00FFFF"/>
                </a:highlight>
                <a:ea typeface="Times New Roman" panose="02020603050405020304" pitchFamily="18" charset="0"/>
              </a:rPr>
              <a:t> the IOC Secretariat </a:t>
            </a:r>
            <a:r>
              <a:rPr lang="en-GB" sz="1800" dirty="0">
                <a:effectLst/>
                <a:ea typeface="Times New Roman" panose="02020603050405020304" pitchFamily="18" charset="0"/>
              </a:rPr>
              <a:t>to:</a:t>
            </a:r>
            <a:endParaRPr lang="en-US" sz="1800" dirty="0">
              <a:effectLst/>
              <a:ea typeface="Times New Roman" panose="02020603050405020304" pitchFamily="18" charset="0"/>
            </a:endParaRPr>
          </a:p>
          <a:p>
            <a:pPr marL="1149350" marR="0" lvl="0" indent="-520700">
              <a:spcBef>
                <a:spcPts val="0"/>
              </a:spcBef>
              <a:spcAft>
                <a:spcPts val="600"/>
              </a:spcAft>
              <a:buFont typeface="+mj-lt"/>
              <a:buAutoNum type="romanLcParenBoth"/>
              <a:tabLst>
                <a:tab pos="449263" algn="l"/>
              </a:tabLst>
            </a:pPr>
            <a:r>
              <a:rPr lang="en-GB" sz="1800" dirty="0">
                <a:effectLst/>
                <a:ea typeface="Times New Roman" panose="02020603050405020304" pitchFamily="18" charset="0"/>
              </a:rPr>
              <a:t>inform Member States of the availability of the Tsunami Ready Toolkit through an IOC circular letter addressed to the Tsunami National Contacts, National Tsunami Ready Boards, and more widely by the attaching it as an appendix to the UNESCO-IOC Standard Guidelines for the Tsunami Ready Recognition Programme (IOC Manuals and guides, 74);</a:t>
            </a:r>
            <a:endParaRPr lang="en-US" sz="1800" dirty="0">
              <a:effectLst/>
              <a:ea typeface="Times New Roman" panose="02020603050405020304" pitchFamily="18" charset="0"/>
            </a:endParaRPr>
          </a:p>
          <a:p>
            <a:pPr marL="1149350" marR="0" lvl="0" indent="-520700">
              <a:spcBef>
                <a:spcPts val="0"/>
              </a:spcBef>
              <a:spcAft>
                <a:spcPts val="600"/>
              </a:spcAft>
              <a:buFont typeface="+mj-lt"/>
              <a:buAutoNum type="romanLcParenBoth"/>
              <a:tabLst>
                <a:tab pos="449263" algn="l"/>
              </a:tabLst>
            </a:pPr>
            <a:r>
              <a:rPr lang="en-GB" sz="1800" dirty="0">
                <a:effectLst/>
                <a:ea typeface="Times New Roman" panose="02020603050405020304" pitchFamily="18" charset="0"/>
              </a:rPr>
              <a:t>disseminate the final version of the basic tsunami warning product/template for use by the radio amateurs, as a guidance;</a:t>
            </a:r>
            <a:endParaRPr lang="en-US" sz="1800" dirty="0">
              <a:effectLst/>
              <a:ea typeface="Times New Roman" panose="02020603050405020304" pitchFamily="18" charset="0"/>
            </a:endParaRPr>
          </a:p>
          <a:p>
            <a:pPr marL="1149350" marR="0" lvl="0" indent="-520700">
              <a:spcBef>
                <a:spcPts val="0"/>
              </a:spcBef>
              <a:spcAft>
                <a:spcPts val="600"/>
              </a:spcAft>
              <a:buFont typeface="+mj-lt"/>
              <a:buAutoNum type="romanLcParenBoth"/>
              <a:tabLst>
                <a:tab pos="449263" algn="l"/>
              </a:tabLst>
            </a:pPr>
            <a:r>
              <a:rPr lang="en-GB" sz="1800" dirty="0">
                <a:effectLst/>
                <a:highlight>
                  <a:srgbClr val="00FFFF"/>
                </a:highlight>
                <a:ea typeface="Times New Roman" panose="02020603050405020304" pitchFamily="18" charset="0"/>
              </a:rPr>
              <a:t>finalize the Tsunami Ready Coalition Implementation Plan in consultation with the Tsunami Ready Coalition Chair </a:t>
            </a:r>
            <a:r>
              <a:rPr lang="en-GB" sz="1800" dirty="0">
                <a:effectLst/>
                <a:ea typeface="Times New Roman" panose="02020603050405020304" pitchFamily="18" charset="0"/>
              </a:rPr>
              <a:t>the Coalition Partners, 'Ambassadors' or similar namesake, and Coalition Co-Chair;</a:t>
            </a:r>
            <a:endParaRPr lang="en-US" sz="1800" dirty="0">
              <a:effectLst/>
              <a:ea typeface="Times New Roman" panose="02020603050405020304" pitchFamily="18" charset="0"/>
            </a:endParaRPr>
          </a:p>
          <a:p>
            <a:pPr marL="1149350" marR="0" lvl="0" indent="-520700">
              <a:spcBef>
                <a:spcPts val="0"/>
              </a:spcBef>
              <a:spcAft>
                <a:spcPts val="1200"/>
              </a:spcAft>
              <a:buFont typeface="+mj-lt"/>
              <a:buAutoNum type="romanLcParenBoth"/>
              <a:tabLst>
                <a:tab pos="449263" algn="l"/>
              </a:tabLst>
            </a:pPr>
            <a:r>
              <a:rPr lang="en-GB" sz="1800" dirty="0">
                <a:effectLst/>
                <a:highlight>
                  <a:srgbClr val="00FFFF"/>
                </a:highlight>
                <a:ea typeface="Times New Roman" panose="02020603050405020304" pitchFamily="18" charset="0"/>
              </a:rPr>
              <a:t>extend invitations to the proposed Coalition Partners and 'Ambassadors' or similar namesake, and a Coalition Co-chair</a:t>
            </a:r>
            <a:r>
              <a:rPr lang="en-GB" sz="1800" dirty="0">
                <a:effectLst/>
                <a:ea typeface="Times New Roman" panose="02020603050405020304" pitchFamily="18" charset="0"/>
              </a:rPr>
              <a:t>, and </a:t>
            </a:r>
            <a:r>
              <a:rPr lang="en-GB" sz="1800" dirty="0">
                <a:effectLst/>
                <a:highlight>
                  <a:srgbClr val="FFFF00"/>
                </a:highlight>
                <a:ea typeface="Times New Roman" panose="02020603050405020304" pitchFamily="18" charset="0"/>
              </a:rPr>
              <a:t>urgently address needed resources;</a:t>
            </a:r>
            <a:endParaRPr lang="en-US" sz="1800" dirty="0">
              <a:effectLst/>
              <a:highlight>
                <a:srgbClr val="FFFF00"/>
              </a:highlight>
              <a:ea typeface="Times New Roman" panose="02020603050405020304" pitchFamily="18" charset="0"/>
            </a:endParaRPr>
          </a:p>
          <a:p>
            <a:pPr marL="0" marR="0" indent="0">
              <a:spcBef>
                <a:spcPts val="0"/>
              </a:spcBef>
              <a:spcAft>
                <a:spcPts val="1200"/>
              </a:spcAft>
              <a:buNone/>
              <a:tabLst>
                <a:tab pos="450215" algn="l"/>
              </a:tabLst>
            </a:pPr>
            <a:endParaRPr lang="en-GB" sz="700" b="1" dirty="0">
              <a:effectLst/>
              <a:highlight>
                <a:srgbClr val="FFFF00"/>
              </a:highlight>
              <a:latin typeface="Arial" panose="020B0604020202020204" pitchFamily="34" charset="0"/>
              <a:ea typeface="Times New Roman" panose="02020603050405020304" pitchFamily="18" charset="0"/>
            </a:endParaRPr>
          </a:p>
          <a:p>
            <a:pPr marL="0" indent="0">
              <a:buNone/>
            </a:pPr>
            <a:endParaRPr lang="en-US" sz="2200" b="1" dirty="0"/>
          </a:p>
        </p:txBody>
      </p:sp>
      <p:sp>
        <p:nvSpPr>
          <p:cNvPr id="3" name="Rectangle 2">
            <a:extLst>
              <a:ext uri="{FF2B5EF4-FFF2-40B4-BE49-F238E27FC236}">
                <a16:creationId xmlns:a16="http://schemas.microsoft.com/office/drawing/2014/main" id="{E2FCBB08-8390-1335-7EF2-6B09761282E7}"/>
              </a:ext>
            </a:extLst>
          </p:cNvPr>
          <p:cNvSpPr/>
          <p:nvPr/>
        </p:nvSpPr>
        <p:spPr>
          <a:xfrm>
            <a:off x="502465" y="5059650"/>
            <a:ext cx="10299513" cy="1537855"/>
          </a:xfrm>
          <a:prstGeom prst="rect">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288925" marR="0">
              <a:lnSpc>
                <a:spcPct val="90000"/>
              </a:lnSpc>
              <a:spcBef>
                <a:spcPts val="0"/>
              </a:spcBef>
              <a:spcAft>
                <a:spcPts val="600"/>
              </a:spcAft>
              <a:buNone/>
              <a:tabLst>
                <a:tab pos="449263" algn="l"/>
              </a:tabLst>
            </a:pPr>
            <a:r>
              <a:rPr lang="en-GB" sz="1600" b="1" dirty="0">
                <a:effectLst/>
                <a:latin typeface="Arial" panose="020B0604020202020204" pitchFamily="34" charset="0"/>
                <a:ea typeface="Times New Roman" panose="02020603050405020304" pitchFamily="18" charset="0"/>
              </a:rPr>
              <a:t>Task Team on Tsunami Disaster Management and Preparedness (TT DMP)</a:t>
            </a:r>
            <a:endParaRPr lang="en-US" sz="1600" dirty="0">
              <a:effectLst/>
              <a:latin typeface="Times New Roman" panose="02020603050405020304" pitchFamily="18" charset="0"/>
              <a:ea typeface="Times New Roman" panose="02020603050405020304" pitchFamily="18" charset="0"/>
            </a:endParaRPr>
          </a:p>
          <a:p>
            <a:pPr marL="288925" marR="0">
              <a:lnSpc>
                <a:spcPct val="90000"/>
              </a:lnSpc>
              <a:spcBef>
                <a:spcPts val="0"/>
              </a:spcBef>
              <a:buNone/>
              <a:tabLst>
                <a:tab pos="449263" algn="l"/>
              </a:tabLst>
            </a:pPr>
            <a:r>
              <a:rPr lang="en-GB" sz="1600" b="1" dirty="0">
                <a:effectLst/>
                <a:latin typeface="Arial" panose="020B0604020202020204" pitchFamily="34" charset="0"/>
                <a:ea typeface="Times New Roman" panose="02020603050405020304" pitchFamily="18" charset="0"/>
              </a:rPr>
              <a:t>Facilitate</a:t>
            </a:r>
            <a:r>
              <a:rPr lang="en-GB" sz="1600" dirty="0">
                <a:effectLst/>
                <a:latin typeface="Arial" panose="020B0604020202020204" pitchFamily="34" charset="0"/>
                <a:ea typeface="Times New Roman" panose="02020603050405020304" pitchFamily="18" charset="0"/>
              </a:rPr>
              <a:t> in collaboration with key international stakeholders and organizations (such as UNDRR, IFRC, UNDP, WMO, etc.), or </a:t>
            </a:r>
            <a:r>
              <a:rPr lang="en-GB" sz="1600" b="1" dirty="0">
                <a:effectLst/>
                <a:latin typeface="Arial" panose="020B0604020202020204" pitchFamily="34" charset="0"/>
                <a:ea typeface="Times New Roman" panose="02020603050405020304" pitchFamily="18" charset="0"/>
              </a:rPr>
              <a:t>initiatives (such as the Tsunami Ready Coalition</a:t>
            </a:r>
            <a:r>
              <a:rPr lang="en-GB" sz="1600" dirty="0">
                <a:effectLst/>
                <a:latin typeface="Arial" panose="020B0604020202020204" pitchFamily="34" charset="0"/>
                <a:ea typeface="Times New Roman" panose="02020603050405020304" pitchFamily="18" charset="0"/>
              </a:rPr>
              <a:t>, Coastal Inundation Forecasting Initiative etc.)  </a:t>
            </a:r>
            <a:r>
              <a:rPr lang="en-GB" sz="1600" b="1" dirty="0">
                <a:effectLst/>
                <a:latin typeface="Arial" panose="020B0604020202020204" pitchFamily="34" charset="0"/>
                <a:ea typeface="Times New Roman" panose="02020603050405020304" pitchFamily="18" charset="0"/>
              </a:rPr>
              <a:t>the </a:t>
            </a:r>
            <a:r>
              <a:rPr lang="en-GB" sz="1600" b="1" dirty="0">
                <a:solidFill>
                  <a:schemeClr val="tx1"/>
                </a:solidFill>
                <a:effectLst/>
                <a:latin typeface="Arial" panose="020B0604020202020204" pitchFamily="34" charset="0"/>
                <a:ea typeface="Times New Roman" panose="02020603050405020304" pitchFamily="18" charset="0"/>
              </a:rPr>
              <a:t>exchange of experiences and information on preparedness and mitigation actions, education/awareness</a:t>
            </a:r>
            <a:r>
              <a:rPr lang="en-GB" sz="1600" dirty="0">
                <a:solidFill>
                  <a:schemeClr val="tx1"/>
                </a:solidFill>
                <a:effectLst/>
                <a:latin typeface="Arial" panose="020B0604020202020204" pitchFamily="34" charset="0"/>
                <a:ea typeface="Times New Roman" panose="02020603050405020304" pitchFamily="18" charset="0"/>
              </a:rPr>
              <a:t>, and other matters </a:t>
            </a:r>
            <a:r>
              <a:rPr lang="en-GB" sz="1600" dirty="0">
                <a:effectLst/>
                <a:latin typeface="Arial" panose="020B0604020202020204" pitchFamily="34" charset="0"/>
                <a:ea typeface="Times New Roman" panose="02020603050405020304" pitchFamily="18" charset="0"/>
              </a:rPr>
              <a:t>related to disaster management and preparedness for tsunamis and other coastal sea level related hazards;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754911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9475-9143-8388-F784-B277F557F723}"/>
              </a:ext>
            </a:extLst>
          </p:cNvPr>
          <p:cNvSpPr>
            <a:spLocks noGrp="1"/>
          </p:cNvSpPr>
          <p:nvPr>
            <p:ph type="title"/>
          </p:nvPr>
        </p:nvSpPr>
        <p:spPr>
          <a:xfrm>
            <a:off x="472441" y="157313"/>
            <a:ext cx="10515600" cy="1005281"/>
          </a:xfrm>
        </p:spPr>
        <p:txBody>
          <a:bodyPr/>
          <a:lstStyle/>
          <a:p>
            <a:r>
              <a:rPr lang="en-US" dirty="0"/>
              <a:t>TOWS WG Recommendation (2025)</a:t>
            </a:r>
          </a:p>
        </p:txBody>
      </p:sp>
      <p:sp>
        <p:nvSpPr>
          <p:cNvPr id="3" name="Content Placeholder 2">
            <a:extLst>
              <a:ext uri="{FF2B5EF4-FFF2-40B4-BE49-F238E27FC236}">
                <a16:creationId xmlns:a16="http://schemas.microsoft.com/office/drawing/2014/main" id="{1D499239-D8E4-0DE5-7FEE-942F31AF04C3}"/>
              </a:ext>
            </a:extLst>
          </p:cNvPr>
          <p:cNvSpPr>
            <a:spLocks noGrp="1"/>
          </p:cNvSpPr>
          <p:nvPr>
            <p:ph sz="quarter" idx="10"/>
          </p:nvPr>
        </p:nvSpPr>
        <p:spPr>
          <a:xfrm>
            <a:off x="394196" y="1188162"/>
            <a:ext cx="11660272" cy="5512525"/>
          </a:xfrm>
          <a:solidFill>
            <a:schemeClr val="bg1"/>
          </a:solidFill>
        </p:spPr>
        <p:txBody>
          <a:bodyPr>
            <a:noAutofit/>
          </a:bodyPr>
          <a:lstStyle/>
          <a:p>
            <a:pPr marL="231775" lvl="1" indent="-200025" fontAlgn="base">
              <a:spcBef>
                <a:spcPts val="900"/>
              </a:spcBef>
            </a:pPr>
            <a:r>
              <a:rPr lang="en-US" sz="1600" b="1" dirty="0">
                <a:solidFill>
                  <a:schemeClr val="tx1"/>
                </a:solidFill>
              </a:rPr>
              <a:t>Notes </a:t>
            </a:r>
            <a:r>
              <a:rPr lang="en-US" sz="1600" dirty="0">
                <a:solidFill>
                  <a:schemeClr val="tx1"/>
                </a:solidFill>
              </a:rPr>
              <a:t>that TOWS-WG-XVI (2023) requested the Tsunami Ready Coalition Chair to propose a governing structure for the Tsunami Ready Coalition and that TOWS WG approval is essential for advancing the work of the Tsunami Ready Coalition</a:t>
            </a:r>
          </a:p>
          <a:p>
            <a:pPr marL="231775" lvl="1" indent="-200025" fontAlgn="base">
              <a:spcBef>
                <a:spcPts val="900"/>
              </a:spcBef>
            </a:pPr>
            <a:r>
              <a:rPr lang="en-US" sz="1600" b="1" dirty="0">
                <a:solidFill>
                  <a:schemeClr val="tx1"/>
                </a:solidFill>
              </a:rPr>
              <a:t>Also notes </a:t>
            </a:r>
            <a:r>
              <a:rPr lang="en-US" sz="1600" dirty="0">
                <a:solidFill>
                  <a:schemeClr val="tx1"/>
                </a:solidFill>
              </a:rPr>
              <a:t>that  the Tsunami Ready Coalition Implementation Plan was reviewed by the Ocean Decade Scientific Committee (16-17 January 2025), by the TOWS-WG Joint Task Teams on TWO and DMO (20-22 February 2025), and is included as part of the Coalition Chair’s report to TOWS-WG-XVIII)</a:t>
            </a:r>
          </a:p>
          <a:p>
            <a:pPr>
              <a:spcBef>
                <a:spcPts val="900"/>
              </a:spcBef>
            </a:pPr>
            <a:r>
              <a:rPr lang="en-US" sz="1600" b="1" dirty="0">
                <a:solidFill>
                  <a:schemeClr val="tx1"/>
                </a:solidFill>
              </a:rPr>
              <a:t>Having considered </a:t>
            </a:r>
            <a:r>
              <a:rPr lang="en-US" sz="1600" dirty="0">
                <a:solidFill>
                  <a:schemeClr val="tx1"/>
                </a:solidFill>
              </a:rPr>
              <a:t>the Tsunami Ready Coalition Implementation Plan, </a:t>
            </a:r>
          </a:p>
          <a:p>
            <a:pPr marL="231775" lvl="1" indent="-200025" fontAlgn="base">
              <a:lnSpc>
                <a:spcPct val="110000"/>
              </a:lnSpc>
              <a:spcBef>
                <a:spcPts val="900"/>
              </a:spcBef>
            </a:pPr>
            <a:r>
              <a:rPr lang="en-US" sz="1600" b="1" dirty="0">
                <a:solidFill>
                  <a:srgbClr val="0069B4"/>
                </a:solidFill>
              </a:rPr>
              <a:t>Approves</a:t>
            </a:r>
            <a:r>
              <a:rPr lang="en-US" sz="1600" dirty="0">
                <a:solidFill>
                  <a:srgbClr val="0069B4"/>
                </a:solidFill>
              </a:rPr>
              <a:t> the Implementation Plan, including:</a:t>
            </a:r>
          </a:p>
          <a:p>
            <a:pPr marL="553232" lvl="4" indent="-200025" fontAlgn="base">
              <a:spcBef>
                <a:spcPts val="0"/>
              </a:spcBef>
            </a:pPr>
            <a:r>
              <a:rPr lang="en-US" sz="1600" dirty="0">
                <a:solidFill>
                  <a:srgbClr val="0069B4"/>
                </a:solidFill>
              </a:rPr>
              <a:t>The Coalition mandate and terms of reference,</a:t>
            </a:r>
          </a:p>
          <a:p>
            <a:pPr marL="553232" lvl="4" indent="-200025" fontAlgn="base">
              <a:spcBef>
                <a:spcPts val="0"/>
              </a:spcBef>
            </a:pPr>
            <a:r>
              <a:rPr lang="en-US" sz="1600" dirty="0">
                <a:solidFill>
                  <a:srgbClr val="0069B4"/>
                </a:solidFill>
              </a:rPr>
              <a:t>The Coalition structure, and</a:t>
            </a:r>
          </a:p>
          <a:p>
            <a:pPr marL="553232" lvl="4" indent="-200025" fontAlgn="base">
              <a:spcBef>
                <a:spcPts val="0"/>
              </a:spcBef>
            </a:pPr>
            <a:r>
              <a:rPr lang="en-US" sz="1600" dirty="0">
                <a:solidFill>
                  <a:srgbClr val="0069B4"/>
                </a:solidFill>
              </a:rPr>
              <a:t>The identified key Coalition Partners.</a:t>
            </a:r>
          </a:p>
          <a:p>
            <a:pPr marL="231775" lvl="1" indent="-200025" fontAlgn="base">
              <a:spcBef>
                <a:spcPts val="900"/>
              </a:spcBef>
            </a:pPr>
            <a:r>
              <a:rPr lang="en-US" sz="1600" b="1" dirty="0">
                <a:solidFill>
                  <a:srgbClr val="0069B4"/>
                </a:solidFill>
              </a:rPr>
              <a:t>Notes</a:t>
            </a:r>
            <a:r>
              <a:rPr lang="en-US" sz="1600" dirty="0">
                <a:solidFill>
                  <a:srgbClr val="0069B4"/>
                </a:solidFill>
              </a:rPr>
              <a:t> that the Plan will remain a dynamic document to allow for updates to the Plan, with updates reflected in the  Coalition’s annual reports to the TOWS-WG</a:t>
            </a:r>
          </a:p>
          <a:p>
            <a:pPr marL="231775" lvl="1" indent="-200025" fontAlgn="base">
              <a:spcBef>
                <a:spcPts val="900"/>
              </a:spcBef>
            </a:pPr>
            <a:r>
              <a:rPr lang="en-US" sz="1600" b="1" dirty="0">
                <a:solidFill>
                  <a:srgbClr val="0069B4"/>
                </a:solidFill>
              </a:rPr>
              <a:t>Requests </a:t>
            </a:r>
            <a:r>
              <a:rPr lang="en-US" sz="1600" dirty="0">
                <a:solidFill>
                  <a:srgbClr val="0069B4"/>
                </a:solidFill>
              </a:rPr>
              <a:t>the Secretariat to finalize in consultation with the Tsunami Ready Coalition Chair the Coalition Partners, 'Ambassadors' or similar namesake, and Coalition Co-Chair.</a:t>
            </a:r>
          </a:p>
          <a:p>
            <a:pPr marL="231775" lvl="1" indent="-200025" fontAlgn="base">
              <a:spcBef>
                <a:spcPts val="900"/>
              </a:spcBef>
            </a:pPr>
            <a:r>
              <a:rPr lang="en-US" sz="1600" b="1" dirty="0">
                <a:solidFill>
                  <a:srgbClr val="0069B4"/>
                </a:solidFill>
              </a:rPr>
              <a:t>Recommends </a:t>
            </a:r>
            <a:r>
              <a:rPr lang="en-US" sz="1600" dirty="0">
                <a:solidFill>
                  <a:srgbClr val="0069B4"/>
                </a:solidFill>
              </a:rPr>
              <a:t>the IOC Executive Secretary to extend invitations to the proposed Coalition Partners and Ambassadors or similar namesake, and a Coalition Co-chair.</a:t>
            </a:r>
          </a:p>
          <a:p>
            <a:pPr marL="231775" lvl="1" indent="-200025" fontAlgn="base">
              <a:spcBef>
                <a:spcPts val="900"/>
              </a:spcBef>
            </a:pPr>
            <a:r>
              <a:rPr lang="en-US" sz="1600" b="1" dirty="0">
                <a:solidFill>
                  <a:srgbClr val="0069B4"/>
                </a:solidFill>
              </a:rPr>
              <a:t>Requests </a:t>
            </a:r>
            <a:r>
              <a:rPr lang="en-US" sz="1600" dirty="0">
                <a:solidFill>
                  <a:srgbClr val="0069B4"/>
                </a:solidFill>
              </a:rPr>
              <a:t>ICGs to prioritize regional Tsunami Ready workshops or summits in 2025 and conduct further workshops                    or summits before 2030.        </a:t>
            </a:r>
          </a:p>
          <a:p>
            <a:pPr marL="231775" lvl="1" indent="-200025" fontAlgn="base">
              <a:spcBef>
                <a:spcPts val="900"/>
              </a:spcBef>
            </a:pPr>
            <a:r>
              <a:rPr lang="en-US" sz="1600" b="1" dirty="0">
                <a:solidFill>
                  <a:srgbClr val="0069B4"/>
                </a:solidFill>
              </a:rPr>
              <a:t>Notes </a:t>
            </a:r>
            <a:r>
              <a:rPr lang="en-US" sz="1600" dirty="0">
                <a:solidFill>
                  <a:srgbClr val="0069B4"/>
                </a:solidFill>
              </a:rPr>
              <a:t>resource and capacity constraints that will stymie progress of the TRC Coalition Implementation Plan,                  requests the IOC Executive Secretary to urgently address.</a:t>
            </a:r>
          </a:p>
        </p:txBody>
      </p:sp>
    </p:spTree>
    <p:extLst>
      <p:ext uri="{BB962C8B-B14F-4D97-AF65-F5344CB8AC3E}">
        <p14:creationId xmlns:p14="http://schemas.microsoft.com/office/powerpoint/2010/main" val="36064710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6E8B-A5DA-E840-4A29-30F5A285D992}"/>
              </a:ext>
            </a:extLst>
          </p:cNvPr>
          <p:cNvSpPr>
            <a:spLocks noGrp="1"/>
          </p:cNvSpPr>
          <p:nvPr>
            <p:ph type="title"/>
          </p:nvPr>
        </p:nvSpPr>
        <p:spPr>
          <a:xfrm>
            <a:off x="393971" y="132360"/>
            <a:ext cx="10515600" cy="1005281"/>
          </a:xfrm>
        </p:spPr>
        <p:txBody>
          <a:bodyPr>
            <a:normAutofit/>
          </a:bodyPr>
          <a:lstStyle/>
          <a:p>
            <a:r>
              <a:rPr lang="en-US" sz="3600" dirty="0"/>
              <a:t>(iii) Finalize Implementation Plan</a:t>
            </a:r>
          </a:p>
        </p:txBody>
      </p:sp>
      <p:sp>
        <p:nvSpPr>
          <p:cNvPr id="3" name="Content Placeholder 2">
            <a:extLst>
              <a:ext uri="{FF2B5EF4-FFF2-40B4-BE49-F238E27FC236}">
                <a16:creationId xmlns:a16="http://schemas.microsoft.com/office/drawing/2014/main" id="{133F232A-EDCE-024E-33CD-DA1E22EBC911}"/>
              </a:ext>
            </a:extLst>
          </p:cNvPr>
          <p:cNvSpPr>
            <a:spLocks noGrp="1"/>
          </p:cNvSpPr>
          <p:nvPr>
            <p:ph sz="quarter" idx="10"/>
          </p:nvPr>
        </p:nvSpPr>
        <p:spPr>
          <a:xfrm>
            <a:off x="267002" y="1266405"/>
            <a:ext cx="7683025" cy="4630737"/>
          </a:xfrm>
        </p:spPr>
        <p:txBody>
          <a:bodyPr>
            <a:normAutofit/>
          </a:bodyPr>
          <a:lstStyle/>
          <a:p>
            <a:pPr>
              <a:lnSpc>
                <a:spcPct val="100000"/>
              </a:lnSpc>
              <a:spcBef>
                <a:spcPts val="0"/>
              </a:spcBef>
            </a:pPr>
            <a:r>
              <a:rPr lang="en-US" sz="2000" dirty="0"/>
              <a:t>Incorporate feedback from TOWS WG </a:t>
            </a:r>
          </a:p>
          <a:p>
            <a:pPr>
              <a:lnSpc>
                <a:spcPct val="100000"/>
              </a:lnSpc>
              <a:spcBef>
                <a:spcPts val="0"/>
              </a:spcBef>
            </a:pPr>
            <a:r>
              <a:rPr lang="en-US" sz="2000" dirty="0"/>
              <a:t>Relax time lines to (‘within 2 years’) considering TRC could not be fully constituted due to TSR Secretariat reduced resources</a:t>
            </a:r>
          </a:p>
          <a:p>
            <a:pPr marL="0" indent="0">
              <a:lnSpc>
                <a:spcPct val="100000"/>
              </a:lnSpc>
              <a:spcBef>
                <a:spcPts val="0"/>
              </a:spcBef>
              <a:buNone/>
            </a:pPr>
            <a:endParaRPr lang="en-US" sz="2000" dirty="0"/>
          </a:p>
        </p:txBody>
      </p:sp>
      <p:pic>
        <p:nvPicPr>
          <p:cNvPr id="7" name="Picture 6">
            <a:extLst>
              <a:ext uri="{FF2B5EF4-FFF2-40B4-BE49-F238E27FC236}">
                <a16:creationId xmlns:a16="http://schemas.microsoft.com/office/drawing/2014/main" id="{7A0217CE-7735-7077-C762-537AC0728E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897" b="4567"/>
          <a:stretch/>
        </p:blipFill>
        <p:spPr>
          <a:xfrm>
            <a:off x="7950027" y="472103"/>
            <a:ext cx="2501293" cy="1839051"/>
          </a:xfrm>
          <a:prstGeom prst="rect">
            <a:avLst/>
          </a:prstGeom>
        </p:spPr>
      </p:pic>
      <p:grpSp>
        <p:nvGrpSpPr>
          <p:cNvPr id="28" name="Group 27">
            <a:extLst>
              <a:ext uri="{FF2B5EF4-FFF2-40B4-BE49-F238E27FC236}">
                <a16:creationId xmlns:a16="http://schemas.microsoft.com/office/drawing/2014/main" id="{4E5BA2CB-8795-DD7D-0510-4E697799ABB6}"/>
              </a:ext>
            </a:extLst>
          </p:cNvPr>
          <p:cNvGrpSpPr/>
          <p:nvPr/>
        </p:nvGrpSpPr>
        <p:grpSpPr>
          <a:xfrm>
            <a:off x="1694783" y="2384767"/>
            <a:ext cx="9764400" cy="4340873"/>
            <a:chOff x="472440" y="2366489"/>
            <a:chExt cx="10103246" cy="4491511"/>
          </a:xfrm>
        </p:grpSpPr>
        <p:sp>
          <p:nvSpPr>
            <p:cNvPr id="27" name="Rectangle 26">
              <a:extLst>
                <a:ext uri="{FF2B5EF4-FFF2-40B4-BE49-F238E27FC236}">
                  <a16:creationId xmlns:a16="http://schemas.microsoft.com/office/drawing/2014/main" id="{F57B828E-D67B-8C29-B88D-36183C52BC4B}"/>
                </a:ext>
              </a:extLst>
            </p:cNvPr>
            <p:cNvSpPr/>
            <p:nvPr/>
          </p:nvSpPr>
          <p:spPr>
            <a:xfrm>
              <a:off x="472440" y="2366489"/>
              <a:ext cx="10103246" cy="4491511"/>
            </a:xfrm>
            <a:prstGeom prst="rect">
              <a:avLst/>
            </a:prstGeom>
            <a:solidFill>
              <a:schemeClr val="accent5">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n-lt"/>
                <a:ea typeface="+mn-ea"/>
                <a:cs typeface="+mn-cs"/>
                <a:sym typeface="Roboto"/>
              </a:endParaRPr>
            </a:p>
          </p:txBody>
        </p:sp>
        <p:grpSp>
          <p:nvGrpSpPr>
            <p:cNvPr id="26" name="Group 25">
              <a:extLst>
                <a:ext uri="{FF2B5EF4-FFF2-40B4-BE49-F238E27FC236}">
                  <a16:creationId xmlns:a16="http://schemas.microsoft.com/office/drawing/2014/main" id="{45C98DEA-3741-D202-F504-AF9EDABF0A1D}"/>
                </a:ext>
              </a:extLst>
            </p:cNvPr>
            <p:cNvGrpSpPr/>
            <p:nvPr/>
          </p:nvGrpSpPr>
          <p:grpSpPr>
            <a:xfrm>
              <a:off x="673521" y="2546023"/>
              <a:ext cx="9701483" cy="4141837"/>
              <a:chOff x="285266" y="2226679"/>
              <a:chExt cx="9928475" cy="4238746"/>
            </a:xfrm>
            <a:noFill/>
          </p:grpSpPr>
          <p:grpSp>
            <p:nvGrpSpPr>
              <p:cNvPr id="13" name="Group 12">
                <a:extLst>
                  <a:ext uri="{FF2B5EF4-FFF2-40B4-BE49-F238E27FC236}">
                    <a16:creationId xmlns:a16="http://schemas.microsoft.com/office/drawing/2014/main" id="{5D2E1134-EEDD-FCC6-4CE1-A30BB1DD2A9D}"/>
                  </a:ext>
                </a:extLst>
              </p:cNvPr>
              <p:cNvGrpSpPr/>
              <p:nvPr/>
            </p:nvGrpSpPr>
            <p:grpSpPr>
              <a:xfrm>
                <a:off x="2549688" y="2226679"/>
                <a:ext cx="2401702" cy="2984124"/>
                <a:chOff x="2747428" y="2353370"/>
                <a:chExt cx="2791618" cy="3468596"/>
              </a:xfrm>
              <a:grpFill/>
            </p:grpSpPr>
            <p:pic>
              <p:nvPicPr>
                <p:cNvPr id="11" name="Picture 10">
                  <a:extLst>
                    <a:ext uri="{FF2B5EF4-FFF2-40B4-BE49-F238E27FC236}">
                      <a16:creationId xmlns:a16="http://schemas.microsoft.com/office/drawing/2014/main" id="{D4D69D5F-7BFF-8291-B983-D2209DB40DF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53954" y="5177743"/>
                  <a:ext cx="2785092" cy="644223"/>
                </a:xfrm>
                <a:prstGeom prst="rect">
                  <a:avLst/>
                </a:prstGeom>
                <a:grpFill/>
              </p:spPr>
            </p:pic>
            <p:pic>
              <p:nvPicPr>
                <p:cNvPr id="12" name="Picture 11">
                  <a:extLst>
                    <a:ext uri="{FF2B5EF4-FFF2-40B4-BE49-F238E27FC236}">
                      <a16:creationId xmlns:a16="http://schemas.microsoft.com/office/drawing/2014/main" id="{B674C20B-F4CA-E782-10B4-CCA4A28CADC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47428" y="2353370"/>
                  <a:ext cx="2785092" cy="2950133"/>
                </a:xfrm>
                <a:prstGeom prst="rect">
                  <a:avLst/>
                </a:prstGeom>
                <a:grpFill/>
              </p:spPr>
            </p:pic>
          </p:grpSp>
          <p:grpSp>
            <p:nvGrpSpPr>
              <p:cNvPr id="25" name="Group 24">
                <a:extLst>
                  <a:ext uri="{FF2B5EF4-FFF2-40B4-BE49-F238E27FC236}">
                    <a16:creationId xmlns:a16="http://schemas.microsoft.com/office/drawing/2014/main" id="{D07C6CB1-BBAA-A89E-B368-37251073E9CA}"/>
                  </a:ext>
                </a:extLst>
              </p:cNvPr>
              <p:cNvGrpSpPr/>
              <p:nvPr/>
            </p:nvGrpSpPr>
            <p:grpSpPr>
              <a:xfrm>
                <a:off x="285266" y="2226679"/>
                <a:ext cx="2108100" cy="4053210"/>
                <a:chOff x="505456" y="2148652"/>
                <a:chExt cx="2233652" cy="4294609"/>
              </a:xfrm>
              <a:grpFill/>
            </p:grpSpPr>
            <p:grpSp>
              <p:nvGrpSpPr>
                <p:cNvPr id="17" name="Group 16">
                  <a:extLst>
                    <a:ext uri="{FF2B5EF4-FFF2-40B4-BE49-F238E27FC236}">
                      <a16:creationId xmlns:a16="http://schemas.microsoft.com/office/drawing/2014/main" id="{DFEA9CF1-E798-6CB7-66E4-3C27F6A7021E}"/>
                    </a:ext>
                  </a:extLst>
                </p:cNvPr>
                <p:cNvGrpSpPr/>
                <p:nvPr/>
              </p:nvGrpSpPr>
              <p:grpSpPr>
                <a:xfrm>
                  <a:off x="505456" y="2585441"/>
                  <a:ext cx="2233652" cy="3857820"/>
                  <a:chOff x="203135" y="2319516"/>
                  <a:chExt cx="2154288" cy="3720746"/>
                </a:xfrm>
                <a:grpFill/>
              </p:grpSpPr>
              <p:pic>
                <p:nvPicPr>
                  <p:cNvPr id="4" name="Picture 3">
                    <a:extLst>
                      <a:ext uri="{FF2B5EF4-FFF2-40B4-BE49-F238E27FC236}">
                        <a16:creationId xmlns:a16="http://schemas.microsoft.com/office/drawing/2014/main" id="{B327FA27-6F55-2A99-C646-0968FBCC7AB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6794" y="2962298"/>
                    <a:ext cx="2111268" cy="2766443"/>
                  </a:xfrm>
                  <a:prstGeom prst="rect">
                    <a:avLst/>
                  </a:prstGeom>
                  <a:grpFill/>
                </p:spPr>
              </p:pic>
              <p:pic>
                <p:nvPicPr>
                  <p:cNvPr id="8" name="Picture 7">
                    <a:extLst>
                      <a:ext uri="{FF2B5EF4-FFF2-40B4-BE49-F238E27FC236}">
                        <a16:creationId xmlns:a16="http://schemas.microsoft.com/office/drawing/2014/main" id="{8B9F66C2-EBBF-A693-CA54-358F0C8B790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16794" y="2319516"/>
                    <a:ext cx="2111268" cy="642782"/>
                  </a:xfrm>
                  <a:prstGeom prst="rect">
                    <a:avLst/>
                  </a:prstGeom>
                  <a:grpFill/>
                </p:spPr>
              </p:pic>
              <p:pic>
                <p:nvPicPr>
                  <p:cNvPr id="9" name="Picture 8">
                    <a:extLst>
                      <a:ext uri="{FF2B5EF4-FFF2-40B4-BE49-F238E27FC236}">
                        <a16:creationId xmlns:a16="http://schemas.microsoft.com/office/drawing/2014/main" id="{56768207-90FD-7325-229D-97C189EC2CD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3135" y="5728742"/>
                    <a:ext cx="2154288" cy="311520"/>
                  </a:xfrm>
                  <a:prstGeom prst="rect">
                    <a:avLst/>
                  </a:prstGeom>
                  <a:grpFill/>
                </p:spPr>
              </p:pic>
            </p:grpSp>
            <p:pic>
              <p:nvPicPr>
                <p:cNvPr id="20" name="Picture 19">
                  <a:extLst>
                    <a:ext uri="{FF2B5EF4-FFF2-40B4-BE49-F238E27FC236}">
                      <a16:creationId xmlns:a16="http://schemas.microsoft.com/office/drawing/2014/main" id="{464E15FA-8CE5-0676-C080-3D62DB1D115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0570" y="2148652"/>
                  <a:ext cx="2186360" cy="456793"/>
                </a:xfrm>
                <a:prstGeom prst="rect">
                  <a:avLst/>
                </a:prstGeom>
                <a:grpFill/>
              </p:spPr>
            </p:pic>
          </p:grpSp>
          <p:grpSp>
            <p:nvGrpSpPr>
              <p:cNvPr id="22" name="Group 21">
                <a:extLst>
                  <a:ext uri="{FF2B5EF4-FFF2-40B4-BE49-F238E27FC236}">
                    <a16:creationId xmlns:a16="http://schemas.microsoft.com/office/drawing/2014/main" id="{EA3D68E3-504C-4EDC-C061-B6B0BF15DB17}"/>
                  </a:ext>
                </a:extLst>
              </p:cNvPr>
              <p:cNvGrpSpPr/>
              <p:nvPr/>
            </p:nvGrpSpPr>
            <p:grpSpPr>
              <a:xfrm>
                <a:off x="5102099" y="2242320"/>
                <a:ext cx="2477556" cy="1605801"/>
                <a:chOff x="5669083" y="2187577"/>
                <a:chExt cx="2625112" cy="1701438"/>
              </a:xfrm>
              <a:grpFill/>
            </p:grpSpPr>
            <p:pic>
              <p:nvPicPr>
                <p:cNvPr id="18" name="Picture 17">
                  <a:extLst>
                    <a:ext uri="{FF2B5EF4-FFF2-40B4-BE49-F238E27FC236}">
                      <a16:creationId xmlns:a16="http://schemas.microsoft.com/office/drawing/2014/main" id="{092F01E9-A65A-257F-18FA-7C7BED683FB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677979" y="2764165"/>
                  <a:ext cx="2607320" cy="1124850"/>
                </a:xfrm>
                <a:prstGeom prst="rect">
                  <a:avLst/>
                </a:prstGeom>
                <a:grpFill/>
              </p:spPr>
            </p:pic>
            <p:pic>
              <p:nvPicPr>
                <p:cNvPr id="21" name="Picture 20">
                  <a:extLst>
                    <a:ext uri="{FF2B5EF4-FFF2-40B4-BE49-F238E27FC236}">
                      <a16:creationId xmlns:a16="http://schemas.microsoft.com/office/drawing/2014/main" id="{913E80F7-B10F-C688-030F-86B794B4C12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69083" y="2187577"/>
                  <a:ext cx="2625112" cy="576587"/>
                </a:xfrm>
                <a:prstGeom prst="rect">
                  <a:avLst/>
                </a:prstGeom>
                <a:grpFill/>
              </p:spPr>
            </p:pic>
          </p:grpSp>
          <p:grpSp>
            <p:nvGrpSpPr>
              <p:cNvPr id="24" name="Group 23">
                <a:extLst>
                  <a:ext uri="{FF2B5EF4-FFF2-40B4-BE49-F238E27FC236}">
                    <a16:creationId xmlns:a16="http://schemas.microsoft.com/office/drawing/2014/main" id="{D521EB92-1C1B-F70D-1765-16D4EBC93338}"/>
                  </a:ext>
                </a:extLst>
              </p:cNvPr>
              <p:cNvGrpSpPr/>
              <p:nvPr/>
            </p:nvGrpSpPr>
            <p:grpSpPr>
              <a:xfrm>
                <a:off x="7773841" y="2235984"/>
                <a:ext cx="2439900" cy="4229441"/>
                <a:chOff x="8360021" y="2196681"/>
                <a:chExt cx="2585214" cy="4481335"/>
              </a:xfrm>
              <a:grpFill/>
            </p:grpSpPr>
            <p:pic>
              <p:nvPicPr>
                <p:cNvPr id="6" name="Picture 5">
                  <a:extLst>
                    <a:ext uri="{FF2B5EF4-FFF2-40B4-BE49-F238E27FC236}">
                      <a16:creationId xmlns:a16="http://schemas.microsoft.com/office/drawing/2014/main" id="{7B63592C-D546-6725-2169-C5F496504D26}"/>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360022" y="5866339"/>
                  <a:ext cx="2572182" cy="811677"/>
                </a:xfrm>
                <a:prstGeom prst="rect">
                  <a:avLst/>
                </a:prstGeom>
                <a:grpFill/>
              </p:spPr>
            </p:pic>
            <p:pic>
              <p:nvPicPr>
                <p:cNvPr id="15" name="Picture 14">
                  <a:extLst>
                    <a:ext uri="{FF2B5EF4-FFF2-40B4-BE49-F238E27FC236}">
                      <a16:creationId xmlns:a16="http://schemas.microsoft.com/office/drawing/2014/main" id="{05EE47A0-C43D-2838-979C-07E350EEF4F9}"/>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360022" y="2643585"/>
                  <a:ext cx="2585213" cy="3300399"/>
                </a:xfrm>
                <a:prstGeom prst="rect">
                  <a:avLst/>
                </a:prstGeom>
                <a:grpFill/>
              </p:spPr>
            </p:pic>
            <p:pic>
              <p:nvPicPr>
                <p:cNvPr id="23" name="Picture 22">
                  <a:extLst>
                    <a:ext uri="{FF2B5EF4-FFF2-40B4-BE49-F238E27FC236}">
                      <a16:creationId xmlns:a16="http://schemas.microsoft.com/office/drawing/2014/main" id="{7957905A-9751-F3F0-8279-A14D178BFD2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360021" y="2196681"/>
                  <a:ext cx="2585213" cy="456793"/>
                </a:xfrm>
                <a:prstGeom prst="rect">
                  <a:avLst/>
                </a:prstGeom>
                <a:grpFill/>
              </p:spPr>
            </p:pic>
          </p:grpSp>
        </p:grpSp>
      </p:grpSp>
    </p:spTree>
    <p:extLst>
      <p:ext uri="{BB962C8B-B14F-4D97-AF65-F5344CB8AC3E}">
        <p14:creationId xmlns:p14="http://schemas.microsoft.com/office/powerpoint/2010/main" val="38949916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F232A-EDCE-024E-33CD-DA1E22EBC911}"/>
              </a:ext>
            </a:extLst>
          </p:cNvPr>
          <p:cNvSpPr>
            <a:spLocks noGrp="1"/>
          </p:cNvSpPr>
          <p:nvPr>
            <p:ph sz="quarter" idx="10"/>
          </p:nvPr>
        </p:nvSpPr>
        <p:spPr>
          <a:xfrm>
            <a:off x="422199" y="1259883"/>
            <a:ext cx="11546644" cy="4630737"/>
          </a:xfrm>
        </p:spPr>
        <p:txBody>
          <a:bodyPr>
            <a:normAutofit/>
          </a:bodyPr>
          <a:lstStyle/>
          <a:p>
            <a:pPr marL="0" indent="0">
              <a:buNone/>
            </a:pPr>
            <a:r>
              <a:rPr lang="en-US" sz="2100" dirty="0"/>
              <a:t>Strong efforts for Objective 1 (short-term 2 years)</a:t>
            </a:r>
          </a:p>
          <a:p>
            <a:pPr lvl="1"/>
            <a:r>
              <a:rPr lang="en-US" sz="2100" dirty="0"/>
              <a:t>Organize, Conduct Regional Summits, Regional Workshops (Caribbean,                        Pacific – PICT, LAC, SE Asia, IO </a:t>
            </a:r>
            <a:r>
              <a:rPr lang="en-US" sz="2100" dirty="0" err="1"/>
              <a:t>Makran</a:t>
            </a:r>
            <a:r>
              <a:rPr lang="en-US" sz="2100" dirty="0"/>
              <a:t>), National Workshops</a:t>
            </a:r>
          </a:p>
          <a:p>
            <a:pPr lvl="1"/>
            <a:r>
              <a:rPr lang="en-US" sz="2100" dirty="0"/>
              <a:t>Encourage equivalency development - PTWS </a:t>
            </a:r>
            <a:r>
              <a:rPr lang="en-US" sz="2100" dirty="0" err="1"/>
              <a:t>equiv</a:t>
            </a:r>
            <a:r>
              <a:rPr lang="en-US" sz="2100" dirty="0"/>
              <a:t> approved for piloting in 2025</a:t>
            </a:r>
          </a:p>
          <a:p>
            <a:pPr lvl="1"/>
            <a:r>
              <a:rPr lang="en-US" sz="2100" dirty="0"/>
              <a:t>Advocate for reporting by % prepared and resilient, not number of communities - more meaningful and consistent with PTWS Equivalency. </a:t>
            </a:r>
          </a:p>
          <a:p>
            <a:pPr lvl="1"/>
            <a:r>
              <a:rPr lang="en-US" sz="2100" dirty="0"/>
              <a:t>100% increase in TR communities every year since 2022</a:t>
            </a:r>
          </a:p>
          <a:p>
            <a:pPr lvl="1"/>
            <a:r>
              <a:rPr lang="en-US" sz="2100" dirty="0"/>
              <a:t>TSR seeking resources from ODCU for dedicated </a:t>
            </a:r>
            <a:r>
              <a:rPr lang="en-US" sz="2100"/>
              <a:t>TRRP support</a:t>
            </a:r>
            <a:endParaRPr lang="en-US" sz="2100" dirty="0"/>
          </a:p>
          <a:p>
            <a:endParaRPr lang="en-US" sz="2100" dirty="0"/>
          </a:p>
        </p:txBody>
      </p:sp>
      <p:sp>
        <p:nvSpPr>
          <p:cNvPr id="7" name="Title 1">
            <a:extLst>
              <a:ext uri="{FF2B5EF4-FFF2-40B4-BE49-F238E27FC236}">
                <a16:creationId xmlns:a16="http://schemas.microsoft.com/office/drawing/2014/main" id="{8A224742-CD09-6A40-F572-7354AA086330}"/>
              </a:ext>
            </a:extLst>
          </p:cNvPr>
          <p:cNvSpPr>
            <a:spLocks noGrp="1"/>
          </p:cNvSpPr>
          <p:nvPr>
            <p:ph type="title"/>
          </p:nvPr>
        </p:nvSpPr>
        <p:spPr>
          <a:xfrm>
            <a:off x="422199" y="0"/>
            <a:ext cx="10515600" cy="1005281"/>
          </a:xfrm>
        </p:spPr>
        <p:txBody>
          <a:bodyPr>
            <a:noAutofit/>
          </a:bodyPr>
          <a:lstStyle/>
          <a:p>
            <a:r>
              <a:rPr lang="en-US" sz="2900" dirty="0"/>
              <a:t>Nonetheless, activities continued: TRC Chair, TICs, TSR</a:t>
            </a:r>
          </a:p>
        </p:txBody>
      </p:sp>
      <p:pic>
        <p:nvPicPr>
          <p:cNvPr id="5" name="Picture 4">
            <a:extLst>
              <a:ext uri="{FF2B5EF4-FFF2-40B4-BE49-F238E27FC236}">
                <a16:creationId xmlns:a16="http://schemas.microsoft.com/office/drawing/2014/main" id="{4FA867EA-2127-D013-02A3-4D98D8FFDC1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35759" y="4404759"/>
            <a:ext cx="6720719" cy="509203"/>
          </a:xfrm>
          <a:prstGeom prst="rect">
            <a:avLst/>
          </a:prstGeom>
          <a:solidFill>
            <a:schemeClr val="accent5">
              <a:lumMod val="40000"/>
              <a:lumOff val="60000"/>
            </a:schemeClr>
          </a:solidFill>
        </p:spPr>
      </p:pic>
      <p:graphicFrame>
        <p:nvGraphicFramePr>
          <p:cNvPr id="6" name="Table 5">
            <a:extLst>
              <a:ext uri="{FF2B5EF4-FFF2-40B4-BE49-F238E27FC236}">
                <a16:creationId xmlns:a16="http://schemas.microsoft.com/office/drawing/2014/main" id="{33CA0884-1C59-0B27-3446-EAF5534A4D3F}"/>
              </a:ext>
            </a:extLst>
          </p:cNvPr>
          <p:cNvGraphicFramePr>
            <a:graphicFrameLocks noGrp="1"/>
          </p:cNvGraphicFramePr>
          <p:nvPr>
            <p:extLst>
              <p:ext uri="{D42A27DB-BD31-4B8C-83A1-F6EECF244321}">
                <p14:modId xmlns:p14="http://schemas.microsoft.com/office/powerpoint/2010/main" val="193380663"/>
              </p:ext>
            </p:extLst>
          </p:nvPr>
        </p:nvGraphicFramePr>
        <p:xfrm>
          <a:off x="6685814" y="4700475"/>
          <a:ext cx="4806418" cy="1795283"/>
        </p:xfrm>
        <a:graphic>
          <a:graphicData uri="http://schemas.openxmlformats.org/drawingml/2006/table">
            <a:tbl>
              <a:tblPr firstRow="1" firstCol="1" bandRow="1">
                <a:tableStyleId>{5C22544A-7EE6-4342-B048-85BDC9FD1C3A}</a:tableStyleId>
              </a:tblPr>
              <a:tblGrid>
                <a:gridCol w="4806418">
                  <a:extLst>
                    <a:ext uri="{9D8B030D-6E8A-4147-A177-3AD203B41FA5}">
                      <a16:colId xmlns:a16="http://schemas.microsoft.com/office/drawing/2014/main" val="681194953"/>
                    </a:ext>
                  </a:extLst>
                </a:gridCol>
              </a:tblGrid>
              <a:tr h="171383">
                <a:tc>
                  <a:txBody>
                    <a:bodyPr/>
                    <a:lstStyle/>
                    <a:p>
                      <a:pPr marL="0" marR="0" algn="l">
                        <a:lnSpc>
                          <a:spcPct val="107000"/>
                        </a:lnSpc>
                        <a:spcBef>
                          <a:spcPts val="0"/>
                        </a:spcBef>
                        <a:spcAft>
                          <a:spcPts val="0"/>
                        </a:spcAft>
                      </a:pPr>
                      <a:r>
                        <a:rPr lang="en-NZ" sz="1100" b="1" kern="100" dirty="0">
                          <a:effectLst/>
                          <a:latin typeface="Arial" panose="020B0604020202020204" pitchFamily="34" charset="0"/>
                          <a:cs typeface="Arial" panose="020B0604020202020204" pitchFamily="34" charset="0"/>
                        </a:rPr>
                        <a:t>Advocate for TRRP in the UN system</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3180981414"/>
                  </a:ext>
                </a:extLst>
              </a:tr>
              <a:tr h="276681">
                <a:tc>
                  <a:txBody>
                    <a:bodyPr/>
                    <a:lstStyle/>
                    <a:p>
                      <a:pPr marL="0" marR="0" algn="l">
                        <a:lnSpc>
                          <a:spcPct val="107000"/>
                        </a:lnSpc>
                        <a:spcBef>
                          <a:spcPts val="0"/>
                        </a:spcBef>
                        <a:spcAft>
                          <a:spcPts val="0"/>
                        </a:spcAft>
                      </a:pPr>
                      <a:r>
                        <a:rPr lang="en-NZ" sz="1100" b="1" kern="100" dirty="0">
                          <a:effectLst/>
                          <a:latin typeface="Arial" panose="020B0604020202020204" pitchFamily="34" charset="0"/>
                          <a:cs typeface="Arial" panose="020B0604020202020204" pitchFamily="34" charset="0"/>
                        </a:rPr>
                        <a:t>Advocate for TRRP in regional organisations</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3529781969"/>
                  </a:ext>
                </a:extLst>
              </a:tr>
              <a:tr h="276681">
                <a:tc>
                  <a:txBody>
                    <a:bodyPr/>
                    <a:lstStyle/>
                    <a:p>
                      <a:pPr marL="0" marR="0" algn="l">
                        <a:lnSpc>
                          <a:spcPct val="107000"/>
                        </a:lnSpc>
                        <a:spcBef>
                          <a:spcPts val="0"/>
                        </a:spcBef>
                        <a:spcAft>
                          <a:spcPts val="0"/>
                        </a:spcAft>
                      </a:pPr>
                      <a:r>
                        <a:rPr lang="en-NZ" sz="1100" b="1" kern="100" dirty="0">
                          <a:effectLst/>
                          <a:latin typeface="Arial" panose="020B0604020202020204" pitchFamily="34" charset="0"/>
                          <a:cs typeface="Arial" panose="020B0604020202020204" pitchFamily="34" charset="0"/>
                        </a:rPr>
                        <a:t>Advocate for TRRP among other stakeholders (i.e. NGOs, Industry)</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2887262041"/>
                  </a:ext>
                </a:extLst>
              </a:tr>
              <a:tr h="171383">
                <a:tc>
                  <a:txBody>
                    <a:bodyPr/>
                    <a:lstStyle/>
                    <a:p>
                      <a:pPr marL="0" marR="0" algn="just">
                        <a:lnSpc>
                          <a:spcPct val="107000"/>
                        </a:lnSpc>
                        <a:spcBef>
                          <a:spcPts val="0"/>
                        </a:spcBef>
                        <a:spcAft>
                          <a:spcPts val="0"/>
                        </a:spcAft>
                      </a:pPr>
                      <a:r>
                        <a:rPr lang="en-NZ" sz="1100" b="1" kern="100" dirty="0">
                          <a:effectLst/>
                          <a:latin typeface="Arial" panose="020B0604020202020204" pitchFamily="34" charset="0"/>
                          <a:cs typeface="Arial" panose="020B0604020202020204" pitchFamily="34" charset="0"/>
                        </a:rPr>
                        <a:t>Advocate for TRRP in countries (i.e. mainstream, Aid Organisations)</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1512971575"/>
                  </a:ext>
                </a:extLst>
              </a:tr>
              <a:tr h="276681">
                <a:tc>
                  <a:txBody>
                    <a:bodyPr/>
                    <a:lstStyle/>
                    <a:p>
                      <a:pPr marL="0" marR="0" algn="just">
                        <a:lnSpc>
                          <a:spcPct val="107000"/>
                        </a:lnSpc>
                        <a:spcBef>
                          <a:spcPts val="0"/>
                        </a:spcBef>
                        <a:spcAft>
                          <a:spcPts val="0"/>
                        </a:spcAft>
                      </a:pPr>
                      <a:r>
                        <a:rPr lang="en-NZ" sz="1100" b="1" kern="100" dirty="0">
                          <a:solidFill>
                            <a:srgbClr val="0432FF"/>
                          </a:solidFill>
                          <a:effectLst/>
                          <a:latin typeface="Arial" panose="020B0604020202020204" pitchFamily="34" charset="0"/>
                          <a:cs typeface="Arial" panose="020B0604020202020204" pitchFamily="34" charset="0"/>
                        </a:rPr>
                        <a:t>Advocate for TRRP equivalency approaches</a:t>
                      </a:r>
                    </a:p>
                  </a:txBody>
                  <a:tcPr marL="55038" marR="55038" marT="0" marB="0" anchor="ctr"/>
                </a:tc>
                <a:extLst>
                  <a:ext uri="{0D108BD9-81ED-4DB2-BD59-A6C34878D82A}">
                    <a16:rowId xmlns:a16="http://schemas.microsoft.com/office/drawing/2014/main" val="1079740743"/>
                  </a:ext>
                </a:extLst>
              </a:tr>
              <a:tr h="276681">
                <a:tc>
                  <a:txBody>
                    <a:bodyPr/>
                    <a:lstStyle/>
                    <a:p>
                      <a:pPr marL="0" marR="0" lvl="0" indent="0" algn="just" defTabSz="914367" rtl="0" eaLnBrk="1" fontAlgn="auto" latinLnBrk="0" hangingPunct="1">
                        <a:lnSpc>
                          <a:spcPct val="107000"/>
                        </a:lnSpc>
                        <a:spcBef>
                          <a:spcPts val="0"/>
                        </a:spcBef>
                        <a:spcAft>
                          <a:spcPts val="0"/>
                        </a:spcAft>
                        <a:buClrTx/>
                        <a:buSzTx/>
                        <a:buFontTx/>
                        <a:buNone/>
                        <a:tabLst/>
                        <a:defRPr/>
                      </a:pPr>
                      <a:r>
                        <a:rPr lang="en-NZ" sz="1100" b="1" kern="100" dirty="0">
                          <a:solidFill>
                            <a:srgbClr val="C00000"/>
                          </a:solidFill>
                          <a:effectLst/>
                          <a:latin typeface="Arial" panose="020B0604020202020204" pitchFamily="34" charset="0"/>
                          <a:cs typeface="Arial" panose="020B0604020202020204" pitchFamily="34" charset="0"/>
                        </a:rPr>
                        <a:t>Raise the Public profile</a:t>
                      </a:r>
                      <a:endParaRPr lang="en-US" sz="1100" b="1" kern="100" dirty="0">
                        <a:solidFill>
                          <a:srgbClr val="C00000"/>
                        </a:solidFill>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1161312097"/>
                  </a:ext>
                </a:extLst>
              </a:tr>
              <a:tr h="345793">
                <a:tc>
                  <a:txBody>
                    <a:bodyPr/>
                    <a:lstStyle/>
                    <a:p>
                      <a:pPr marL="0" marR="0" algn="just">
                        <a:lnSpc>
                          <a:spcPct val="107000"/>
                        </a:lnSpc>
                        <a:spcBef>
                          <a:spcPts val="0"/>
                        </a:spcBef>
                        <a:spcAft>
                          <a:spcPts val="0"/>
                        </a:spcAft>
                      </a:pPr>
                      <a:r>
                        <a:rPr lang="en-NZ" sz="1100" b="1" kern="100" dirty="0">
                          <a:effectLst/>
                          <a:latin typeface="Arial" panose="020B0604020202020204" pitchFamily="34" charset="0"/>
                          <a:cs typeface="Arial" panose="020B0604020202020204" pitchFamily="34" charset="0"/>
                        </a:rPr>
                        <a:t>Support countries with the TRRP process</a:t>
                      </a:r>
                      <a:endParaRPr lang="en-US" sz="1100" b="1" kern="100" dirty="0">
                        <a:effectLst/>
                        <a:latin typeface="Arial" panose="020B0604020202020204" pitchFamily="34" charset="0"/>
                        <a:ea typeface="+mn-ea"/>
                        <a:cs typeface="Arial" panose="020B0604020202020204" pitchFamily="34" charset="0"/>
                      </a:endParaRPr>
                    </a:p>
                  </a:txBody>
                  <a:tcPr marL="55038" marR="55038" marT="0" marB="0" anchor="ctr"/>
                </a:tc>
                <a:extLst>
                  <a:ext uri="{0D108BD9-81ED-4DB2-BD59-A6C34878D82A}">
                    <a16:rowId xmlns:a16="http://schemas.microsoft.com/office/drawing/2014/main" val="1999405930"/>
                  </a:ext>
                </a:extLst>
              </a:tr>
            </a:tbl>
          </a:graphicData>
        </a:graphic>
      </p:graphicFrame>
    </p:spTree>
    <p:extLst>
      <p:ext uri="{BB962C8B-B14F-4D97-AF65-F5344CB8AC3E}">
        <p14:creationId xmlns:p14="http://schemas.microsoft.com/office/powerpoint/2010/main" val="14908490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9475-9143-8388-F784-B277F557F723}"/>
              </a:ext>
            </a:extLst>
          </p:cNvPr>
          <p:cNvSpPr>
            <a:spLocks noGrp="1"/>
          </p:cNvSpPr>
          <p:nvPr>
            <p:ph type="title"/>
          </p:nvPr>
        </p:nvSpPr>
        <p:spPr>
          <a:xfrm>
            <a:off x="336254" y="133132"/>
            <a:ext cx="10515600" cy="1005281"/>
          </a:xfrm>
        </p:spPr>
        <p:txBody>
          <a:bodyPr/>
          <a:lstStyle/>
          <a:p>
            <a:r>
              <a:rPr lang="en-US" dirty="0"/>
              <a:t>TOWS WG TT Recommendation (2026)</a:t>
            </a:r>
          </a:p>
        </p:txBody>
      </p:sp>
      <p:sp>
        <p:nvSpPr>
          <p:cNvPr id="3" name="Content Placeholder 2">
            <a:extLst>
              <a:ext uri="{FF2B5EF4-FFF2-40B4-BE49-F238E27FC236}">
                <a16:creationId xmlns:a16="http://schemas.microsoft.com/office/drawing/2014/main" id="{1D499239-D8E4-0DE5-7FEE-942F31AF04C3}"/>
              </a:ext>
            </a:extLst>
          </p:cNvPr>
          <p:cNvSpPr>
            <a:spLocks noGrp="1"/>
          </p:cNvSpPr>
          <p:nvPr>
            <p:ph sz="quarter" idx="10"/>
          </p:nvPr>
        </p:nvSpPr>
        <p:spPr>
          <a:xfrm>
            <a:off x="86784" y="982770"/>
            <a:ext cx="12018432" cy="5583400"/>
          </a:xfrm>
          <a:solidFill>
            <a:schemeClr val="bg1"/>
          </a:solidFill>
        </p:spPr>
        <p:txBody>
          <a:bodyPr>
            <a:noAutofit/>
          </a:bodyPr>
          <a:lstStyle/>
          <a:p>
            <a:pPr marL="231775" lvl="1" indent="-200025" fontAlgn="base">
              <a:spcBef>
                <a:spcPts val="1500"/>
              </a:spcBef>
            </a:pPr>
            <a:r>
              <a:rPr lang="en-US" sz="1400" b="1" dirty="0">
                <a:solidFill>
                  <a:schemeClr val="tx1"/>
                </a:solidFill>
              </a:rPr>
              <a:t>Notes </a:t>
            </a:r>
            <a:r>
              <a:rPr lang="en-US" sz="1400" dirty="0">
                <a:solidFill>
                  <a:schemeClr val="tx1"/>
                </a:solidFill>
              </a:rPr>
              <a:t>the approval of the TRC Implementation Plan in June 2025, including its mandate, terms of reference, structure, and key Coalition Partners</a:t>
            </a:r>
          </a:p>
          <a:p>
            <a:pPr marL="231775" lvl="1" indent="-200025" fontAlgn="base">
              <a:spcBef>
                <a:spcPts val="1500"/>
              </a:spcBef>
              <a:defRPr/>
            </a:pPr>
            <a:r>
              <a:rPr lang="en-US" sz="1400" b="1" dirty="0">
                <a:solidFill>
                  <a:schemeClr val="tx1"/>
                </a:solidFill>
              </a:rPr>
              <a:t>Welcomes </a:t>
            </a:r>
            <a:r>
              <a:rPr lang="en-US" sz="1400" dirty="0">
                <a:solidFill>
                  <a:schemeClr val="tx1"/>
                </a:solidFill>
              </a:rPr>
              <a:t>the finalization of the Plan by the TSR and TRC Chair, and its publication as an IOC Technical Series XX, that establishes a strategic roadmap to achieve 100% tsunami readiness,  </a:t>
            </a:r>
          </a:p>
          <a:p>
            <a:pPr marL="231775" lvl="1" indent="-200025" fontAlgn="base">
              <a:spcBef>
                <a:spcPts val="1500"/>
              </a:spcBef>
              <a:defRPr/>
            </a:pPr>
            <a:r>
              <a:rPr lang="en-US" sz="1400" b="1" dirty="0">
                <a:solidFill>
                  <a:schemeClr val="tx1"/>
                </a:solidFill>
              </a:rPr>
              <a:t>Applauds </a:t>
            </a:r>
            <a:r>
              <a:rPr lang="en-US" sz="1400" dirty="0">
                <a:solidFill>
                  <a:schemeClr val="tx1"/>
                </a:solidFill>
              </a:rPr>
              <a:t>the work of the TRC Chair, TICs, and the TSR toward progressing the Implementation Plan, especially with regard to </a:t>
            </a:r>
          </a:p>
          <a:p>
            <a:pPr marL="689854" lvl="2" indent="-285750" fontAlgn="base">
              <a:spcBef>
                <a:spcPts val="1500"/>
              </a:spcBef>
              <a:defRPr/>
            </a:pPr>
            <a:r>
              <a:rPr lang="en-US" sz="1400" dirty="0">
                <a:solidFill>
                  <a:schemeClr val="tx1"/>
                </a:solidFill>
              </a:rPr>
              <a:t>Objective 1:  Raise profile of the TRRP in collaboration with critical stakeholders through advocacy at meetings and workshops, support of TRRP equivalency approaches to build 100% resiliency, inclusion within tsunami disaster reduction or tsunami resilience projects, to the public around the world.  Through the facilitation of the TICs, and generous support of Aid organizations to countries, there are now 108 recognized communities in 32 countries around the world, with about 70 additional communities in progress in the coming year,</a:t>
            </a:r>
          </a:p>
          <a:p>
            <a:pPr marL="689854" lvl="2" indent="-285750" fontAlgn="base">
              <a:spcBef>
                <a:spcPts val="1500"/>
              </a:spcBef>
              <a:defRPr/>
            </a:pPr>
            <a:r>
              <a:rPr lang="en-US" sz="1400" dirty="0">
                <a:solidFill>
                  <a:schemeClr val="tx1"/>
                </a:solidFill>
              </a:rPr>
              <a:t>Objective 3:  Advocate for the conduct Tsunami Ready Indicator Workshops in the Regions though regional workshops in the Pacific Islands held in 2023 and the Caribbean </a:t>
            </a:r>
            <a:r>
              <a:rPr lang="en-US" sz="1400" dirty="0" err="1">
                <a:solidFill>
                  <a:schemeClr val="tx1"/>
                </a:solidFill>
              </a:rPr>
              <a:t>Sunmit</a:t>
            </a:r>
            <a:r>
              <a:rPr lang="en-US" sz="1400" dirty="0">
                <a:solidFill>
                  <a:schemeClr val="tx1"/>
                </a:solidFill>
              </a:rPr>
              <a:t> I in 2010, the upcoming Caribbean Summit II in April 2026, upcoming regional workshops in 2026 for Latin American and Southeast Asian countries, and </a:t>
            </a:r>
            <a:r>
              <a:rPr lang="en-US" sz="1400" dirty="0" err="1">
                <a:solidFill>
                  <a:schemeClr val="tx1"/>
                </a:solidFill>
              </a:rPr>
              <a:t>Makran</a:t>
            </a:r>
            <a:r>
              <a:rPr lang="en-US" sz="1400" dirty="0">
                <a:solidFill>
                  <a:schemeClr val="tx1"/>
                </a:solidFill>
              </a:rPr>
              <a:t> region of the NW Indian Ocean, and national workshops that have brought tsunami agencies, with non-government organizations, industry, and Aid organizations to work collaboratively to recognize Tsunami Ready communities,</a:t>
            </a:r>
            <a:r>
              <a:rPr lang="en-NZ" sz="1400" b="1" i="0" u="none" strike="noStrike" kern="100" spc="0" baseline="0" dirty="0">
                <a:ln>
                  <a:noFill/>
                </a:ln>
                <a:solidFill>
                  <a:srgbClr val="FFFFFF"/>
                </a:solidFill>
                <a:effectLst/>
                <a:latin typeface="Arial" panose="020B0604020202020204" pitchFamily="34" charset="0"/>
                <a:ea typeface="Roboto" panose="02000000000000000000" pitchFamily="2" charset="0"/>
                <a:cs typeface="Arial" panose="020B0604020202020204" pitchFamily="34" charset="0"/>
              </a:rPr>
              <a:t>UN system</a:t>
            </a:r>
            <a:endParaRPr lang="en-US" sz="1400" b="0" i="0" u="none" strike="noStrike" dirty="0">
              <a:effectLst/>
              <a:latin typeface="Arial" panose="020B0604020202020204" pitchFamily="34" charset="0"/>
            </a:endParaRPr>
          </a:p>
          <a:p>
            <a:pPr marL="231775" lvl="1" indent="-200025" fontAlgn="base">
              <a:spcBef>
                <a:spcPts val="1500"/>
              </a:spcBef>
            </a:pPr>
            <a:r>
              <a:rPr lang="en-US" sz="1400" b="1" dirty="0">
                <a:solidFill>
                  <a:schemeClr val="tx1"/>
                </a:solidFill>
                <a:highlight>
                  <a:srgbClr val="FFFF00"/>
                </a:highlight>
              </a:rPr>
              <a:t>Recalls</a:t>
            </a:r>
            <a:r>
              <a:rPr lang="en-US" sz="1400" dirty="0">
                <a:solidFill>
                  <a:srgbClr val="0069B4"/>
                </a:solidFill>
                <a:highlight>
                  <a:srgbClr val="FFFF00"/>
                </a:highlight>
              </a:rPr>
              <a:t> </a:t>
            </a:r>
            <a:r>
              <a:rPr lang="en-US" sz="1400" dirty="0">
                <a:solidFill>
                  <a:schemeClr val="tx1"/>
                </a:solidFill>
                <a:highlight>
                  <a:srgbClr val="FFFF00"/>
                </a:highlight>
              </a:rPr>
              <a:t>that the Plan is intended to be a dynamic document to allow for updates, as reflected in the Coalition’s annual reports to the TOWS-WG,</a:t>
            </a:r>
          </a:p>
          <a:p>
            <a:pPr marL="231775" lvl="1" indent="-200025" fontAlgn="base">
              <a:spcBef>
                <a:spcPts val="1500"/>
              </a:spcBef>
            </a:pPr>
            <a:r>
              <a:rPr lang="en-US" sz="1400" b="1" dirty="0">
                <a:solidFill>
                  <a:schemeClr val="tx1"/>
                </a:solidFill>
                <a:highlight>
                  <a:srgbClr val="FFFF00"/>
                </a:highlight>
              </a:rPr>
              <a:t>Acknowledges </a:t>
            </a:r>
            <a:r>
              <a:rPr lang="en-US" sz="1400" dirty="0">
                <a:solidFill>
                  <a:schemeClr val="tx1"/>
                </a:solidFill>
                <a:highlight>
                  <a:srgbClr val="FFFF00"/>
                </a:highlight>
              </a:rPr>
              <a:t>the reduced resource and capacity of the TSR secretariat has prevented it from </a:t>
            </a:r>
            <a:r>
              <a:rPr lang="en-GB" sz="1400" dirty="0">
                <a:effectLst/>
                <a:highlight>
                  <a:srgbClr val="FFFF00"/>
                </a:highlight>
                <a:ea typeface="Times New Roman" panose="02020603050405020304" pitchFamily="18" charset="0"/>
              </a:rPr>
              <a:t>extending invitations to the proposed Coalition </a:t>
            </a:r>
            <a:r>
              <a:rPr lang="en-GB" sz="1400" dirty="0">
                <a:highlight>
                  <a:srgbClr val="FFFF00"/>
                </a:highlight>
              </a:rPr>
              <a:t>Partners and 'Ambassadors' or similar namesake, and a Coalition Co-chair</a:t>
            </a:r>
            <a:r>
              <a:rPr lang="en-US" sz="1400" dirty="0">
                <a:highlight>
                  <a:srgbClr val="FFFF00"/>
                </a:highlight>
              </a:rPr>
              <a:t> that together will serve as the catalyst and leadership for the TRRP, and </a:t>
            </a:r>
            <a:r>
              <a:rPr lang="en-US" sz="1400" b="1" dirty="0">
                <a:highlight>
                  <a:srgbClr val="FFFF00"/>
                </a:highlight>
              </a:rPr>
              <a:t>noting</a:t>
            </a:r>
            <a:r>
              <a:rPr lang="en-US" sz="1400" dirty="0">
                <a:highlight>
                  <a:srgbClr val="FFFF00"/>
                </a:highlight>
              </a:rPr>
              <a:t> </a:t>
            </a:r>
            <a:r>
              <a:rPr lang="en-US" sz="1400" b="1" dirty="0">
                <a:highlight>
                  <a:srgbClr val="FFFF00"/>
                </a:highlight>
              </a:rPr>
              <a:t>also</a:t>
            </a:r>
            <a:r>
              <a:rPr lang="en-US" sz="1400" dirty="0">
                <a:highlight>
                  <a:srgbClr val="FFFF00"/>
                </a:highlight>
              </a:rPr>
              <a:t> that the UNESCO Expenditure Plan implies additional budgetary restrictions for IOC in the biennium 2026-2027  </a:t>
            </a:r>
          </a:p>
          <a:p>
            <a:pPr marL="231775" lvl="1" indent="-200025" fontAlgn="base">
              <a:spcBef>
                <a:spcPts val="1500"/>
              </a:spcBef>
            </a:pPr>
            <a:r>
              <a:rPr lang="en-US" sz="1400" b="1" dirty="0">
                <a:solidFill>
                  <a:schemeClr val="tx1"/>
                </a:solidFill>
                <a:highlight>
                  <a:srgbClr val="FFFF00"/>
                </a:highlight>
              </a:rPr>
              <a:t>Recommends</a:t>
            </a:r>
            <a:r>
              <a:rPr lang="en-US" sz="1400" b="1" dirty="0">
                <a:solidFill>
                  <a:srgbClr val="0069B4"/>
                </a:solidFill>
                <a:highlight>
                  <a:srgbClr val="FFFF00"/>
                </a:highlight>
              </a:rPr>
              <a:t> </a:t>
            </a:r>
            <a:r>
              <a:rPr lang="en-US" sz="1400" dirty="0">
                <a:solidFill>
                  <a:schemeClr val="tx1"/>
                </a:solidFill>
                <a:highlight>
                  <a:srgbClr val="FFFF00"/>
                </a:highlight>
              </a:rPr>
              <a:t>the relaxation of the Plan’s timelines of actions and activities concerning </a:t>
            </a:r>
            <a:r>
              <a:rPr lang="en-US" sz="1400" dirty="0">
                <a:solidFill>
                  <a:schemeClr val="tx1"/>
                </a:solidFill>
                <a:highlight>
                  <a:srgbClr val="FFFF00"/>
                </a:highlight>
                <a:latin typeface="Arial" panose="020B0604020202020204" pitchFamily="34" charset="0"/>
                <a:cs typeface="Arial" panose="020B0604020202020204" pitchFamily="34" charset="0"/>
              </a:rPr>
              <a:t>Objective 2:  Increase funding resources for  implementation of TRRP, and Objective 4:  Organize an effective Tsunami Ready Coalition, until such time that </a:t>
            </a:r>
            <a:r>
              <a:rPr lang="en-US" sz="1400" dirty="0">
                <a:solidFill>
                  <a:schemeClr val="tx1"/>
                </a:solidFill>
                <a:highlight>
                  <a:srgbClr val="FFFF00"/>
                </a:highlight>
              </a:rPr>
              <a:t>the full Coalition can be constituted,</a:t>
            </a:r>
          </a:p>
          <a:p>
            <a:pPr marL="231775" lvl="1" indent="-200025" fontAlgn="base">
              <a:spcBef>
                <a:spcPts val="1500"/>
              </a:spcBef>
            </a:pPr>
            <a:r>
              <a:rPr lang="en-US" sz="1400" b="1" dirty="0">
                <a:solidFill>
                  <a:schemeClr val="tx1"/>
                </a:solidFill>
                <a:highlight>
                  <a:srgbClr val="00FFFF"/>
                </a:highlight>
              </a:rPr>
              <a:t>Requests</a:t>
            </a:r>
            <a:r>
              <a:rPr lang="en-US" sz="1400" dirty="0">
                <a:solidFill>
                  <a:schemeClr val="tx1"/>
                </a:solidFill>
                <a:highlight>
                  <a:srgbClr val="00FFFF"/>
                </a:highlight>
              </a:rPr>
              <a:t> the IOC Executive Secretary to urgently seek extrabudgetary resources to resume progress of the TRC Coalition Implementation Plan.</a:t>
            </a:r>
          </a:p>
          <a:p>
            <a:pPr marL="31750" lvl="1" indent="0" fontAlgn="base">
              <a:spcBef>
                <a:spcPts val="900"/>
              </a:spcBef>
              <a:buNone/>
            </a:pPr>
            <a:endParaRPr lang="en-US" sz="1400" dirty="0">
              <a:solidFill>
                <a:srgbClr val="0069B4"/>
              </a:solidFill>
            </a:endParaRPr>
          </a:p>
        </p:txBody>
      </p:sp>
    </p:spTree>
    <p:extLst>
      <p:ext uri="{BB962C8B-B14F-4D97-AF65-F5344CB8AC3E}">
        <p14:creationId xmlns:p14="http://schemas.microsoft.com/office/powerpoint/2010/main" val="26243886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D43B44-CC9F-1520-48D3-94432BD04D70}"/>
              </a:ext>
            </a:extLst>
          </p:cNvPr>
          <p:cNvSpPr/>
          <p:nvPr/>
        </p:nvSpPr>
        <p:spPr>
          <a:xfrm>
            <a:off x="2672101" y="5815607"/>
            <a:ext cx="806233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rPr>
              <a:t>TOWS WG TT-TWO, TT-DMP, 4-6 March 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rPr>
              <a:t>Online</a:t>
            </a:r>
          </a:p>
        </p:txBody>
      </p:sp>
      <p:sp>
        <p:nvSpPr>
          <p:cNvPr id="5" name="Rectangle 4">
            <a:extLst>
              <a:ext uri="{FF2B5EF4-FFF2-40B4-BE49-F238E27FC236}">
                <a16:creationId xmlns:a16="http://schemas.microsoft.com/office/drawing/2014/main" id="{F18DA3D3-07EF-8BDE-6CC7-5447C8876E39}"/>
              </a:ext>
            </a:extLst>
          </p:cNvPr>
          <p:cNvSpPr/>
          <p:nvPr/>
        </p:nvSpPr>
        <p:spPr>
          <a:xfrm>
            <a:off x="6527906" y="1897396"/>
            <a:ext cx="5844964" cy="24006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Tsunami Ready Coalition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MT"/>
              <a:ea typeface="+mn-ea"/>
              <a:cs typeface="+mn-cs"/>
            </a:endParaRPr>
          </a:p>
        </p:txBody>
      </p:sp>
      <p:sp>
        <p:nvSpPr>
          <p:cNvPr id="2" name="Rectangle 1">
            <a:extLst>
              <a:ext uri="{FF2B5EF4-FFF2-40B4-BE49-F238E27FC236}">
                <a16:creationId xmlns:a16="http://schemas.microsoft.com/office/drawing/2014/main" id="{A8394C21-3F8A-7AFC-BAF3-95B69816470F}"/>
              </a:ext>
            </a:extLst>
          </p:cNvPr>
          <p:cNvSpPr/>
          <p:nvPr/>
        </p:nvSpPr>
        <p:spPr>
          <a:xfrm>
            <a:off x="6527906" y="4031069"/>
            <a:ext cx="541530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 Laura Kong, Chair, TRC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Director, ITIC</a:t>
            </a:r>
          </a:p>
        </p:txBody>
      </p:sp>
    </p:spTree>
    <p:extLst>
      <p:ext uri="{BB962C8B-B14F-4D97-AF65-F5344CB8AC3E}">
        <p14:creationId xmlns:p14="http://schemas.microsoft.com/office/powerpoint/2010/main" val="267857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D1-2C6A-EC48-92E8-C44E787B5721}"/>
              </a:ext>
            </a:extLst>
          </p:cNvPr>
          <p:cNvSpPr>
            <a:spLocks noGrp="1"/>
          </p:cNvSpPr>
          <p:nvPr>
            <p:ph type="title"/>
          </p:nvPr>
        </p:nvSpPr>
        <p:spPr>
          <a:xfrm>
            <a:off x="389312" y="180109"/>
            <a:ext cx="10515600" cy="1005281"/>
          </a:xfrm>
        </p:spPr>
        <p:txBody>
          <a:bodyPr>
            <a:normAutofit/>
          </a:bodyPr>
          <a:lstStyle/>
          <a:p>
            <a:r>
              <a:rPr lang="en-US" sz="3600" dirty="0"/>
              <a:t>Tsunami Ready Coalition </a:t>
            </a:r>
            <a:r>
              <a:rPr lang="en-US" sz="2800" b="0" dirty="0"/>
              <a:t>(TRC, 2022)</a:t>
            </a:r>
            <a:endParaRPr lang="en-US" sz="3600" b="0" dirty="0"/>
          </a:p>
        </p:txBody>
      </p:sp>
      <p:sp>
        <p:nvSpPr>
          <p:cNvPr id="8" name="Content Placeholder 7">
            <a:extLst>
              <a:ext uri="{FF2B5EF4-FFF2-40B4-BE49-F238E27FC236}">
                <a16:creationId xmlns:a16="http://schemas.microsoft.com/office/drawing/2014/main" id="{D3DFD673-4ADD-BF46-A050-1389ABA4E07A}"/>
              </a:ext>
            </a:extLst>
          </p:cNvPr>
          <p:cNvSpPr>
            <a:spLocks noGrp="1"/>
          </p:cNvSpPr>
          <p:nvPr>
            <p:ph sz="quarter" idx="10"/>
          </p:nvPr>
        </p:nvSpPr>
        <p:spPr>
          <a:xfrm>
            <a:off x="389312" y="1337237"/>
            <a:ext cx="11467395" cy="5520763"/>
          </a:xfrm>
          <a:solidFill>
            <a:schemeClr val="bg1"/>
          </a:solidFill>
        </p:spPr>
        <p:txBody>
          <a:bodyPr>
            <a:noAutofit/>
          </a:bodyPr>
          <a:lstStyle/>
          <a:p>
            <a:pPr marL="0" indent="0">
              <a:buNone/>
            </a:pPr>
            <a:r>
              <a:rPr lang="en-US" sz="2200" b="1" dirty="0">
                <a:solidFill>
                  <a:srgbClr val="C00000"/>
                </a:solidFill>
              </a:rPr>
              <a:t>IOC Decision EC-55/3.5.1 (June 2022) </a:t>
            </a:r>
            <a:r>
              <a:rPr lang="en-US" sz="2200" b="1" dirty="0">
                <a:solidFill>
                  <a:schemeClr val="tx1"/>
                </a:solidFill>
              </a:rPr>
              <a:t>Warning and Mitigation Systems of Ocean Hazards.  </a:t>
            </a:r>
            <a:r>
              <a:rPr lang="en-US" sz="2200" dirty="0">
                <a:solidFill>
                  <a:schemeClr val="tx1"/>
                </a:solidFill>
              </a:rPr>
              <a:t>Part IV: Working Group on Tsunamis and Other Hazards related to Sea Level Warning and Mitigation Systems (TOWS-WG) </a:t>
            </a:r>
          </a:p>
          <a:p>
            <a:pPr marL="0" indent="0">
              <a:buNone/>
            </a:pPr>
            <a:endParaRPr lang="en-US" sz="600" dirty="0">
              <a:solidFill>
                <a:schemeClr val="tx1"/>
              </a:solidFill>
            </a:endParaRPr>
          </a:p>
          <a:p>
            <a:pPr marL="0" indent="0">
              <a:buNone/>
            </a:pPr>
            <a:r>
              <a:rPr lang="en-US" sz="1800" dirty="0">
                <a:solidFill>
                  <a:schemeClr val="tx1"/>
                </a:solidFill>
              </a:rPr>
              <a:t>Approves the establishment of the UNESCO/IOC Tsunami Ready Recognition </a:t>
            </a:r>
            <a:r>
              <a:rPr lang="en-US" sz="1800" dirty="0" err="1">
                <a:solidFill>
                  <a:schemeClr val="tx1"/>
                </a:solidFill>
              </a:rPr>
              <a:t>Programme</a:t>
            </a:r>
            <a:r>
              <a:rPr lang="en-US" sz="1800" dirty="0">
                <a:solidFill>
                  <a:schemeClr val="tx1"/>
                </a:solidFill>
              </a:rPr>
              <a:t> (TRRP) as described in the working document “Tsunami Ready </a:t>
            </a:r>
            <a:r>
              <a:rPr lang="en-US" sz="1800" dirty="0" err="1">
                <a:solidFill>
                  <a:schemeClr val="tx1"/>
                </a:solidFill>
              </a:rPr>
              <a:t>Programme</a:t>
            </a:r>
            <a:r>
              <a:rPr lang="en-US" sz="1800" dirty="0">
                <a:solidFill>
                  <a:schemeClr val="tx1"/>
                </a:solidFill>
              </a:rPr>
              <a:t> – Proposal for endorsement by IOC” dated 21 February 2022; </a:t>
            </a:r>
          </a:p>
          <a:p>
            <a:pPr marL="0" indent="0">
              <a:buNone/>
            </a:pPr>
            <a:r>
              <a:rPr lang="en-US" sz="1800" b="1" dirty="0">
                <a:solidFill>
                  <a:srgbClr val="C00000"/>
                </a:solidFill>
              </a:rPr>
              <a:t>Approves</a:t>
            </a:r>
            <a:r>
              <a:rPr lang="en-US" sz="1800" dirty="0">
                <a:solidFill>
                  <a:schemeClr val="tx1"/>
                </a:solidFill>
              </a:rPr>
              <a:t> also </a:t>
            </a:r>
          </a:p>
          <a:p>
            <a:pPr marL="344488" indent="0">
              <a:spcBef>
                <a:spcPts val="384"/>
              </a:spcBef>
              <a:buNone/>
            </a:pPr>
            <a:r>
              <a:rPr lang="en-US" sz="1800" dirty="0">
                <a:solidFill>
                  <a:schemeClr val="tx1"/>
                </a:solidFill>
              </a:rPr>
              <a:t>(ii)  the </a:t>
            </a:r>
            <a:r>
              <a:rPr lang="en-US" sz="1800" b="1" dirty="0">
                <a:solidFill>
                  <a:srgbClr val="C00000"/>
                </a:solidFill>
              </a:rPr>
              <a:t>Terms of Reference </a:t>
            </a:r>
            <a:r>
              <a:rPr lang="en-US" sz="1800" dirty="0">
                <a:solidFill>
                  <a:schemeClr val="tx1"/>
                </a:solidFill>
              </a:rPr>
              <a:t>for the </a:t>
            </a:r>
            <a:r>
              <a:rPr lang="en-US" sz="1800" b="1" dirty="0">
                <a:solidFill>
                  <a:srgbClr val="C00000"/>
                </a:solidFill>
              </a:rPr>
              <a:t>Tsunami Ready Coalition, </a:t>
            </a:r>
            <a:r>
              <a:rPr lang="en-US" sz="1800" dirty="0">
                <a:solidFill>
                  <a:schemeClr val="tx1"/>
                </a:solidFill>
              </a:rPr>
              <a:t>as included under </a:t>
            </a:r>
            <a:r>
              <a:rPr lang="en-US" sz="1800" b="1" dirty="0">
                <a:solidFill>
                  <a:srgbClr val="C00000"/>
                </a:solidFill>
              </a:rPr>
              <a:t>Annex 2 </a:t>
            </a:r>
            <a:r>
              <a:rPr lang="en-US" sz="1800" dirty="0">
                <a:solidFill>
                  <a:schemeClr val="tx1"/>
                </a:solidFill>
              </a:rPr>
              <a:t>to this decision</a:t>
            </a:r>
            <a:r>
              <a:rPr lang="en-US" sz="1800" dirty="0">
                <a:solidFill>
                  <a:srgbClr val="C00000"/>
                </a:solidFill>
              </a:rPr>
              <a:t>; </a:t>
            </a:r>
          </a:p>
          <a:p>
            <a:pPr marL="0" indent="0">
              <a:buNone/>
            </a:pPr>
            <a:endParaRPr lang="en-US" sz="900" b="1" dirty="0"/>
          </a:p>
          <a:p>
            <a:pPr marL="0" indent="0">
              <a:buNone/>
            </a:pPr>
            <a:r>
              <a:rPr lang="en-US" sz="1800" b="1" dirty="0"/>
              <a:t>Annex 1. Revised Terms of Reference of the Working Group on Tsunamis and Other Hazards Related to Sea-Level Warning and Mitigation Systems (TOWS-WG) </a:t>
            </a:r>
            <a:endParaRPr lang="en-US" sz="1800" dirty="0"/>
          </a:p>
          <a:p>
            <a:pPr marL="357813" lvl="1" indent="0">
              <a:spcBef>
                <a:spcPts val="384"/>
              </a:spcBef>
              <a:buNone/>
            </a:pPr>
            <a:r>
              <a:rPr lang="en-US" sz="1800" dirty="0">
                <a:solidFill>
                  <a:schemeClr val="tx1"/>
                </a:solidFill>
              </a:rPr>
              <a:t>The </a:t>
            </a:r>
            <a:r>
              <a:rPr lang="en-US" sz="1800" b="1" dirty="0">
                <a:solidFill>
                  <a:srgbClr val="C00000"/>
                </a:solidFill>
              </a:rPr>
              <a:t>membership of </a:t>
            </a:r>
            <a:r>
              <a:rPr lang="en-US" sz="1800" dirty="0">
                <a:solidFill>
                  <a:schemeClr val="tx1"/>
                </a:solidFill>
              </a:rPr>
              <a:t>the </a:t>
            </a:r>
            <a:r>
              <a:rPr lang="en-US" sz="1800" b="1" dirty="0">
                <a:solidFill>
                  <a:srgbClr val="C00000"/>
                </a:solidFill>
              </a:rPr>
              <a:t>TOWS-WG </a:t>
            </a:r>
            <a:r>
              <a:rPr lang="en-US" sz="1800" dirty="0">
                <a:solidFill>
                  <a:schemeClr val="tx1"/>
                </a:solidFill>
              </a:rPr>
              <a:t>will be constituted by</a:t>
            </a:r>
            <a:r>
              <a:rPr lang="en-US" sz="1800" b="1" dirty="0"/>
              <a:t>:  </a:t>
            </a:r>
          </a:p>
          <a:p>
            <a:pPr marL="357813" lvl="1" indent="0">
              <a:spcBef>
                <a:spcPts val="384"/>
              </a:spcBef>
              <a:buNone/>
            </a:pPr>
            <a:r>
              <a:rPr lang="en-US" sz="1800" dirty="0"/>
              <a:t>a)  The Chairpersons of the four ICG-TWSs, the Scientific Committee of the UN     Ocean Decade Tsunami </a:t>
            </a:r>
            <a:r>
              <a:rPr lang="en-US" sz="1800" dirty="0" err="1"/>
              <a:t>programme</a:t>
            </a:r>
            <a:r>
              <a:rPr lang="en-US" sz="1800" dirty="0"/>
              <a:t>, </a:t>
            </a:r>
            <a:r>
              <a:rPr lang="en-US" sz="1800" dirty="0">
                <a:solidFill>
                  <a:schemeClr val="tx1"/>
                </a:solidFill>
              </a:rPr>
              <a:t>the special </a:t>
            </a:r>
            <a:r>
              <a:rPr lang="en-US" sz="1800" b="1" dirty="0">
                <a:solidFill>
                  <a:srgbClr val="C00000"/>
                </a:solidFill>
              </a:rPr>
              <a:t>Tsunami Ready Coalition</a:t>
            </a:r>
            <a:r>
              <a:rPr lang="en-US" sz="1800" dirty="0"/>
              <a:t>, and representatives of the GOOS Steering Committee and IODE, </a:t>
            </a:r>
          </a:p>
          <a:p>
            <a:pPr marL="357813" lvl="1" indent="0">
              <a:spcBef>
                <a:spcPts val="384"/>
              </a:spcBef>
              <a:buNone/>
            </a:pPr>
            <a:r>
              <a:rPr lang="en-US" sz="1800" dirty="0"/>
              <a:t>b)  …</a:t>
            </a:r>
          </a:p>
          <a:p>
            <a:pPr marL="0" indent="0">
              <a:buNone/>
            </a:pPr>
            <a:endParaRPr lang="en-US" sz="2200" dirty="0"/>
          </a:p>
        </p:txBody>
      </p:sp>
    </p:spTree>
    <p:extLst>
      <p:ext uri="{BB962C8B-B14F-4D97-AF65-F5344CB8AC3E}">
        <p14:creationId xmlns:p14="http://schemas.microsoft.com/office/powerpoint/2010/main" val="6275644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7A4F4B4-10D9-7D92-EDCF-F43EE1E8B316}"/>
              </a:ext>
            </a:extLst>
          </p:cNvPr>
          <p:cNvGrpSpPr/>
          <p:nvPr/>
        </p:nvGrpSpPr>
        <p:grpSpPr>
          <a:xfrm>
            <a:off x="-78602" y="-22598"/>
            <a:ext cx="6385628" cy="1000470"/>
            <a:chOff x="222069" y="63148"/>
            <a:chExt cx="6385628" cy="1000470"/>
          </a:xfrm>
        </p:grpSpPr>
        <p:sp>
          <p:nvSpPr>
            <p:cNvPr id="22" name="Rectangle 21">
              <a:extLst>
                <a:ext uri="{FF2B5EF4-FFF2-40B4-BE49-F238E27FC236}">
                  <a16:creationId xmlns:a16="http://schemas.microsoft.com/office/drawing/2014/main" id="{6AEBE7EF-8DDF-FA19-953F-A9619309ED44}"/>
                </a:ext>
              </a:extLst>
            </p:cNvPr>
            <p:cNvSpPr/>
            <p:nvPr/>
          </p:nvSpPr>
          <p:spPr>
            <a:xfrm>
              <a:off x="222069" y="63148"/>
              <a:ext cx="4101737" cy="100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B425E6-FB8A-0CCC-D78A-E9BA2E0360A3}"/>
                </a:ext>
              </a:extLst>
            </p:cNvPr>
            <p:cNvSpPr/>
            <p:nvPr/>
          </p:nvSpPr>
          <p:spPr>
            <a:xfrm>
              <a:off x="2502147" y="84239"/>
              <a:ext cx="4105550" cy="458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8F56370-5DDA-B916-A9EF-0696F0F2EA4A}"/>
              </a:ext>
            </a:extLst>
          </p:cNvPr>
          <p:cNvGrpSpPr/>
          <p:nvPr/>
        </p:nvGrpSpPr>
        <p:grpSpPr>
          <a:xfrm>
            <a:off x="2118709" y="562045"/>
            <a:ext cx="4654767" cy="6315838"/>
            <a:chOff x="-498997" y="201883"/>
            <a:chExt cx="4654767" cy="6315838"/>
          </a:xfrm>
        </p:grpSpPr>
        <p:pic>
          <p:nvPicPr>
            <p:cNvPr id="2" name="Picture 1">
              <a:extLst>
                <a:ext uri="{FF2B5EF4-FFF2-40B4-BE49-F238E27FC236}">
                  <a16:creationId xmlns:a16="http://schemas.microsoft.com/office/drawing/2014/main" id="{2AE8BD59-E78A-9865-11AB-4CE452C1B1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0416" y="1077796"/>
              <a:ext cx="2227219" cy="3016498"/>
            </a:xfrm>
            <a:prstGeom prst="rect">
              <a:avLst/>
            </a:prstGeom>
            <a:ln>
              <a:solidFill>
                <a:srgbClr val="0069B4"/>
              </a:solidFill>
            </a:ln>
          </p:spPr>
        </p:pic>
        <p:pic>
          <p:nvPicPr>
            <p:cNvPr id="7" name="Picture 6">
              <a:extLst>
                <a:ext uri="{FF2B5EF4-FFF2-40B4-BE49-F238E27FC236}">
                  <a16:creationId xmlns:a16="http://schemas.microsoft.com/office/drawing/2014/main" id="{9159871E-AA6B-77AB-BDE1-9B6B5DE64A47}"/>
                </a:ext>
              </a:extLst>
            </p:cNvPr>
            <p:cNvPicPr>
              <a:picLocks noChangeAspect="1"/>
            </p:cNvPicPr>
            <p:nvPr/>
          </p:nvPicPr>
          <p:blipFill>
            <a:blip r:embed="rId3"/>
            <a:stretch>
              <a:fillRect/>
            </a:stretch>
          </p:blipFill>
          <p:spPr>
            <a:xfrm>
              <a:off x="-498997" y="201883"/>
              <a:ext cx="4421087" cy="6315838"/>
            </a:xfrm>
            <a:prstGeom prst="rect">
              <a:avLst/>
            </a:prstGeom>
          </p:spPr>
        </p:pic>
        <p:sp>
          <p:nvSpPr>
            <p:cNvPr id="8" name="Rectangle 7">
              <a:extLst>
                <a:ext uri="{FF2B5EF4-FFF2-40B4-BE49-F238E27FC236}">
                  <a16:creationId xmlns:a16="http://schemas.microsoft.com/office/drawing/2014/main" id="{4059E7E0-669D-6951-B33E-04943E3959A4}"/>
                </a:ext>
              </a:extLst>
            </p:cNvPr>
            <p:cNvSpPr/>
            <p:nvPr/>
          </p:nvSpPr>
          <p:spPr>
            <a:xfrm>
              <a:off x="-426933" y="1058942"/>
              <a:ext cx="4572000" cy="1737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rgbClr val="C00000"/>
                </a:solidFill>
              </a:endParaRPr>
            </a:p>
          </p:txBody>
        </p:sp>
        <p:sp>
          <p:nvSpPr>
            <p:cNvPr id="10" name="Rectangle 9">
              <a:extLst>
                <a:ext uri="{FF2B5EF4-FFF2-40B4-BE49-F238E27FC236}">
                  <a16:creationId xmlns:a16="http://schemas.microsoft.com/office/drawing/2014/main" id="{76944A9D-72F9-3C15-3B97-D2FACBBA0AC4}"/>
                </a:ext>
              </a:extLst>
            </p:cNvPr>
            <p:cNvSpPr/>
            <p:nvPr/>
          </p:nvSpPr>
          <p:spPr>
            <a:xfrm>
              <a:off x="-437544" y="1428011"/>
              <a:ext cx="4572000" cy="150129"/>
            </a:xfrm>
            <a:prstGeom prst="rect">
              <a:avLst/>
            </a:prstGeom>
            <a:noFill/>
            <a:ln w="38100">
              <a:solidFill>
                <a:srgbClr val="FCC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rgbClr val="C00000"/>
                </a:solidFill>
              </a:endParaRPr>
            </a:p>
          </p:txBody>
        </p:sp>
        <p:sp>
          <p:nvSpPr>
            <p:cNvPr id="20" name="Rectangle 19">
              <a:extLst>
                <a:ext uri="{FF2B5EF4-FFF2-40B4-BE49-F238E27FC236}">
                  <a16:creationId xmlns:a16="http://schemas.microsoft.com/office/drawing/2014/main" id="{CD8B886E-D384-FB43-44B5-ACA06EF77DA9}"/>
                </a:ext>
              </a:extLst>
            </p:cNvPr>
            <p:cNvSpPr/>
            <p:nvPr/>
          </p:nvSpPr>
          <p:spPr>
            <a:xfrm>
              <a:off x="-426933" y="1632561"/>
              <a:ext cx="4572000" cy="101283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noFill/>
              </a:endParaRPr>
            </a:p>
          </p:txBody>
        </p:sp>
        <p:sp>
          <p:nvSpPr>
            <p:cNvPr id="26" name="Rectangle 25">
              <a:extLst>
                <a:ext uri="{FF2B5EF4-FFF2-40B4-BE49-F238E27FC236}">
                  <a16:creationId xmlns:a16="http://schemas.microsoft.com/office/drawing/2014/main" id="{F54D0CD8-BE8D-3569-992B-60DBD642CBCE}"/>
                </a:ext>
              </a:extLst>
            </p:cNvPr>
            <p:cNvSpPr/>
            <p:nvPr/>
          </p:nvSpPr>
          <p:spPr>
            <a:xfrm>
              <a:off x="-426933" y="2660448"/>
              <a:ext cx="4572000" cy="17553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rgbClr val="00B050"/>
                </a:solidFill>
              </a:endParaRPr>
            </a:p>
          </p:txBody>
        </p:sp>
        <p:sp>
          <p:nvSpPr>
            <p:cNvPr id="27" name="Rectangle 26">
              <a:extLst>
                <a:ext uri="{FF2B5EF4-FFF2-40B4-BE49-F238E27FC236}">
                  <a16:creationId xmlns:a16="http://schemas.microsoft.com/office/drawing/2014/main" id="{55E41BD0-C48E-B018-9909-2026FA3C8AB1}"/>
                </a:ext>
              </a:extLst>
            </p:cNvPr>
            <p:cNvSpPr/>
            <p:nvPr/>
          </p:nvSpPr>
          <p:spPr>
            <a:xfrm>
              <a:off x="-416230" y="4655238"/>
              <a:ext cx="4572000" cy="315684"/>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noFill/>
              </a:endParaRPr>
            </a:p>
          </p:txBody>
        </p:sp>
      </p:grpSp>
      <p:grpSp>
        <p:nvGrpSpPr>
          <p:cNvPr id="32" name="Group 31">
            <a:extLst>
              <a:ext uri="{FF2B5EF4-FFF2-40B4-BE49-F238E27FC236}">
                <a16:creationId xmlns:a16="http://schemas.microsoft.com/office/drawing/2014/main" id="{2DCA9D21-C6A7-815B-CCF6-139060387503}"/>
              </a:ext>
            </a:extLst>
          </p:cNvPr>
          <p:cNvGrpSpPr/>
          <p:nvPr/>
        </p:nvGrpSpPr>
        <p:grpSpPr>
          <a:xfrm>
            <a:off x="7174005" y="886197"/>
            <a:ext cx="4593829" cy="3800535"/>
            <a:chOff x="5947639" y="379181"/>
            <a:chExt cx="4593829" cy="3800535"/>
          </a:xfrm>
        </p:grpSpPr>
        <p:pic>
          <p:nvPicPr>
            <p:cNvPr id="6" name="Picture 5">
              <a:extLst>
                <a:ext uri="{FF2B5EF4-FFF2-40B4-BE49-F238E27FC236}">
                  <a16:creationId xmlns:a16="http://schemas.microsoft.com/office/drawing/2014/main" id="{383AF187-2BDE-F7AB-BBE2-73E59E6B889C}"/>
                </a:ext>
              </a:extLst>
            </p:cNvPr>
            <p:cNvPicPr>
              <a:picLocks noChangeAspect="1"/>
            </p:cNvPicPr>
            <p:nvPr/>
          </p:nvPicPr>
          <p:blipFill>
            <a:blip r:embed="rId4"/>
            <a:stretch>
              <a:fillRect/>
            </a:stretch>
          </p:blipFill>
          <p:spPr>
            <a:xfrm>
              <a:off x="5947639" y="379181"/>
              <a:ext cx="4518189" cy="3800535"/>
            </a:xfrm>
            <a:prstGeom prst="rect">
              <a:avLst/>
            </a:prstGeom>
          </p:spPr>
        </p:pic>
        <p:sp>
          <p:nvSpPr>
            <p:cNvPr id="28" name="Rectangle 27">
              <a:extLst>
                <a:ext uri="{FF2B5EF4-FFF2-40B4-BE49-F238E27FC236}">
                  <a16:creationId xmlns:a16="http://schemas.microsoft.com/office/drawing/2014/main" id="{7BC5E890-38C6-A9D4-D849-5596BD7C80C0}"/>
                </a:ext>
              </a:extLst>
            </p:cNvPr>
            <p:cNvSpPr/>
            <p:nvPr/>
          </p:nvSpPr>
          <p:spPr>
            <a:xfrm>
              <a:off x="5969468" y="958754"/>
              <a:ext cx="4572000" cy="17371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noFill/>
              </a:endParaRPr>
            </a:p>
          </p:txBody>
        </p:sp>
        <p:sp>
          <p:nvSpPr>
            <p:cNvPr id="29" name="Rectangle 28">
              <a:extLst>
                <a:ext uri="{FF2B5EF4-FFF2-40B4-BE49-F238E27FC236}">
                  <a16:creationId xmlns:a16="http://schemas.microsoft.com/office/drawing/2014/main" id="{EAC9DDAB-2B95-6909-00E0-A76AE722B25A}"/>
                </a:ext>
              </a:extLst>
            </p:cNvPr>
            <p:cNvSpPr/>
            <p:nvPr/>
          </p:nvSpPr>
          <p:spPr>
            <a:xfrm>
              <a:off x="5967249" y="1158434"/>
              <a:ext cx="4572000" cy="173713"/>
            </a:xfrm>
            <a:prstGeom prst="rect">
              <a:avLst/>
            </a:prstGeom>
            <a:noFill/>
            <a:ln w="381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noFill/>
              </a:endParaRPr>
            </a:p>
          </p:txBody>
        </p:sp>
      </p:grpSp>
      <p:sp>
        <p:nvSpPr>
          <p:cNvPr id="15" name="Curved Left Arrow 14">
            <a:extLst>
              <a:ext uri="{FF2B5EF4-FFF2-40B4-BE49-F238E27FC236}">
                <a16:creationId xmlns:a16="http://schemas.microsoft.com/office/drawing/2014/main" id="{1824D5DB-641D-65CC-A206-501AF71F39BF}"/>
              </a:ext>
            </a:extLst>
          </p:cNvPr>
          <p:cNvSpPr/>
          <p:nvPr/>
        </p:nvSpPr>
        <p:spPr>
          <a:xfrm rot="795548">
            <a:off x="10598848" y="1505599"/>
            <a:ext cx="499798" cy="2930602"/>
          </a:xfrm>
          <a:prstGeom prst="curvedLeftArrow">
            <a:avLst>
              <a:gd name="adj1" fmla="val 25000"/>
              <a:gd name="adj2" fmla="val 50000"/>
              <a:gd name="adj3" fmla="val 23057"/>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a:extLst>
              <a:ext uri="{FF2B5EF4-FFF2-40B4-BE49-F238E27FC236}">
                <a16:creationId xmlns:a16="http://schemas.microsoft.com/office/drawing/2014/main" id="{752D6D59-0F8F-B6B1-1AA5-384B93784590}"/>
              </a:ext>
            </a:extLst>
          </p:cNvPr>
          <p:cNvSpPr/>
          <p:nvPr/>
        </p:nvSpPr>
        <p:spPr>
          <a:xfrm rot="19958855" flipH="1">
            <a:off x="6560932" y="2462807"/>
            <a:ext cx="457253" cy="1525896"/>
          </a:xfrm>
          <a:prstGeom prst="curved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urved Left Arrow 34">
            <a:extLst>
              <a:ext uri="{FF2B5EF4-FFF2-40B4-BE49-F238E27FC236}">
                <a16:creationId xmlns:a16="http://schemas.microsoft.com/office/drawing/2014/main" id="{EB10C6B0-B922-0356-9885-63DABFE9F43D}"/>
              </a:ext>
            </a:extLst>
          </p:cNvPr>
          <p:cNvSpPr/>
          <p:nvPr/>
        </p:nvSpPr>
        <p:spPr>
          <a:xfrm rot="18009647" flipH="1">
            <a:off x="6547912" y="3010805"/>
            <a:ext cx="350426" cy="1364970"/>
          </a:xfrm>
          <a:prstGeom prst="curved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urved Left Arrow 35">
            <a:extLst>
              <a:ext uri="{FF2B5EF4-FFF2-40B4-BE49-F238E27FC236}">
                <a16:creationId xmlns:a16="http://schemas.microsoft.com/office/drawing/2014/main" id="{112FF3F2-4AB4-FD7C-9C4A-0AFB5DE74730}"/>
              </a:ext>
            </a:extLst>
          </p:cNvPr>
          <p:cNvSpPr/>
          <p:nvPr/>
        </p:nvSpPr>
        <p:spPr>
          <a:xfrm rot="13057206">
            <a:off x="6562696" y="3743470"/>
            <a:ext cx="400154" cy="1530110"/>
          </a:xfrm>
          <a:prstGeom prst="curvedLeft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5" name="Picture 64">
            <a:extLst>
              <a:ext uri="{FF2B5EF4-FFF2-40B4-BE49-F238E27FC236}">
                <a16:creationId xmlns:a16="http://schemas.microsoft.com/office/drawing/2014/main" id="{2F33E818-B4FD-91B0-37A8-608A6AD9166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2006" y="817138"/>
            <a:ext cx="1668692" cy="2259097"/>
          </a:xfrm>
          <a:prstGeom prst="rect">
            <a:avLst/>
          </a:prstGeom>
          <a:ln w="3175">
            <a:solidFill>
              <a:srgbClr val="183254"/>
            </a:solidFill>
          </a:ln>
        </p:spPr>
      </p:pic>
      <p:sp>
        <p:nvSpPr>
          <p:cNvPr id="67" name="TextBox 66">
            <a:extLst>
              <a:ext uri="{FF2B5EF4-FFF2-40B4-BE49-F238E27FC236}">
                <a16:creationId xmlns:a16="http://schemas.microsoft.com/office/drawing/2014/main" id="{7DDF8945-180E-AFB5-7A14-01E835DC6DDB}"/>
              </a:ext>
            </a:extLst>
          </p:cNvPr>
          <p:cNvSpPr txBox="1"/>
          <p:nvPr/>
        </p:nvSpPr>
        <p:spPr>
          <a:xfrm>
            <a:off x="6752162" y="4598631"/>
            <a:ext cx="3853047" cy="1270156"/>
          </a:xfrm>
          <a:prstGeom prst="rect">
            <a:avLst/>
          </a:prstGeom>
          <a:solidFill>
            <a:schemeClr val="accent6">
              <a:lumMod val="20000"/>
              <a:lumOff val="80000"/>
            </a:schemeClr>
          </a:solidFill>
        </p:spPr>
        <p:txBody>
          <a:bodyPr wrap="square">
            <a:spAutoFit/>
          </a:bodyPr>
          <a:lstStyle/>
          <a:p>
            <a:pPr marL="231775" lvl="1" indent="-231775">
              <a:lnSpc>
                <a:spcPct val="115000"/>
              </a:lnSpc>
              <a:buFont typeface="+mj-lt"/>
              <a:buAutoNum type="arabicPeriod"/>
            </a:pPr>
            <a:r>
              <a:rPr lang="en-NZ" sz="1700" b="1" kern="100" dirty="0">
                <a:latin typeface="Arial" panose="020B0604020202020204" pitchFamily="34" charset="0"/>
                <a:cs typeface="Arial" panose="020B0604020202020204" pitchFamily="34" charset="0"/>
              </a:rPr>
              <a:t>ODTP Scientific Committee </a:t>
            </a:r>
            <a:r>
              <a:rPr lang="en-NZ" sz="1100" b="1" kern="100" dirty="0">
                <a:latin typeface="Arial" panose="020B0604020202020204" pitchFamily="34" charset="0"/>
                <a:cs typeface="Arial" panose="020B0604020202020204" pitchFamily="34" charset="0"/>
              </a:rPr>
              <a:t>&amp;</a:t>
            </a:r>
            <a:r>
              <a:rPr lang="en-NZ" sz="1700" b="1" kern="100" dirty="0">
                <a:latin typeface="Arial" panose="020B0604020202020204" pitchFamily="34" charset="0"/>
                <a:cs typeface="Arial" panose="020B0604020202020204" pitchFamily="34" charset="0"/>
              </a:rPr>
              <a:t> TOWS Task Teams provided input to improve Plan (Jan-Feb 2025)</a:t>
            </a:r>
          </a:p>
        </p:txBody>
      </p:sp>
      <p:sp>
        <p:nvSpPr>
          <p:cNvPr id="68" name="TextBox 67">
            <a:extLst>
              <a:ext uri="{FF2B5EF4-FFF2-40B4-BE49-F238E27FC236}">
                <a16:creationId xmlns:a16="http://schemas.microsoft.com/office/drawing/2014/main" id="{033D252E-5A7E-FD1F-0131-BF0D74831F24}"/>
              </a:ext>
            </a:extLst>
          </p:cNvPr>
          <p:cNvSpPr txBox="1"/>
          <p:nvPr/>
        </p:nvSpPr>
        <p:spPr>
          <a:xfrm>
            <a:off x="91398" y="54603"/>
            <a:ext cx="12009204" cy="646331"/>
          </a:xfrm>
          <a:prstGeom prst="rect">
            <a:avLst/>
          </a:prstGeom>
          <a:solidFill>
            <a:schemeClr val="accent6">
              <a:lumMod val="20000"/>
              <a:lumOff val="80000"/>
            </a:schemeClr>
          </a:solidFill>
        </p:spPr>
        <p:txBody>
          <a:bodyPr wrap="square">
            <a:spAutoFit/>
          </a:bodyPr>
          <a:lstStyle/>
          <a:p>
            <a:r>
              <a:rPr lang="en-US" sz="3600" b="1" dirty="0">
                <a:solidFill>
                  <a:srgbClr val="C00000"/>
                </a:solidFill>
                <a:latin typeface="Arial" panose="020B0604020202020204" pitchFamily="34" charset="0"/>
                <a:cs typeface="Arial" panose="020B0604020202020204" pitchFamily="34" charset="0"/>
              </a:rPr>
              <a:t>To meet TRC Goals, Implementation Plan created </a:t>
            </a:r>
            <a:r>
              <a:rPr lang="en-US" sz="2800" dirty="0">
                <a:solidFill>
                  <a:srgbClr val="C00000"/>
                </a:solidFill>
                <a:latin typeface="Arial" panose="020B0604020202020204" pitchFamily="34" charset="0"/>
                <a:cs typeface="Arial" panose="020B0604020202020204" pitchFamily="34" charset="0"/>
              </a:rPr>
              <a:t>(2024) </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289948"/>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2" ma:contentTypeDescription="Create a new document." ma:contentTypeScope="" ma:versionID="16b783511206b153c03d5fefde4531b3">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b267013bc9d140bdaaf8e2e8bc6d8858"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B465B-9A16-414B-90F3-46AB976AC41C}">
  <ds:schemaRefs>
    <ds:schemaRef ds:uri="http://schemas.microsoft.com/sharepoint/v3/contenttype/forms"/>
  </ds:schemaRefs>
</ds:datastoreItem>
</file>

<file path=customXml/itemProps2.xml><?xml version="1.0" encoding="utf-8"?>
<ds:datastoreItem xmlns:ds="http://schemas.openxmlformats.org/officeDocument/2006/customXml" ds:itemID="{CCDD4463-9D06-478E-926D-3B182891514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66E7957-B5E5-46CF-AD8A-11A4E998B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9459</TotalTime>
  <Words>5135</Words>
  <Application>Microsoft Macintosh PowerPoint</Application>
  <PresentationFormat>Widescreen</PresentationFormat>
  <Paragraphs>543</Paragraphs>
  <Slides>30</Slides>
  <Notes>0</Notes>
  <HiddenSlides>23</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30</vt:i4>
      </vt:variant>
    </vt:vector>
  </HeadingPairs>
  <TitlesOfParts>
    <vt:vector size="54" baseType="lpstr">
      <vt:lpstr>Aptos</vt:lpstr>
      <vt:lpstr>Arial</vt:lpstr>
      <vt:lpstr>ArialMT</vt:lpstr>
      <vt:lpstr>Calibri</vt:lpstr>
      <vt:lpstr>Calibri Light</vt:lpstr>
      <vt:lpstr>Courier New</vt:lpstr>
      <vt:lpstr>Open Sans</vt:lpstr>
      <vt:lpstr>Roboto</vt:lpstr>
      <vt:lpstr>Symbol</vt:lpstr>
      <vt:lpstr>Times New Roman</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Title</vt:lpstr>
      <vt:lpstr>1_Title</vt:lpstr>
      <vt:lpstr>PowerPoint Presentation</vt:lpstr>
      <vt:lpstr>Tsunami Ready Coalition (IOC A-33/3.4.1, 2025)</vt:lpstr>
      <vt:lpstr>Tsunami Ready Coalition (IOC A-33/3.4.1, 2025)</vt:lpstr>
      <vt:lpstr>(iii) Finalize Implementation Plan</vt:lpstr>
      <vt:lpstr>Nonetheless, activities continued: TRC Chair, TICs, TSR</vt:lpstr>
      <vt:lpstr>TOWS WG TT Recommendation (2026)</vt:lpstr>
      <vt:lpstr>PowerPoint Presentation</vt:lpstr>
      <vt:lpstr>Tsunami Ready Coalition (TRC, 2022)</vt:lpstr>
      <vt:lpstr>PowerPoint Presentation</vt:lpstr>
      <vt:lpstr>PowerPoint Presentation</vt:lpstr>
      <vt:lpstr>Objectives and Activities  p. 11-13</vt:lpstr>
      <vt:lpstr>Objective 1 - Activities p. 12-13</vt:lpstr>
      <vt:lpstr>PowerPoint Presentation</vt:lpstr>
      <vt:lpstr>Objective 2 - Activities  p. 13-14</vt:lpstr>
      <vt:lpstr>Objective 3 - Activities p. 14</vt:lpstr>
      <vt:lpstr>Objective 4 - Activities  p. 15</vt:lpstr>
      <vt:lpstr>Effective TRC – Governance, Organization</vt:lpstr>
      <vt:lpstr>Chairs, Steering Group p. 20</vt:lpstr>
      <vt:lpstr>PowerPoint Presentation</vt:lpstr>
      <vt:lpstr>Ambassadors, Task Teams, Secretariat  p. 21</vt:lpstr>
      <vt:lpstr>PowerPoint Presentation</vt:lpstr>
      <vt:lpstr>Steering Group –  Include users as part of Mayors or ? GOOS – now incl other than science, so users - Business, Industry  Liz – Exec Secr CDEMA  Ambassador – survivors and eyewitnesses might have story to share ASEAN Mayor’s forum (last mtg 2024)  What do you want to promote?  Capacity building – develop skills to be TR.       </vt:lpstr>
      <vt:lpstr>Needs - urgent</vt:lpstr>
      <vt:lpstr>Analysis of Potential Partners, Ambassadors</vt:lpstr>
      <vt:lpstr>PowerPoint Presentation</vt:lpstr>
      <vt:lpstr>PowerPoint Presentation</vt:lpstr>
      <vt:lpstr>Objective 3: Advocate for the conduct Tsunami Ready Workshops  TRC Regional, Sub-regional Workshops</vt:lpstr>
      <vt:lpstr>5. Communication and Outreach – Annex 5 p. 77-84</vt:lpstr>
      <vt:lpstr>7. Monitoring and Measurement  p. 39</vt:lpstr>
      <vt:lpstr>TOWS WG Recommendation (2025)</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Laura Kong</cp:lastModifiedBy>
  <cp:revision>190</cp:revision>
  <dcterms:created xsi:type="dcterms:W3CDTF">2019-09-03T09:02:06Z</dcterms:created>
  <dcterms:modified xsi:type="dcterms:W3CDTF">2026-03-05T10:48:05Z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