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notesMasterIdLst>
    <p:notesMasterId r:id="rId12"/>
  </p:notesMasterIdLst>
  <p:sldIdLst>
    <p:sldId id="3371" r:id="rId3"/>
    <p:sldId id="1881838797" r:id="rId4"/>
    <p:sldId id="1881838798" r:id="rId5"/>
    <p:sldId id="1881838799" r:id="rId6"/>
    <p:sldId id="1881838800" r:id="rId7"/>
    <p:sldId id="1881838801" r:id="rId8"/>
    <p:sldId id="1881838802" r:id="rId9"/>
    <p:sldId id="1881838803" r:id="rId10"/>
    <p:sldId id="188183880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2" d="100"/>
          <a:sy n="52" d="100"/>
        </p:scale>
        <p:origin x="3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AE30F-B2B7-4D78-B90D-9881E9FFF4CC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55179-F742-49A7-B0A9-CB302337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72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C25B7E-3D44-4E40-B0D2-55A8E9414320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1719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0EABC4-130E-4EC2-B3E2-C85DF99B1129}" type="slidenum">
              <a:rPr kumimoji="0" lang="es-P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P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5853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BDC09DD5-328A-4E12-98AC-32EFFA4E3094}"/>
              </a:ext>
            </a:extLst>
          </p:cNvPr>
          <p:cNvSpPr/>
          <p:nvPr userDrawn="1"/>
        </p:nvSpPr>
        <p:spPr>
          <a:xfrm>
            <a:off x="763" y="0"/>
            <a:ext cx="12191365" cy="6858000"/>
          </a:xfrm>
          <a:custGeom>
            <a:avLst/>
            <a:gdLst/>
            <a:ahLst/>
            <a:cxnLst/>
            <a:rect l="l" t="t" r="r" b="b"/>
            <a:pathLst>
              <a:path w="12191365" h="5332095">
                <a:moveTo>
                  <a:pt x="0" y="5331714"/>
                </a:moveTo>
                <a:lnTo>
                  <a:pt x="12191238" y="5331714"/>
                </a:lnTo>
                <a:lnTo>
                  <a:pt x="12191238" y="0"/>
                </a:lnTo>
                <a:lnTo>
                  <a:pt x="0" y="0"/>
                </a:lnTo>
                <a:lnTo>
                  <a:pt x="0" y="5331714"/>
                </a:lnTo>
                <a:close/>
              </a:path>
            </a:pathLst>
          </a:custGeom>
          <a:solidFill>
            <a:srgbClr val="0069B0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7BF785D-D629-586B-362F-1852E191A441}"/>
              </a:ext>
            </a:extLst>
          </p:cNvPr>
          <p:cNvGrpSpPr/>
          <p:nvPr userDrawn="1"/>
        </p:nvGrpSpPr>
        <p:grpSpPr>
          <a:xfrm>
            <a:off x="4857140" y="1835564"/>
            <a:ext cx="1238860" cy="2605548"/>
            <a:chOff x="5053781" y="2202426"/>
            <a:chExt cx="1238860" cy="2605548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72DD46DE-AD41-7038-D3E1-D8EE23CFC8F8}"/>
                </a:ext>
              </a:extLst>
            </p:cNvPr>
            <p:cNvCxnSpPr/>
            <p:nvPr userDrawn="1"/>
          </p:nvCxnSpPr>
          <p:spPr>
            <a:xfrm>
              <a:off x="5053781" y="2202426"/>
              <a:ext cx="0" cy="2458064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7F225F8-A8C1-10AA-08B9-FD8D518944BD}"/>
                </a:ext>
              </a:extLst>
            </p:cNvPr>
            <p:cNvSpPr/>
            <p:nvPr userDrawn="1"/>
          </p:nvSpPr>
          <p:spPr>
            <a:xfrm>
              <a:off x="5171768" y="2202426"/>
              <a:ext cx="1120873" cy="2605548"/>
            </a:xfrm>
            <a:prstGeom prst="rect">
              <a:avLst/>
            </a:prstGeom>
            <a:solidFill>
              <a:srgbClr val="0069B4"/>
            </a:solidFill>
            <a:ln>
              <a:solidFill>
                <a:srgbClr val="0069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2AB4E4B-4A5C-C619-6EA8-EA3136EE3E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9948" y="205691"/>
            <a:ext cx="1673113" cy="12012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E9615C-4480-79AC-757A-315EBB6E2E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6868" y="1640866"/>
            <a:ext cx="2914542" cy="280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090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4A00B-179B-BE2B-9DE8-CE5485A37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E8288D-9BC6-EC1F-4436-37DFD01790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47E969-B7A4-9F77-E52B-38A0147968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91E516-AE8F-E855-B664-220EAC6130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EDB6CF-A4A5-7159-6152-811FEC5018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5C6DE0-DA72-74C4-6712-3B402C1C8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2174-CDA0-4140-A1E9-B0E5A1050439}" type="datetimeFigureOut">
              <a:rPr lang="es-PR" smtClean="0"/>
              <a:t>03/10/2026</a:t>
            </a:fld>
            <a:endParaRPr lang="es-P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4D4508-2AF3-2119-5CAC-6BD655DDB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27E949-B26A-E50A-A540-1359BBAB9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DD264-420B-4CEB-B783-EC6132854BBA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878604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C8659-7E97-1DC6-EFF7-A1971661E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776DD7-7F4D-54D1-B96E-FCEF41C20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2174-CDA0-4140-A1E9-B0E5A1050439}" type="datetimeFigureOut">
              <a:rPr lang="es-PR" smtClean="0"/>
              <a:t>03/10/2026</a:t>
            </a:fld>
            <a:endParaRPr lang="es-P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B5C6C0-D82F-7D71-D8D4-9A07D97F7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A85546-3777-9A64-C9DA-DB1E654BA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DD264-420B-4CEB-B783-EC6132854BBA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458627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A063DB-69BB-5F2C-C50C-E4F3BCC19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2174-CDA0-4140-A1E9-B0E5A1050439}" type="datetimeFigureOut">
              <a:rPr lang="es-PR" smtClean="0"/>
              <a:t>03/10/2026</a:t>
            </a:fld>
            <a:endParaRPr lang="es-P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BD2D76-EE8F-3849-1F6F-DC2D6C235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B7C80C-952C-4D5C-BC36-B163BB548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DD264-420B-4CEB-B783-EC6132854BBA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661367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DFB3B-593A-000B-E441-E295DD506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C86B4-BF31-C040-8C9D-F0218FF29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11D945-DFE9-0450-28B6-A6B1803130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3319F4-77DC-8574-E050-7884D9B45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2174-CDA0-4140-A1E9-B0E5A1050439}" type="datetimeFigureOut">
              <a:rPr lang="es-PR" smtClean="0"/>
              <a:t>03/10/2026</a:t>
            </a:fld>
            <a:endParaRPr lang="es-P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92108B-6880-9C2B-3ECB-3FED90CD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9D543D-B03B-CE8A-C122-427810F6A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DD264-420B-4CEB-B783-EC6132854BBA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134733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41C13-429B-DE39-521F-FC1042FC7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3E73AE-D567-73BF-4D4C-3BC60E67FD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ED3119-790D-9662-E51A-A515F963B6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03569D-FA3D-D358-5D3F-4E3AEE979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2174-CDA0-4140-A1E9-B0E5A1050439}" type="datetimeFigureOut">
              <a:rPr lang="es-PR" smtClean="0"/>
              <a:t>03/10/2026</a:t>
            </a:fld>
            <a:endParaRPr lang="es-P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217A32-DA0F-43B9-BC35-FDA7A3E26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327629-F970-7E8D-0F54-72D61D9BE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DD264-420B-4CEB-B783-EC6132854BBA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071362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EF870-3E78-6E39-2F1A-E52250672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FBF31C-5D3A-EDA0-D594-3CB0E4139C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0970F-4FAE-8C0D-236C-CFA4E23CA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2174-CDA0-4140-A1E9-B0E5A1050439}" type="datetimeFigureOut">
              <a:rPr lang="es-PR" smtClean="0"/>
              <a:t>03/10/2026</a:t>
            </a:fld>
            <a:endParaRPr lang="es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0C65C-0897-32B9-06C5-2C5639EDD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D1397-5E0F-F956-47BA-F00EC52C9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DD264-420B-4CEB-B783-EC6132854BBA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503121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076D8C-7754-7504-2B86-B17A8AF30D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259715-58D3-4DBE-EA90-6ABD404D7D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5C6F2-5F09-9A4D-B30D-C3BF74265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2174-CDA0-4140-A1E9-B0E5A1050439}" type="datetimeFigureOut">
              <a:rPr lang="es-PR" smtClean="0"/>
              <a:t>03/10/2026</a:t>
            </a:fld>
            <a:endParaRPr lang="es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9F9213-EBF7-D109-4CC3-032B75A95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D9C6A-A77E-7CED-C990-F9B377041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DD264-420B-4CEB-B783-EC6132854BBA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66688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BDC09DD5-328A-4E12-98AC-32EFFA4E3094}"/>
              </a:ext>
            </a:extLst>
          </p:cNvPr>
          <p:cNvSpPr/>
          <p:nvPr userDrawn="1"/>
        </p:nvSpPr>
        <p:spPr>
          <a:xfrm>
            <a:off x="763" y="0"/>
            <a:ext cx="12191365" cy="6858000"/>
          </a:xfrm>
          <a:custGeom>
            <a:avLst/>
            <a:gdLst/>
            <a:ahLst/>
            <a:cxnLst/>
            <a:rect l="l" t="t" r="r" b="b"/>
            <a:pathLst>
              <a:path w="12191365" h="5332095">
                <a:moveTo>
                  <a:pt x="0" y="5331714"/>
                </a:moveTo>
                <a:lnTo>
                  <a:pt x="12191238" y="5331714"/>
                </a:lnTo>
                <a:lnTo>
                  <a:pt x="12191238" y="0"/>
                </a:lnTo>
                <a:lnTo>
                  <a:pt x="0" y="0"/>
                </a:lnTo>
                <a:lnTo>
                  <a:pt x="0" y="5331714"/>
                </a:lnTo>
                <a:close/>
              </a:path>
            </a:pathLst>
          </a:custGeom>
          <a:solidFill>
            <a:srgbClr val="0069B0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7BF785D-D629-586B-362F-1852E191A441}"/>
              </a:ext>
            </a:extLst>
          </p:cNvPr>
          <p:cNvGrpSpPr/>
          <p:nvPr userDrawn="1"/>
        </p:nvGrpSpPr>
        <p:grpSpPr>
          <a:xfrm>
            <a:off x="4986049" y="2211121"/>
            <a:ext cx="1238860" cy="2605548"/>
            <a:chOff x="5053781" y="2202426"/>
            <a:chExt cx="1238860" cy="2605548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72DD46DE-AD41-7038-D3E1-D8EE23CFC8F8}"/>
                </a:ext>
              </a:extLst>
            </p:cNvPr>
            <p:cNvCxnSpPr/>
            <p:nvPr userDrawn="1"/>
          </p:nvCxnSpPr>
          <p:spPr>
            <a:xfrm>
              <a:off x="5053781" y="2202426"/>
              <a:ext cx="0" cy="2458064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7F225F8-A8C1-10AA-08B9-FD8D518944BD}"/>
                </a:ext>
              </a:extLst>
            </p:cNvPr>
            <p:cNvSpPr/>
            <p:nvPr userDrawn="1"/>
          </p:nvSpPr>
          <p:spPr>
            <a:xfrm>
              <a:off x="5171768" y="2202426"/>
              <a:ext cx="1120873" cy="2605548"/>
            </a:xfrm>
            <a:prstGeom prst="rect">
              <a:avLst/>
            </a:prstGeom>
            <a:solidFill>
              <a:srgbClr val="0069B4"/>
            </a:solidFill>
            <a:ln>
              <a:solidFill>
                <a:srgbClr val="0069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2AB4E4B-4A5C-C619-6EA8-EA3136EE3E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9948" y="205691"/>
            <a:ext cx="1673113" cy="12012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E9615C-4480-79AC-757A-315EBB6E2E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5777" y="2016423"/>
            <a:ext cx="2914542" cy="280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80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E3D22E-9E87-44AB-8271-F20F01B1E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8B8889A-14BB-4588-B51D-F39E6FE882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A11A1D-BF23-4B7E-AD73-A795DD06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93C7-32A8-46AF-A8DC-4EC17259C349}" type="datetimeFigureOut">
              <a:rPr lang="fr-FR" smtClean="0"/>
              <a:t>10/03/2026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EED3F1-8736-413F-B080-23394516D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34AF0C-3BFA-42DA-B2AC-61CA57EA9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652F-599E-4FEE-9697-6DF6F6741C5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9315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A11A1D-BF23-4B7E-AD73-A795DD06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93C7-32A8-46AF-A8DC-4EC17259C349}" type="datetimeFigureOut">
              <a:rPr lang="fr-FR" smtClean="0"/>
              <a:t>10/03/2026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EED3F1-8736-413F-B080-23394516D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34AF0C-3BFA-42DA-B2AC-61CA57EA9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652F-599E-4FEE-9697-6DF6F6741C5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7258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9B4D1AF-CA40-5174-68F3-A56D10D8EBB5}"/>
              </a:ext>
            </a:extLst>
          </p:cNvPr>
          <p:cNvGrpSpPr/>
          <p:nvPr userDrawn="1"/>
        </p:nvGrpSpPr>
        <p:grpSpPr>
          <a:xfrm>
            <a:off x="5053782" y="2202427"/>
            <a:ext cx="1238860" cy="2605548"/>
            <a:chOff x="5053781" y="2202426"/>
            <a:chExt cx="1238860" cy="2605548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5F4883C4-8C13-38B1-5C05-254523F8BD81}"/>
                </a:ext>
              </a:extLst>
            </p:cNvPr>
            <p:cNvCxnSpPr/>
            <p:nvPr userDrawn="1"/>
          </p:nvCxnSpPr>
          <p:spPr>
            <a:xfrm>
              <a:off x="5053781" y="2202426"/>
              <a:ext cx="0" cy="2458064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816C7B7-A43C-9606-F962-E8DA26E442CF}"/>
                </a:ext>
              </a:extLst>
            </p:cNvPr>
            <p:cNvSpPr/>
            <p:nvPr userDrawn="1"/>
          </p:nvSpPr>
          <p:spPr>
            <a:xfrm>
              <a:off x="5171768" y="2202426"/>
              <a:ext cx="1120873" cy="2605548"/>
            </a:xfrm>
            <a:prstGeom prst="rect">
              <a:avLst/>
            </a:prstGeom>
            <a:solidFill>
              <a:srgbClr val="0069B4"/>
            </a:solidFill>
            <a:ln>
              <a:solidFill>
                <a:srgbClr val="0069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F3C1BF3-AA08-9B48-9529-D46C1EE2AF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7682" y="121025"/>
            <a:ext cx="1673113" cy="120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786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D8296-CD8A-FE0E-F128-AE4A65559C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AB67D2-6509-04F7-3DBA-C6007AEF5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E53D3-B0CA-B0B6-09A1-EB02923AF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2174-CDA0-4140-A1E9-B0E5A1050439}" type="datetimeFigureOut">
              <a:rPr lang="es-PR" smtClean="0"/>
              <a:t>03/10/2026</a:t>
            </a:fld>
            <a:endParaRPr lang="es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91F17-524C-B8CD-8151-5B34044AD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88E83-C0AD-9E98-298D-4B8E7E81A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DD264-420B-4CEB-B783-EC6132854BBA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78390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B4255-A4BB-6099-0665-D8FBB8C7F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38D90-A7F8-E11C-968F-869FAEFC8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C56F02-4D02-C852-BF43-8DFCF0629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2174-CDA0-4140-A1E9-B0E5A1050439}" type="datetimeFigureOut">
              <a:rPr lang="es-PR" smtClean="0"/>
              <a:t>03/10/2026</a:t>
            </a:fld>
            <a:endParaRPr lang="es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FB310-D29F-B33A-36E5-AC18C02FB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59500-61D0-BAA7-54DE-CEFE56FFB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DD264-420B-4CEB-B783-EC6132854BBA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806532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2EA15-AB80-D643-86DD-5A2C301F3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04DD58-798A-1E4D-D38C-94EFC6DFA3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A31073-4E88-010E-71CB-7D9F2FEEC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2174-CDA0-4140-A1E9-B0E5A1050439}" type="datetimeFigureOut">
              <a:rPr lang="es-PR" smtClean="0"/>
              <a:t>03/10/2026</a:t>
            </a:fld>
            <a:endParaRPr lang="es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DF430-4E98-1606-3A6D-BA31D79F9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4268F-6524-7034-2645-625BAE72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DD264-420B-4CEB-B783-EC6132854BBA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470662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1CE7E-609D-D458-0D72-FFDE37404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C6AF2-10BC-EA99-4299-B47093B001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D5A497-1D43-BCB0-9F63-E7F0863C5C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DE9882-ACCE-E628-5A72-8918179BD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2174-CDA0-4140-A1E9-B0E5A1050439}" type="datetimeFigureOut">
              <a:rPr lang="es-PR" smtClean="0"/>
              <a:t>03/10/2026</a:t>
            </a:fld>
            <a:endParaRPr lang="es-P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63B76-4EC3-1817-76BB-3A603319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BDF24F-27CB-7984-9F6C-B0B4011FB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DD264-420B-4CEB-B783-EC6132854BBA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568591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545" y="216363"/>
            <a:ext cx="1999700" cy="951923"/>
          </a:xfrm>
          <a:prstGeom prst="rect">
            <a:avLst/>
          </a:prstGeom>
        </p:spPr>
      </p:pic>
      <p:sp>
        <p:nvSpPr>
          <p:cNvPr id="10" name="Rectangle"/>
          <p:cNvSpPr/>
          <p:nvPr userDrawn="1"/>
        </p:nvSpPr>
        <p:spPr>
          <a:xfrm rot="5400000">
            <a:off x="1721007" y="3812569"/>
            <a:ext cx="1639615" cy="11048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000"/>
          </a:p>
        </p:txBody>
      </p:sp>
      <p:sp>
        <p:nvSpPr>
          <p:cNvPr id="11" name="Rectangle 10"/>
          <p:cNvSpPr/>
          <p:nvPr userDrawn="1"/>
        </p:nvSpPr>
        <p:spPr>
          <a:xfrm>
            <a:off x="0" y="-7428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12" name="Rectangle">
            <a:extLst>
              <a:ext uri="{FF2B5EF4-FFF2-40B4-BE49-F238E27FC236}">
                <a16:creationId xmlns:a16="http://schemas.microsoft.com/office/drawing/2014/main" id="{21257D7F-3656-47C9-B5F0-D20A647BD6E3}"/>
              </a:ext>
            </a:extLst>
          </p:cNvPr>
          <p:cNvSpPr/>
          <p:nvPr userDrawn="1"/>
        </p:nvSpPr>
        <p:spPr>
          <a:xfrm rot="5400000">
            <a:off x="4884290" y="3379882"/>
            <a:ext cx="2423423" cy="9823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0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983F3D-55AB-9F63-24E2-89F0ECD44AB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5777" y="2016423"/>
            <a:ext cx="2914542" cy="280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47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A94414-A940-F313-13EE-BE62610EB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3B60FA-9109-6177-2054-D08D260DD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61B22-1EA4-4862-F94A-579B9215A5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0D2174-CDA0-4140-A1E9-B0E5A1050439}" type="datetimeFigureOut">
              <a:rPr lang="es-PR" smtClean="0"/>
              <a:t>03/10/2026</a:t>
            </a:fld>
            <a:endParaRPr lang="es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E2D51-A64B-61BB-2BC1-FE691B3B7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13BC6-4EE3-4C34-B1A5-54FF9A5522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9DD264-420B-4CEB-B783-EC6132854BBA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358968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edcross.org/get-help/how-to-prepare-for-emergencies/inclusive-preparedness-resources.html?srsltid=AfmBOopLwHF5CttzZlh99_fXVNI1jVfRtw2UZxq71fwuB7JRyDjPJgNl" TargetMode="External"/><Relationship Id="rId3" Type="http://schemas.openxmlformats.org/officeDocument/2006/relationships/hyperlink" Target="https://www.loc.gov/nls/services-and-resources/informational-publications/emergency-preparedness/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hyperlink" Target="https://dod.hawaii.gov/hiema/special-needs-information/" TargetMode="Externa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100F69-0FE2-65B4-114D-742112A921ED}"/>
              </a:ext>
            </a:extLst>
          </p:cNvPr>
          <p:cNvSpPr txBox="1"/>
          <p:nvPr/>
        </p:nvSpPr>
        <p:spPr>
          <a:xfrm>
            <a:off x="5081422" y="1594376"/>
            <a:ext cx="68057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i-NZ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Inclusive Tsunami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i-NZ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Preparedness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Tsunami Safety Program for the Visually Impaired in the Caribbean</a:t>
            </a:r>
            <a:endParaRPr kumimoji="0" lang="en-NZ" sz="3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9C8B4B-C7D5-B0C5-EEE7-1A94079CACF2}"/>
              </a:ext>
            </a:extLst>
          </p:cNvPr>
          <p:cNvSpPr/>
          <p:nvPr/>
        </p:nvSpPr>
        <p:spPr>
          <a:xfrm>
            <a:off x="1838747" y="6055161"/>
            <a:ext cx="8062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TOWS WG TT-TWO, TT-DMP, 4-6 March 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Online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1E2CE3-869A-5D9F-792F-0A1819F8946D}"/>
              </a:ext>
            </a:extLst>
          </p:cNvPr>
          <p:cNvSpPr txBox="1"/>
          <p:nvPr/>
        </p:nvSpPr>
        <p:spPr>
          <a:xfrm>
            <a:off x="4776621" y="4412109"/>
            <a:ext cx="741537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Glorymar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Gómez Pérez, </a:t>
            </a:r>
            <a:r>
              <a:rPr kumimoji="0" lang="en-US" sz="2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glorymar.gomez@noaa.gov</a:t>
            </a:r>
            <a:endParaRPr kumimoji="0" lang="mi-NZ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mi-NZ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Christa von Hillebrandt-Andrade, christa.vonh@noaa.gov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mi-NZ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ITIC Caribbean Office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Presented by Laura Kong, ITIC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i-NZ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81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0B0E2-B88F-E830-83C2-8A45023E27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46A812-7014-CA47-35B9-2D50224B79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9C5DFB-3390-D99A-3154-DE26D7D82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667" y="379399"/>
            <a:ext cx="9531275" cy="6055544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07302B-70FD-F2DA-1469-B9A4FF3696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137" y="394916"/>
            <a:ext cx="1808066" cy="222595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FDCE10B-ED06-1100-C774-1CC7402FCEFA}"/>
              </a:ext>
            </a:extLst>
          </p:cNvPr>
          <p:cNvSpPr/>
          <p:nvPr/>
        </p:nvSpPr>
        <p:spPr>
          <a:xfrm>
            <a:off x="732308" y="1181680"/>
            <a:ext cx="871370" cy="1531266"/>
          </a:xfrm>
          <a:prstGeom prst="ellipse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503B9E-F1CB-5681-4BB9-267EAE1985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312" y="98537"/>
            <a:ext cx="712845" cy="841157"/>
          </a:xfrm>
          <a:prstGeom prst="rect">
            <a:avLst/>
          </a:prstGeom>
        </p:spPr>
      </p:pic>
      <p:pic>
        <p:nvPicPr>
          <p:cNvPr id="5" name="Picture 4" descr="A blue text with white text&#10;&#10;AI-generated content may be incorrect.">
            <a:extLst>
              <a:ext uri="{FF2B5EF4-FFF2-40B4-BE49-F238E27FC236}">
                <a16:creationId xmlns:a16="http://schemas.microsoft.com/office/drawing/2014/main" id="{064B9E51-A51D-B64E-07EC-13EC766626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492" y="354542"/>
            <a:ext cx="1129595" cy="56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829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2BDF1-9C15-5BBA-A0F5-3E0101AEF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BD10E9D-3B34-F355-D612-4C3C72474A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228" y="335507"/>
            <a:ext cx="4578997" cy="4089535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3BF30F-9A75-B70A-97F0-A0CB8C16701E}"/>
              </a:ext>
            </a:extLst>
          </p:cNvPr>
          <p:cNvSpPr txBox="1"/>
          <p:nvPr/>
        </p:nvSpPr>
        <p:spPr>
          <a:xfrm>
            <a:off x="200695" y="4435271"/>
            <a:ext cx="1749858" cy="90024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https://www.loc.gov/nls/services-and-resources/informational-publications/emergency-preparedness/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75C67F-65E7-CFE9-BCDB-2A921DFCFA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4496" y="240128"/>
            <a:ext cx="3803552" cy="6252747"/>
          </a:xfrm>
          <a:prstGeom prst="rect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8CD6B4-1AD8-629C-1C10-C49EDF9B9A75}"/>
              </a:ext>
            </a:extLst>
          </p:cNvPr>
          <p:cNvSpPr txBox="1"/>
          <p:nvPr/>
        </p:nvSpPr>
        <p:spPr>
          <a:xfrm>
            <a:off x="8285000" y="6365917"/>
            <a:ext cx="4132398" cy="2539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/>
              </a:rPr>
              <a:t>https://dod.hawaii.gov/hiema/special-needs-information/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DF4911-4A43-2496-2B8F-A1947E1176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0553" y="3470885"/>
            <a:ext cx="3239627" cy="37689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0E35994-83A2-F27F-02B0-56BE22A262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0430" y="1244802"/>
            <a:ext cx="3638629" cy="3659140"/>
          </a:xfrm>
          <a:prstGeom prst="rect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</p:pic>
      <p:sp>
        <p:nvSpPr>
          <p:cNvPr id="17" name="TextBox 16">
            <a:hlinkClick r:id="rId8"/>
            <a:extLst>
              <a:ext uri="{FF2B5EF4-FFF2-40B4-BE49-F238E27FC236}">
                <a16:creationId xmlns:a16="http://schemas.microsoft.com/office/drawing/2014/main" id="{6A57514F-8CBC-3A01-053B-93CD25B55CFB}"/>
              </a:ext>
            </a:extLst>
          </p:cNvPr>
          <p:cNvSpPr txBox="1"/>
          <p:nvPr/>
        </p:nvSpPr>
        <p:spPr>
          <a:xfrm>
            <a:off x="5045373" y="4874534"/>
            <a:ext cx="3239627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8"/>
              </a:rPr>
              <a:t>https://</a:t>
            </a:r>
            <a:r>
              <a:rPr kumimoji="0" lang="en-US" sz="105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8"/>
              </a:rPr>
              <a:t>www.redcross.org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8"/>
              </a:rPr>
              <a:t>/get-help/how-to-prepare-for-emergencies/</a:t>
            </a:r>
            <a:r>
              <a:rPr kumimoji="0" lang="en-US" sz="105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8"/>
              </a:rPr>
              <a:t>inclusive-preparedness-resources.html?srsltid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8"/>
              </a:rPr>
              <a:t>=AfmBOopLwHF5CttzZlh99_fXVNI1jVfRtw2UZxq71fwuB7JRyDjPJgNl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220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6677A-4B0E-EE44-DA09-8099AB7C9F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Tsunami Safety Program for the Visually Impaired   in the Caribbean</a:t>
            </a:r>
            <a:endParaRPr lang="es-PR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F7FC208-C80E-82AC-6904-8938EAA092F3}"/>
              </a:ext>
            </a:extLst>
          </p:cNvPr>
          <p:cNvGrpSpPr/>
          <p:nvPr/>
        </p:nvGrpSpPr>
        <p:grpSpPr>
          <a:xfrm>
            <a:off x="3676651" y="4771706"/>
            <a:ext cx="4838698" cy="721359"/>
            <a:chOff x="-668832" y="7061"/>
            <a:chExt cx="4985706" cy="77025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40DB9A3-1478-E506-452E-95D43993C3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5022" y="53395"/>
              <a:ext cx="870585" cy="6686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95BC718-134B-9E4A-3D87-C3DB87870D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668832" y="7061"/>
              <a:ext cx="1892300" cy="770255"/>
            </a:xfrm>
            <a:prstGeom prst="rect">
              <a:avLst/>
            </a:prstGeom>
          </p:spPr>
        </p:pic>
        <p:pic>
          <p:nvPicPr>
            <p:cNvPr id="6" name="image2.png">
              <a:extLst>
                <a:ext uri="{FF2B5EF4-FFF2-40B4-BE49-F238E27FC236}">
                  <a16:creationId xmlns:a16="http://schemas.microsoft.com/office/drawing/2014/main" id="{E66F071E-5892-C4CA-1CBC-E52BF617D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5259" y="53395"/>
              <a:ext cx="648970" cy="65913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9D8B4D7-5BDB-15B4-0837-A0AA3071562B}"/>
                </a:ext>
              </a:extLst>
            </p:cNvPr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8762" y="162043"/>
              <a:ext cx="958112" cy="5078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EE3FF35-AB6C-5C53-2A99-8AB7475C2291}"/>
              </a:ext>
            </a:extLst>
          </p:cNvPr>
          <p:cNvSpPr txBox="1"/>
          <p:nvPr/>
        </p:nvSpPr>
        <p:spPr>
          <a:xfrm>
            <a:off x="1872175" y="5735637"/>
            <a:ext cx="879582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Support from the US Dept of State, Office of International Disaster Response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the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 National Oceanic and Atmospheric Administration (NOAA)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International Tsunami Information Center</a:t>
            </a:r>
          </a:p>
        </p:txBody>
      </p:sp>
    </p:spTree>
    <p:extLst>
      <p:ext uri="{BB962C8B-B14F-4D97-AF65-F5344CB8AC3E}">
        <p14:creationId xmlns:p14="http://schemas.microsoft.com/office/powerpoint/2010/main" val="487593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7DB33D6-CEDE-E228-D72C-DA6169C4BDF7}"/>
              </a:ext>
            </a:extLst>
          </p:cNvPr>
          <p:cNvSpPr txBox="1"/>
          <p:nvPr/>
        </p:nvSpPr>
        <p:spPr>
          <a:xfrm>
            <a:off x="1555163" y="5495121"/>
            <a:ext cx="973787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First ever printing of  earthquake and tsunami themed coloring book adapted to Braille (Spanish and English)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4D8875E-6F8B-06D5-3B68-F9FE1F4C4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883" y="766556"/>
            <a:ext cx="4576230" cy="346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432D1B1-30FB-7009-ADDB-793A38A44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5736" y="1721246"/>
            <a:ext cx="4296727" cy="356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E353ECC-67EB-7166-0C00-EC655EAC9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8983" y="885825"/>
            <a:ext cx="3724275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15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FB3B82F-B60D-3ABE-1B04-08848DACDFBA}"/>
              </a:ext>
            </a:extLst>
          </p:cNvPr>
          <p:cNvSpPr txBox="1"/>
          <p:nvPr/>
        </p:nvSpPr>
        <p:spPr>
          <a:xfrm>
            <a:off x="1251788" y="5479081"/>
            <a:ext cx="1081417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Participation in local, state and international events of organizations for the blind and visually impaired such as the </a:t>
            </a:r>
            <a:endParaRPr kumimoji="0" lang="es-PR" sz="2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F876D7D-A3C4-8FE9-AF5F-A16E9354B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57750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1BA784-521B-E911-DB37-359DDF3E82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66188" y="692694"/>
            <a:ext cx="3468064" cy="45707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3F9EF9-7BB4-10F8-D2FB-71870020B4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45003" y="923667"/>
            <a:ext cx="4431844" cy="3398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4A7E0AD-E5B0-049E-D862-2A4D4BB7A59E}"/>
              </a:ext>
            </a:extLst>
          </p:cNvPr>
          <p:cNvSpPr txBox="1"/>
          <p:nvPr/>
        </p:nvSpPr>
        <p:spPr>
          <a:xfrm>
            <a:off x="217043" y="3782916"/>
            <a:ext cx="3720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White Cane International Day</a:t>
            </a:r>
            <a:endParaRPr kumimoji="0" lang="es-PR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CA3444-C54B-275F-567C-0179E5F77562}"/>
              </a:ext>
            </a:extLst>
          </p:cNvPr>
          <p:cNvSpPr txBox="1"/>
          <p:nvPr/>
        </p:nvSpPr>
        <p:spPr>
          <a:xfrm>
            <a:off x="7822852" y="4409388"/>
            <a:ext cx="3160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EcoExploratorio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Museum </a:t>
            </a:r>
            <a:endParaRPr kumimoji="0" lang="es-PR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641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A7E22F3-33CB-D732-8147-1FEE306E8A9C}"/>
              </a:ext>
            </a:extLst>
          </p:cNvPr>
          <p:cNvSpPr txBox="1"/>
          <p:nvPr/>
        </p:nvSpPr>
        <p:spPr>
          <a:xfrm>
            <a:off x="3048778" y="3011068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305548-1326-D2C0-C9FD-EED0375CAA9D}"/>
              </a:ext>
            </a:extLst>
          </p:cNvPr>
          <p:cNvSpPr txBox="1"/>
          <p:nvPr/>
        </p:nvSpPr>
        <p:spPr>
          <a:xfrm>
            <a:off x="3048778" y="3011068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 </a:t>
            </a:r>
          </a:p>
        </p:txBody>
      </p:sp>
      <p:pic>
        <p:nvPicPr>
          <p:cNvPr id="11" name="Picture 10" descr="The image depicts a series of tsunami safety rules and updates, including emergency preparedness instructions and contact information for relevant organizations like UNESCO, NOAA, and CTCIA.&#10;&#10;AI-generated content may be incorrect.">
            <a:extLst>
              <a:ext uri="{FF2B5EF4-FFF2-40B4-BE49-F238E27FC236}">
                <a16:creationId xmlns:a16="http://schemas.microsoft.com/office/drawing/2014/main" id="{41A5AF69-3F83-E3CC-93C9-F991D22DB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93" y="514251"/>
            <a:ext cx="11811613" cy="535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631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he image depicts a crowd gathered for the World Blindness Summit in Brazil, featuring a presentation on tsunami safety rules for the visually impaired.&#10;&#10;AI-generated content may be incorrect.">
            <a:extLst>
              <a:ext uri="{FF2B5EF4-FFF2-40B4-BE49-F238E27FC236}">
                <a16:creationId xmlns:a16="http://schemas.microsoft.com/office/drawing/2014/main" id="{33924A7B-184C-CAE0-2902-141A80C1F4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641" b="2877"/>
          <a:stretch>
            <a:fillRect/>
          </a:stretch>
        </p:blipFill>
        <p:spPr>
          <a:xfrm>
            <a:off x="849923" y="209843"/>
            <a:ext cx="10718859" cy="49413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25E043-4CAC-6CFA-9127-5B20EBAD9F04}"/>
              </a:ext>
            </a:extLst>
          </p:cNvPr>
          <p:cNvSpPr txBox="1"/>
          <p:nvPr/>
        </p:nvSpPr>
        <p:spPr>
          <a:xfrm>
            <a:off x="623218" y="5151170"/>
            <a:ext cx="115687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event presented an opportunity to test the Tsunami Safety Rules flyer adapted to Braille in English and Spanish.   Through interviews and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questionnaries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we were able to collect feedback of the content and structure of the document, from visually impaired individuals from around the world.  </a:t>
            </a:r>
            <a:endParaRPr kumimoji="0" lang="es-PR" sz="24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448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he image depicts a vibrant, concentric circle with alternating red and black rings, set against a starry, dark background, possibly illustrating a visual representation of a galaxy or an abstract art piece.&#10;&#10;AI-generated content may be incorrect.">
            <a:extLst>
              <a:ext uri="{FF2B5EF4-FFF2-40B4-BE49-F238E27FC236}">
                <a16:creationId xmlns:a16="http://schemas.microsoft.com/office/drawing/2014/main" id="{E8681215-58D3-F25E-27D1-38F7D4AEA1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895" y="185971"/>
            <a:ext cx="3799859" cy="25609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A vibrant digital artwork depicts a group of cartoonish, expressive sea creatures, each with a facial expression, forming a wave-like formation against a backdrop of a serene, sunset-lit ocean with palm trees.&#10;&#10;AI-generated content may be incorrect.">
            <a:extLst>
              <a:ext uri="{FF2B5EF4-FFF2-40B4-BE49-F238E27FC236}">
                <a16:creationId xmlns:a16="http://schemas.microsoft.com/office/drawing/2014/main" id="{27748DB2-447D-B6E3-139E-D52168DED7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586"/>
          <a:stretch>
            <a:fillRect/>
          </a:stretch>
        </p:blipFill>
        <p:spPr>
          <a:xfrm>
            <a:off x="498640" y="2896600"/>
            <a:ext cx="4777153" cy="24206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B63037E-9D08-7E01-D6FA-73232BA2F24E}"/>
              </a:ext>
            </a:extLst>
          </p:cNvPr>
          <p:cNvSpPr txBox="1"/>
          <p:nvPr/>
        </p:nvSpPr>
        <p:spPr>
          <a:xfrm>
            <a:off x="343513" y="5425904"/>
            <a:ext cx="54070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Tori and Teo video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video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with special effects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sign language (English &amp; Spanish) for blind, deaf and other special needs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R" sz="20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2DE615C6-6A3A-707E-8680-AD49F686B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A5E56539-6037-3CBC-4238-1C98C7935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F8A1606-59E9-1ADC-A9C8-98FA46ABE8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4268" y="168638"/>
            <a:ext cx="3476132" cy="25909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 descr="The image depicts a sign warning about a tsunami evacuation zone, with a humorous remark about not being afraid due to preparedness, and a navigation pane for checking locations.&#10;&#10;AI-generated content may be incorrect.">
            <a:extLst>
              <a:ext uri="{FF2B5EF4-FFF2-40B4-BE49-F238E27FC236}">
                <a16:creationId xmlns:a16="http://schemas.microsoft.com/office/drawing/2014/main" id="{F7E7B6BE-96CE-6AC6-2000-33FB761E51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0846" y="1239088"/>
            <a:ext cx="2901821" cy="25691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 descr="The image depicts NOAA staff addressing a group of students at a school, discussing the rarity of tsunamis but emphasizing their potential for significant coastal damage.&#10;&#10;AI-generated content may be incorrect.">
            <a:extLst>
              <a:ext uri="{FF2B5EF4-FFF2-40B4-BE49-F238E27FC236}">
                <a16:creationId xmlns:a16="http://schemas.microsoft.com/office/drawing/2014/main" id="{A3D80068-AB34-A6F7-48B5-3DD2E4E898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5480" y="2859265"/>
            <a:ext cx="3230430" cy="24554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65E3227-00B7-3968-2CB7-F088EA4DFB27}"/>
              </a:ext>
            </a:extLst>
          </p:cNvPr>
          <p:cNvSpPr txBox="1"/>
          <p:nvPr/>
        </p:nvSpPr>
        <p:spPr>
          <a:xfrm>
            <a:off x="5746699" y="5418085"/>
            <a:ext cx="62577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Diego and the Invisible Waves is a comic book </a:t>
            </a:r>
            <a:r>
              <a:rPr kumimoji="0" lang="es-PR" sz="2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written and designed to créate awareness toward blind children.  It encourages and teaches others how to guide and help a blind person in case of tsunami.  </a:t>
            </a:r>
          </a:p>
        </p:txBody>
      </p:sp>
    </p:spTree>
    <p:extLst>
      <p:ext uri="{BB962C8B-B14F-4D97-AF65-F5344CB8AC3E}">
        <p14:creationId xmlns:p14="http://schemas.microsoft.com/office/powerpoint/2010/main" val="4205538295"/>
      </p:ext>
    </p:extLst>
  </p:cSld>
  <p:clrMapOvr>
    <a:masterClrMapping/>
  </p:clrMapOvr>
</p:sld>
</file>

<file path=ppt/theme/theme1.xml><?xml version="1.0" encoding="utf-8"?>
<a:theme xmlns:a="http://schemas.openxmlformats.org/drawingml/2006/main" name="1_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8e024d6-51f2-471b-ac2c-b1117d65062e}" enabled="1" method="Standard" siteId="{1d4fae52-39b3-4bfa-b0b3-022956b11194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297</Words>
  <Application>Microsoft Office PowerPoint</Application>
  <PresentationFormat>Widescreen</PresentationFormat>
  <Paragraphs>29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Roboto</vt:lpstr>
      <vt:lpstr>1_Title</vt:lpstr>
      <vt:lpstr>1_Office Theme</vt:lpstr>
      <vt:lpstr>PowerPoint Presentation</vt:lpstr>
      <vt:lpstr>PowerPoint Presentation</vt:lpstr>
      <vt:lpstr>PowerPoint Presentation</vt:lpstr>
      <vt:lpstr>Tsunami Safety Program for the Visually Impaired   in the Caribbean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Chang Seng, Denis</dc:creator>
  <cp:lastModifiedBy>Chang Seng, Denis</cp:lastModifiedBy>
  <cp:revision>1</cp:revision>
  <dcterms:created xsi:type="dcterms:W3CDTF">2026-03-10T10:59:24Z</dcterms:created>
  <dcterms:modified xsi:type="dcterms:W3CDTF">2026-03-10T11:01:04Z</dcterms:modified>
</cp:coreProperties>
</file>