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</p:sldMasterIdLst>
  <p:notesMasterIdLst>
    <p:notesMasterId r:id="rId10"/>
  </p:notesMasterIdLst>
  <p:sldIdLst>
    <p:sldId id="800" r:id="rId4"/>
    <p:sldId id="256" r:id="rId5"/>
    <p:sldId id="257" r:id="rId6"/>
    <p:sldId id="258" r:id="rId7"/>
    <p:sldId id="259" r:id="rId8"/>
    <p:sldId id="7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8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4DD9A-CFF4-4373-AB3B-DB6D40CEC4F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92EE-A895-4441-AD89-1F2DE811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72D91-41F3-139B-77D2-FDB86A36F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E0EAB4-5F66-09CE-0A7C-FF513A1DE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1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D6BF1-ADF2-4829-AA5F-0FA216E229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B714DD0-8A62-6270-062A-2CFC9BDB1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66E9524-CC1A-29F4-E1D9-2DF5BE7BB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6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6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2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739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74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46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85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80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8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131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19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46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38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0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94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44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86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146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9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1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281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95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5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819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31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70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4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7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0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98E65-A217-469E-BB23-B9F9131D84C4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3334-BE35-4179-9D85-B6D277B05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"/>
            <a:ext cx="12192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25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1027"/>
          <p:cNvSpPr>
            <a:spLocks noChangeArrowheads="1"/>
          </p:cNvSpPr>
          <p:nvPr/>
        </p:nvSpPr>
        <p:spPr bwMode="auto">
          <a:xfrm>
            <a:off x="2963864" y="1088580"/>
            <a:ext cx="58324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R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3782" name="Picture 7" descr="C:\prsn\imgs\PRSN_Logo_HD_tra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25" y="3429000"/>
            <a:ext cx="1358063" cy="135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2053" y="154253"/>
            <a:ext cx="11536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>
                  <a:gradFill flip="none" rotWithShape="1">
                    <a:gsLst>
                      <a:gs pos="22000">
                        <a:srgbClr val="92D050"/>
                      </a:gs>
                      <a:gs pos="63000">
                        <a:srgbClr val="BBE0E3">
                          <a:shade val="67500"/>
                          <a:satMod val="115000"/>
                        </a:srgbClr>
                      </a:gs>
                      <a:gs pos="100000">
                        <a:srgbClr val="BBE0E3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rgbClr val="000000"/>
                </a:solidFill>
                <a:effectLst>
                  <a:glow rad="127000">
                    <a:srgbClr val="BBE0E3">
                      <a:alpha val="7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THE PUERTO RICO (PR) NETWORK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>
                  <a:gradFill flip="none" rotWithShape="1">
                    <a:gsLst>
                      <a:gs pos="22000">
                        <a:srgbClr val="92D050"/>
                      </a:gs>
                      <a:gs pos="63000">
                        <a:srgbClr val="BBE0E3">
                          <a:shade val="67500"/>
                          <a:satMod val="115000"/>
                        </a:srgbClr>
                      </a:gs>
                      <a:gs pos="100000">
                        <a:srgbClr val="BBE0E3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rgbClr val="000000"/>
                </a:solidFill>
                <a:effectLst>
                  <a:glow rad="127000">
                    <a:srgbClr val="BBE0E3">
                      <a:alpha val="7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PRSN (PR SEISMIC NETWORK) &amp; PR SMP (PR STRONG MOTION PROGRAM)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dirty="0">
                <a:ln>
                  <a:gradFill flip="none" rotWithShape="1">
                    <a:gsLst>
                      <a:gs pos="22000">
                        <a:srgbClr val="92D050"/>
                      </a:gs>
                      <a:gs pos="63000">
                        <a:srgbClr val="BBE0E3">
                          <a:shade val="67500"/>
                          <a:satMod val="115000"/>
                        </a:srgbClr>
                      </a:gs>
                      <a:gs pos="100000">
                        <a:srgbClr val="BBE0E3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</a:ln>
                <a:solidFill>
                  <a:srgbClr val="000000"/>
                </a:solidFill>
                <a:effectLst>
                  <a:glow rad="127000">
                    <a:srgbClr val="BBE0E3">
                      <a:alpha val="70000"/>
                    </a:srgbClr>
                  </a:glow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24/7/365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CB5E85C-158C-27E8-01C9-4493D3855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15" y="1866346"/>
            <a:ext cx="1313201" cy="13132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B2D091-2D82-77DC-83AC-24E3F996B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804" y="2900571"/>
            <a:ext cx="1470584" cy="1264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0D244-6F24-7838-ECA4-11D6831FB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667" y="1657029"/>
            <a:ext cx="1819717" cy="754989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624662FD-3495-DEF3-A028-3852FF26BC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722307" y="4563608"/>
            <a:ext cx="6480719" cy="18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bg2"/>
                </a:solidFill>
              </a:rPr>
              <a:t>Victor A. Huerfano &amp; Staff and Students</a:t>
            </a:r>
          </a:p>
          <a:p>
            <a:pPr eaLnBrk="1" hangingPunct="1">
              <a:lnSpc>
                <a:spcPct val="80000"/>
              </a:lnSpc>
            </a:pPr>
            <a:r>
              <a:rPr lang="en-US" sz="1300" b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/>
              <a:t>UNIVERSITY OF PUERTO RICO - MAYAGUEZ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/>
              <a:t>  GEOLOGY &amp; CIVIL ENGINEERING DEPARTMENTS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latin typeface="Arimo Bold"/>
                <a:ea typeface="Arimo Bold"/>
                <a:cs typeface="Arimo Bold"/>
                <a:sym typeface="Arimo Bold"/>
              </a:rPr>
              <a:t>Curaçao</a:t>
            </a:r>
            <a:r>
              <a:rPr lang="en-US" sz="2000" b="1" dirty="0"/>
              <a:t>, 2026</a:t>
            </a:r>
          </a:p>
        </p:txBody>
      </p:sp>
      <p:pic>
        <p:nvPicPr>
          <p:cNvPr id="6" name="Picture 2" descr="PRSMP Logo">
            <a:extLst>
              <a:ext uri="{FF2B5EF4-FFF2-40B4-BE49-F238E27FC236}">
                <a16:creationId xmlns:a16="http://schemas.microsoft.com/office/drawing/2014/main" id="{B2AC6136-A5ED-C8A8-A8EA-9EDC11C8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716" y="4665147"/>
            <a:ext cx="1353272" cy="13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572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715" y="496605"/>
            <a:ext cx="10005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Sea Level Network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PRSN of the University of Puerto Rico at Mayagüez (UPRM) </a:t>
            </a:r>
          </a:p>
          <a:p>
            <a:r>
              <a:rPr lang="en-US" sz="1600" dirty="0"/>
              <a:t>      operates 7 sea level stations in Puerto Rico and help NOAA/NOS </a:t>
            </a:r>
          </a:p>
          <a:p>
            <a:r>
              <a:rPr lang="en-US" sz="1600" dirty="0"/>
              <a:t>      in the maintenance of 10 more stations.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Support the operations of three regional stations (</a:t>
            </a:r>
            <a:r>
              <a:rPr lang="en-US" sz="1600" dirty="0">
                <a:highlight>
                  <a:srgbClr val="00FF00"/>
                </a:highlight>
              </a:rPr>
              <a:t>Tortola</a:t>
            </a:r>
            <a:r>
              <a:rPr lang="en-US" sz="1600" dirty="0"/>
              <a:t>, </a:t>
            </a:r>
            <a:r>
              <a:rPr lang="en-US" sz="1600" dirty="0" err="1">
                <a:highlight>
                  <a:srgbClr val="FF00FF"/>
                </a:highlight>
              </a:rPr>
              <a:t>Sto</a:t>
            </a:r>
            <a:r>
              <a:rPr lang="en-US" sz="1600" dirty="0">
                <a:highlight>
                  <a:srgbClr val="FF00FF"/>
                </a:highlight>
              </a:rPr>
              <a:t> Domingo, Barahona</a:t>
            </a:r>
            <a:r>
              <a:rPr lang="en-US" sz="1600" dirty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data are transmitted every 6 minutes on GOES or via </a:t>
            </a:r>
            <a:r>
              <a:rPr lang="en-US" sz="1600" dirty="0" err="1"/>
              <a:t>EarthWorm</a:t>
            </a:r>
            <a:r>
              <a:rPr lang="en-US" sz="1600" dirty="0"/>
              <a:t> export/</a:t>
            </a:r>
            <a:r>
              <a:rPr lang="en-US" sz="1600" dirty="0" err="1"/>
              <a:t>seedlink</a:t>
            </a:r>
            <a:r>
              <a:rPr lang="en-US" sz="1600" dirty="0"/>
              <a:t> modules each minute.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data can be accessed via the PRSN GOES/</a:t>
            </a:r>
            <a:r>
              <a:rPr lang="en-US" sz="1600" dirty="0" err="1"/>
              <a:t>tk</a:t>
            </a:r>
            <a:r>
              <a:rPr lang="en-US" sz="1600" dirty="0"/>
              <a:t>, Tides and Currents/tsunami site &amp; </a:t>
            </a:r>
            <a:r>
              <a:rPr lang="en-US" sz="1600" dirty="0">
                <a:highlight>
                  <a:srgbClr val="FFFF00"/>
                </a:highlight>
              </a:rPr>
              <a:t>DCS</a:t>
            </a:r>
            <a:r>
              <a:rPr lang="en-US" sz="1600" dirty="0"/>
              <a:t> NOAA,  and the IOC Sea Level Data Facility.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PRSN operates three tsunami cameras.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78C477-AE99-59BC-8FF2-34FA9107F5EA}"/>
              </a:ext>
            </a:extLst>
          </p:cNvPr>
          <p:cNvSpPr/>
          <p:nvPr/>
        </p:nvSpPr>
        <p:spPr>
          <a:xfrm>
            <a:off x="507715" y="4266133"/>
            <a:ext cx="10595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Installation of two new Tide Gauges: (1) </a:t>
            </a:r>
            <a:r>
              <a:rPr lang="en-US" sz="1600" dirty="0" err="1"/>
              <a:t>Samana</a:t>
            </a:r>
            <a:r>
              <a:rPr lang="en-US" sz="1600" dirty="0"/>
              <a:t>, DR, (2) </a:t>
            </a:r>
            <a:r>
              <a:rPr lang="en-US" sz="1600" dirty="0" err="1"/>
              <a:t>Anegada</a:t>
            </a:r>
            <a:r>
              <a:rPr lang="en-US" sz="1600" dirty="0"/>
              <a:t>, BVI. Reinstall Isla </a:t>
            </a:r>
            <a:r>
              <a:rPr lang="en-US" sz="1600" dirty="0" err="1"/>
              <a:t>Caja</a:t>
            </a:r>
            <a:r>
              <a:rPr lang="en-US" sz="1600" dirty="0"/>
              <a:t> de Muertos, PR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Upgrade the PRSN web site and web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 additional tsunami cameras / </a:t>
            </a:r>
            <a:r>
              <a:rPr lang="en-US" sz="1600" dirty="0" err="1"/>
              <a:t>wavemaps</a:t>
            </a:r>
            <a:r>
              <a:rPr lang="en-US" sz="1600" dirty="0"/>
              <a:t> project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Incorporate the CARICOOS - HF radars</a:t>
            </a:r>
          </a:p>
        </p:txBody>
      </p:sp>
      <p:pic>
        <p:nvPicPr>
          <p:cNvPr id="6" name="Picture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B0EC75C4-DA92-76DA-2100-B1EAF24F4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05" y="26114"/>
            <a:ext cx="5197135" cy="17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6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715" y="210162"/>
            <a:ext cx="81244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Seismic Network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PRSN currently operates 35 seismic stations in Puerto </a:t>
            </a:r>
          </a:p>
          <a:p>
            <a:pPr marL="285750" indent="-285750"/>
            <a:r>
              <a:rPr lang="en-US" sz="1600" dirty="0"/>
              <a:t>      Rico, the Virgin Islands and the Dominican Republic. </a:t>
            </a:r>
          </a:p>
          <a:p>
            <a:pPr marL="285750" indent="-285750"/>
            <a:r>
              <a:rPr lang="en-US" sz="1600" dirty="0"/>
              <a:t>      Twelve of them use VSAT  (PRSN &amp; USGS)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PRSMP operate 120+ accelerometers (PR/VI, DR &amp; Anguilla).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FF00"/>
                </a:highlight>
              </a:rPr>
              <a:t>Relocation</a:t>
            </a:r>
            <a:r>
              <a:rPr lang="en-US" sz="1600" dirty="0"/>
              <a:t> of the seismic station in Aruba.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One hundred type-C were installed in Puerto Rico. Fifty operational </a:t>
            </a:r>
            <a:r>
              <a:rPr lang="en-US" sz="1600" dirty="0">
                <a:highlight>
                  <a:srgbClr val="FFFF00"/>
                </a:highlight>
              </a:rPr>
              <a:t>with new software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Seismic processing upgraded to the ANSS/AQMS.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data can be accessed via the PRSN </a:t>
            </a:r>
            <a:r>
              <a:rPr lang="en-US" sz="1600" dirty="0" err="1"/>
              <a:t>seedlink</a:t>
            </a:r>
            <a:r>
              <a:rPr lang="en-US" sz="1600" dirty="0"/>
              <a:t>,  and the </a:t>
            </a:r>
            <a:r>
              <a:rPr lang="en-US" sz="1600" dirty="0" err="1"/>
              <a:t>EarthScope</a:t>
            </a:r>
            <a:r>
              <a:rPr lang="en-US" sz="1600" dirty="0"/>
              <a:t> Data Facility. </a:t>
            </a:r>
          </a:p>
          <a:p>
            <a:endParaRPr lang="en-US" sz="1600" dirty="0"/>
          </a:p>
        </p:txBody>
      </p:sp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600F448-CBEF-D276-577B-11A963580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96" y="27550"/>
            <a:ext cx="5257252" cy="18199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CD9E3-1923-0074-90E5-F4DEBD8B4D8E}"/>
              </a:ext>
            </a:extLst>
          </p:cNvPr>
          <p:cNvSpPr/>
          <p:nvPr/>
        </p:nvSpPr>
        <p:spPr>
          <a:xfrm>
            <a:off x="507715" y="4242035"/>
            <a:ext cx="10595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Installation of one station in the northeastern part of the Island.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Two more accelerometers.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Upgrade the PRSN web site.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FF00"/>
                </a:highlight>
              </a:rPr>
              <a:t>AI Processes (ShakeMap).</a:t>
            </a:r>
          </a:p>
        </p:txBody>
      </p:sp>
    </p:spTree>
    <p:extLst>
      <p:ext uri="{BB962C8B-B14F-4D97-AF65-F5344CB8AC3E}">
        <p14:creationId xmlns:p14="http://schemas.microsoft.com/office/powerpoint/2010/main" val="49802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938" y="220529"/>
            <a:ext cx="101845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GPS/GNSS Network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PRSN operates a GPS/GNSS Network of </a:t>
            </a:r>
          </a:p>
          <a:p>
            <a:r>
              <a:rPr lang="en-US" sz="1600" dirty="0"/>
              <a:t>      twenty-two permanent high-rate stations.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All the permanent GPS stations are equipped with either a Trimble </a:t>
            </a:r>
            <a:r>
              <a:rPr lang="en-US" sz="1600" dirty="0" err="1"/>
              <a:t>NetRs</a:t>
            </a:r>
            <a:r>
              <a:rPr lang="en-US" sz="1600" dirty="0"/>
              <a:t>, </a:t>
            </a:r>
          </a:p>
          <a:p>
            <a:r>
              <a:rPr lang="en-US" sz="1600" dirty="0"/>
              <a:t>      NetR9 or Alloy GPS/GNSS receiver and Choke ring antennae.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Twelve stations exporting RTX correction.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Continuous data are simultaneously logged to three sessions with different sampling rate, 15-sec per sample, 1-sec per sample (1 Hz), and 10-samples per second (10 Hz).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Data are available via the </a:t>
            </a:r>
            <a:r>
              <a:rPr lang="en-US" sz="1600" dirty="0" err="1"/>
              <a:t>EarthScope</a:t>
            </a:r>
            <a:r>
              <a:rPr lang="en-US" sz="1600" dirty="0"/>
              <a:t> server, and PRSN caster or </a:t>
            </a:r>
            <a:r>
              <a:rPr lang="en-US" sz="1600" dirty="0" err="1"/>
              <a:t>seedlink</a:t>
            </a:r>
            <a:r>
              <a:rPr lang="en-US" sz="1600" dirty="0"/>
              <a:t>.  </a:t>
            </a:r>
          </a:p>
        </p:txBody>
      </p:sp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F1CC7372-5BF4-627B-0366-7F54CC0BD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73" y="0"/>
            <a:ext cx="5191427" cy="17971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F26E05-4290-4EA9-3B1C-EC0840403732}"/>
              </a:ext>
            </a:extLst>
          </p:cNvPr>
          <p:cNvSpPr/>
          <p:nvPr/>
        </p:nvSpPr>
        <p:spPr>
          <a:xfrm>
            <a:off x="353938" y="4103901"/>
            <a:ext cx="10595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Installation/Upgrade of two stations in the eastern part of the Island and US VI  (NOAA &amp; PRSN Program).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Implementation of the TEC and </a:t>
            </a:r>
            <a:r>
              <a:rPr lang="en-US" sz="1600" dirty="0">
                <a:highlight>
                  <a:srgbClr val="00FF00"/>
                </a:highlight>
              </a:rPr>
              <a:t>IR</a:t>
            </a:r>
            <a:r>
              <a:rPr lang="en-US" sz="1600" dirty="0"/>
              <a:t> algorithms in PRSN.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Software upgrades.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Upgrade the PRSN web site.</a:t>
            </a:r>
          </a:p>
        </p:txBody>
      </p:sp>
    </p:spTree>
    <p:extLst>
      <p:ext uri="{BB962C8B-B14F-4D97-AF65-F5344CB8AC3E}">
        <p14:creationId xmlns:p14="http://schemas.microsoft.com/office/powerpoint/2010/main" val="27925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226" y="163915"/>
            <a:ext cx="1074157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TsunamiReady</a:t>
            </a:r>
            <a:r>
              <a:rPr lang="en-US" sz="1600" b="1" dirty="0"/>
              <a:t>® / NTHMP.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Forty-seven </a:t>
            </a:r>
            <a:r>
              <a:rPr lang="en-US" sz="1600" dirty="0" err="1"/>
              <a:t>TsunamiReady</a:t>
            </a:r>
            <a:r>
              <a:rPr lang="en-US" sz="1600" dirty="0"/>
              <a:t> communities  and twenty-two supporters.  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Fifty-six  EMWIN/NWWS systems  installed in PR, six of then equipped with 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DartCom</a:t>
            </a:r>
            <a:r>
              <a:rPr lang="en-US" sz="1600" dirty="0"/>
              <a:t> hardware.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Hundreds of NOAA radios distributed, updated and tested.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Tsunami signage maintenance, thousands installed.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Education &amp; Outreach program (conferences, workshops, activities, interviews, social media, </a:t>
            </a:r>
            <a:r>
              <a:rPr lang="en-US" sz="1600" dirty="0" err="1"/>
              <a:t>etc</a:t>
            </a:r>
            <a:r>
              <a:rPr lang="en-US" sz="1600" dirty="0"/>
              <a:t>), thousands impacted.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Tsunami vulnerability profiles upgrade to use new census-2020 data, and new generation of tsunami maps.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More the 220,000 participants in the </a:t>
            </a:r>
            <a:r>
              <a:rPr lang="en-US" sz="1600" dirty="0" err="1"/>
              <a:t>CaribeWave</a:t>
            </a:r>
            <a:r>
              <a:rPr lang="en-US" sz="1600" dirty="0"/>
              <a:t> 2026, and more than 350,000 in </a:t>
            </a:r>
            <a:r>
              <a:rPr lang="en-US" sz="1600" dirty="0" err="1"/>
              <a:t>ShakeOut</a:t>
            </a:r>
            <a:r>
              <a:rPr lang="en-US" sz="1600" dirty="0"/>
              <a:t> 2025. Drills and </a:t>
            </a:r>
          </a:p>
          <a:p>
            <a:r>
              <a:rPr lang="en-US" sz="1600" dirty="0"/>
              <a:t>      exercises (Full scale earthquake exercise in 2027).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Participation in the WTAD (775k FB followers).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0C5B4A-AE0F-1708-D5C6-CFF490EEBACC}"/>
              </a:ext>
            </a:extLst>
          </p:cNvPr>
          <p:cNvSpPr/>
          <p:nvPr/>
        </p:nvSpPr>
        <p:spPr>
          <a:xfrm>
            <a:off x="231226" y="5033581"/>
            <a:ext cx="105957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Future Plans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A new </a:t>
            </a:r>
            <a:r>
              <a:rPr lang="en-US" sz="1600" dirty="0" err="1"/>
              <a:t>DartCom</a:t>
            </a:r>
            <a:r>
              <a:rPr lang="en-US" sz="1600" dirty="0"/>
              <a:t> installation, </a:t>
            </a:r>
            <a:r>
              <a:rPr lang="en-US" sz="16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sign language support 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and not conventional tsunami signage</a:t>
            </a:r>
            <a:r>
              <a:rPr lang="en-US" sz="1600" dirty="0"/>
              <a:t>. </a:t>
            </a:r>
          </a:p>
          <a:p>
            <a:endParaRPr lang="en-US" sz="1600" dirty="0">
              <a:highlight>
                <a:srgbClr val="FF00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20</a:t>
            </a:r>
            <a:r>
              <a:rPr lang="en-US" sz="1600" baseline="30000" dirty="0"/>
              <a:t>th</a:t>
            </a:r>
            <a:r>
              <a:rPr lang="en-US" sz="1600" dirty="0"/>
              <a:t> anniversary of the first </a:t>
            </a:r>
            <a:r>
              <a:rPr lang="en-US" sz="1600" dirty="0" err="1"/>
              <a:t>TsunamiReady</a:t>
            </a:r>
            <a:r>
              <a:rPr lang="en-US" sz="1600" dirty="0"/>
              <a:t> Community in PR: Mayaguez (2026)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highlight>
                  <a:srgbClr val="FF0000"/>
                </a:highlight>
              </a:rPr>
              <a:t>Financial uncertainty.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82A84-F725-332C-D97B-823CA4CD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165" y="1069"/>
            <a:ext cx="4862835" cy="1851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4639FF-2E76-2692-093A-0F88F2CBF003}"/>
              </a:ext>
            </a:extLst>
          </p:cNvPr>
          <p:cNvSpPr txBox="1"/>
          <p:nvPr/>
        </p:nvSpPr>
        <p:spPr>
          <a:xfrm>
            <a:off x="11567910" y="1390948"/>
            <a:ext cx="65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TRC: 47</a:t>
            </a:r>
          </a:p>
          <a:p>
            <a:r>
              <a:rPr lang="en-US" sz="1200" dirty="0"/>
              <a:t>TRS: 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EAD0F0-EB1F-D61F-20D5-EB1AD8696450}"/>
              </a:ext>
            </a:extLst>
          </p:cNvPr>
          <p:cNvSpPr/>
          <p:nvPr/>
        </p:nvSpPr>
        <p:spPr>
          <a:xfrm rot="21220536">
            <a:off x="10218185" y="349546"/>
            <a:ext cx="157782" cy="5008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D25F-ABC5-896D-63E2-0AFAD6A1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4B5671-A02E-E3C0-5C57-887F58C270CF}"/>
              </a:ext>
            </a:extLst>
          </p:cNvPr>
          <p:cNvSpPr/>
          <p:nvPr/>
        </p:nvSpPr>
        <p:spPr>
          <a:xfrm>
            <a:off x="5006984" y="440931"/>
            <a:ext cx="2473503" cy="99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127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Earthquake and Tsunami Outreach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F9FB86-A8A8-8E7C-4A4C-2A94AD795E5A}"/>
              </a:ext>
            </a:extLst>
          </p:cNvPr>
          <p:cNvSpPr/>
          <p:nvPr/>
        </p:nvSpPr>
        <p:spPr>
          <a:xfrm>
            <a:off x="5033167" y="1530133"/>
            <a:ext cx="2440372" cy="1244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Earthquake and Tsunami Threat,  Hazard and Risk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ssessment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297580-83F7-B463-611B-6218994EDD1A}"/>
              </a:ext>
            </a:extLst>
          </p:cNvPr>
          <p:cNvSpPr/>
          <p:nvPr/>
        </p:nvSpPr>
        <p:spPr>
          <a:xfrm>
            <a:off x="5040115" y="3797866"/>
            <a:ext cx="2440372" cy="705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Seismic Hazard Map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F45C3D71-B5CA-8081-2684-6DF67D45B829}"/>
              </a:ext>
            </a:extLst>
          </p:cNvPr>
          <p:cNvSpPr/>
          <p:nvPr/>
        </p:nvSpPr>
        <p:spPr>
          <a:xfrm>
            <a:off x="3275930" y="457102"/>
            <a:ext cx="1630019" cy="5761451"/>
          </a:xfrm>
          <a:prstGeom prst="rightArrowCallout">
            <a:avLst>
              <a:gd name="adj1" fmla="val 15651"/>
              <a:gd name="adj2" fmla="val 17962"/>
              <a:gd name="adj3" fmla="val 25000"/>
              <a:gd name="adj4" fmla="val 43705"/>
            </a:avLst>
          </a:prstGeom>
          <a:solidFill>
            <a:srgbClr val="CDB9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4119A-1D25-5C58-73D5-77A7192B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784" y="2428875"/>
            <a:ext cx="1384172" cy="137593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5786B7-D168-D39A-1750-D83F0A98E805}"/>
              </a:ext>
            </a:extLst>
          </p:cNvPr>
          <p:cNvSpPr/>
          <p:nvPr/>
        </p:nvSpPr>
        <p:spPr>
          <a:xfrm>
            <a:off x="5033167" y="2864844"/>
            <a:ext cx="2440372" cy="843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Tsunami Preparedness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C9BD85-B409-1B8A-1065-E964FD6F81F4}"/>
              </a:ext>
            </a:extLst>
          </p:cNvPr>
          <p:cNvSpPr/>
          <p:nvPr/>
        </p:nvSpPr>
        <p:spPr>
          <a:xfrm>
            <a:off x="5040115" y="4576726"/>
            <a:ext cx="2440372" cy="74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Real Time SOP and Processes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C99B3E-C46C-6442-3DFB-1D51847E5321}"/>
              </a:ext>
            </a:extLst>
          </p:cNvPr>
          <p:cNvSpPr/>
          <p:nvPr/>
        </p:nvSpPr>
        <p:spPr>
          <a:xfrm>
            <a:off x="5033167" y="5408701"/>
            <a:ext cx="2440372" cy="741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Earthquake Early Warning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E3BCF0B-25E0-7CB2-A97D-C414E5DFF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4" y="322808"/>
            <a:ext cx="1407098" cy="1407098"/>
          </a:xfrm>
          <a:prstGeom prst="rect">
            <a:avLst/>
          </a:prstGeom>
        </p:spPr>
      </p:pic>
      <p:pic>
        <p:nvPicPr>
          <p:cNvPr id="3074" name="Picture 2" descr="PRSMP Logo">
            <a:extLst>
              <a:ext uri="{FF2B5EF4-FFF2-40B4-BE49-F238E27FC236}">
                <a16:creationId xmlns:a16="http://schemas.microsoft.com/office/drawing/2014/main" id="{719EA476-9040-7A90-D3D9-729DEA044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4" y="4503778"/>
            <a:ext cx="1407098" cy="14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E40DCC-0A19-0F2C-49E5-CF5C4CBBF3D9}"/>
              </a:ext>
            </a:extLst>
          </p:cNvPr>
          <p:cNvSpPr txBox="1"/>
          <p:nvPr/>
        </p:nvSpPr>
        <p:spPr>
          <a:xfrm>
            <a:off x="8571507" y="0"/>
            <a:ext cx="3620494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PR" dirty="0"/>
              <a:t>Nodal Arrays and SPAC for Vs30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SWPR: Seismic reflection profiles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TPHA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DR seismic hazard.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6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9572</TotalTime>
  <Words>689</Words>
  <Application>Microsoft Office PowerPoint</Application>
  <PresentationFormat>Widescreen</PresentationFormat>
  <Paragraphs>126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Arial</vt:lpstr>
      <vt:lpstr>Arimo Bold</vt:lpstr>
      <vt:lpstr>Calibri</vt:lpstr>
      <vt:lpstr>Calibri Light</vt:lpstr>
      <vt:lpstr>Times New Roman</vt:lpstr>
      <vt:lpstr>Wingdings</vt:lpstr>
      <vt:lpstr>Office Theme</vt:lpstr>
      <vt:lpstr>4_Custom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Victor Huerfano</cp:lastModifiedBy>
  <cp:revision>20</cp:revision>
  <dcterms:created xsi:type="dcterms:W3CDTF">2017-05-10T18:18:15Z</dcterms:created>
  <dcterms:modified xsi:type="dcterms:W3CDTF">2026-04-21T13:24:36Z</dcterms:modified>
</cp:coreProperties>
</file>