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374" r:id="rId2"/>
    <p:sldId id="2147375641" r:id="rId3"/>
    <p:sldId id="2147375656" r:id="rId4"/>
    <p:sldId id="2147375648" r:id="rId5"/>
    <p:sldId id="2147375664" r:id="rId6"/>
    <p:sldId id="2147375668" r:id="rId7"/>
    <p:sldId id="2147375669" r:id="rId8"/>
    <p:sldId id="2147375665" r:id="rId9"/>
    <p:sldId id="214737565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8"/>
    <p:restoredTop sz="67313"/>
  </p:normalViewPr>
  <p:slideViewPr>
    <p:cSldViewPr snapToGrid="0">
      <p:cViewPr varScale="1">
        <p:scale>
          <a:sx n="81" d="100"/>
          <a:sy n="81" d="100"/>
        </p:scale>
        <p:origin x="2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4B8A91-46BB-E443-BDB6-A16048B4F1FD}" type="doc">
      <dgm:prSet loTypeId="urn:microsoft.com/office/officeart/2005/8/layout/default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004B7B12-4EAE-B645-9A84-EF43A9BF6328}">
      <dgm:prSet phldrT="[Text]"/>
      <dgm:spPr/>
      <dgm:t>
        <a:bodyPr/>
        <a:lstStyle/>
        <a:p>
          <a:r>
            <a:rPr lang="en-TT" b="1" dirty="0">
              <a:latin typeface="Arial" panose="020B0604020202020204" pitchFamily="34" charset="0"/>
              <a:cs typeface="Arial" panose="020B0604020202020204" pitchFamily="34" charset="0"/>
            </a:rPr>
            <a:t>Strengthening multi-hazard early warning systems (MHEWS)</a:t>
          </a:r>
          <a:endParaRPr lang="en-GB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7D4D10-2FE8-5C45-B30E-6A758F49C2A1}" type="parTrans" cxnId="{CF4F54F0-94F2-FB43-8012-8805D63537A5}">
      <dgm:prSet/>
      <dgm:spPr/>
      <dgm:t>
        <a:bodyPr/>
        <a:lstStyle/>
        <a:p>
          <a:endParaRPr lang="en-GB"/>
        </a:p>
      </dgm:t>
    </dgm:pt>
    <dgm:pt modelId="{E2A1C157-DC11-764A-B5B8-DF63FA64F961}" type="sibTrans" cxnId="{CF4F54F0-94F2-FB43-8012-8805D63537A5}">
      <dgm:prSet/>
      <dgm:spPr/>
      <dgm:t>
        <a:bodyPr/>
        <a:lstStyle/>
        <a:p>
          <a:endParaRPr lang="en-GB"/>
        </a:p>
      </dgm:t>
    </dgm:pt>
    <dgm:pt modelId="{5CBB7EAF-70A7-4F48-91A7-01BCF4B2DB3D}">
      <dgm:prSet phldrT="[Text]"/>
      <dgm:spPr/>
      <dgm:t>
        <a:bodyPr/>
        <a:lstStyle/>
        <a:p>
          <a:pPr>
            <a:buNone/>
          </a:pPr>
          <a:r>
            <a:rPr lang="en-TT" b="1" dirty="0">
              <a:latin typeface="Arial" panose="020B0604020202020204" pitchFamily="34" charset="0"/>
              <a:cs typeface="Arial" panose="020B0604020202020204" pitchFamily="34" charset="0"/>
            </a:rPr>
            <a:t>National preparedness planning</a:t>
          </a:r>
          <a:endParaRPr lang="en-GB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243452-7025-6047-B4A7-894FD2398A5E}" type="parTrans" cxnId="{58A20298-11E5-5446-A40B-0EBEF4F57F17}">
      <dgm:prSet/>
      <dgm:spPr/>
      <dgm:t>
        <a:bodyPr/>
        <a:lstStyle/>
        <a:p>
          <a:endParaRPr lang="en-GB"/>
        </a:p>
      </dgm:t>
    </dgm:pt>
    <dgm:pt modelId="{8919A4F2-36F0-6C40-BC00-789BEED3D6B2}" type="sibTrans" cxnId="{58A20298-11E5-5446-A40B-0EBEF4F57F17}">
      <dgm:prSet/>
      <dgm:spPr/>
      <dgm:t>
        <a:bodyPr/>
        <a:lstStyle/>
        <a:p>
          <a:endParaRPr lang="en-GB"/>
        </a:p>
      </dgm:t>
    </dgm:pt>
    <dgm:pt modelId="{3150A3EE-AE20-CD4F-A861-2BD947EA5D28}">
      <dgm:prSet phldrT="[Text]"/>
      <dgm:spPr/>
      <dgm:t>
        <a:bodyPr/>
        <a:lstStyle/>
        <a:p>
          <a:r>
            <a:rPr lang="en-TT" b="1" dirty="0">
              <a:latin typeface="Arial" panose="020B0604020202020204" pitchFamily="34" charset="0"/>
              <a:cs typeface="Arial" panose="020B0604020202020204" pitchFamily="34" charset="0"/>
            </a:rPr>
            <a:t>Supporting Caribe Wave exercises and Tsunami Ready Programmes</a:t>
          </a:r>
          <a:endParaRPr lang="en-GB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A9383C-8ECB-0D45-917D-49D942230D80}" type="parTrans" cxnId="{EA0132F6-B913-0342-95E6-A4DB18EC4FBB}">
      <dgm:prSet/>
      <dgm:spPr/>
      <dgm:t>
        <a:bodyPr/>
        <a:lstStyle/>
        <a:p>
          <a:endParaRPr lang="en-GB"/>
        </a:p>
      </dgm:t>
    </dgm:pt>
    <dgm:pt modelId="{004C76A5-6213-4B49-9D45-ED061B6AAF08}" type="sibTrans" cxnId="{EA0132F6-B913-0342-95E6-A4DB18EC4FBB}">
      <dgm:prSet/>
      <dgm:spPr/>
      <dgm:t>
        <a:bodyPr/>
        <a:lstStyle/>
        <a:p>
          <a:endParaRPr lang="en-GB"/>
        </a:p>
      </dgm:t>
    </dgm:pt>
    <dgm:pt modelId="{0BA2EBCE-4107-9248-A6BF-AA986F155D64}">
      <dgm:prSet phldrT="[Text]"/>
      <dgm:spPr/>
      <dgm:t>
        <a:bodyPr/>
        <a:lstStyle/>
        <a:p>
          <a:r>
            <a:rPr lang="en-TT" b="1" dirty="0">
              <a:latin typeface="Arial" panose="020B0604020202020204" pitchFamily="34" charset="0"/>
              <a:cs typeface="Arial" panose="020B0604020202020204" pitchFamily="34" charset="0"/>
            </a:rPr>
            <a:t>Supporting tsunami response plans</a:t>
          </a:r>
          <a:endParaRPr lang="en-GB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71A840-E6B7-0444-9DC2-2A1CCA4F67FE}" type="parTrans" cxnId="{02A0E42C-B165-F248-A578-76F3B20B67FE}">
      <dgm:prSet/>
      <dgm:spPr/>
      <dgm:t>
        <a:bodyPr/>
        <a:lstStyle/>
        <a:p>
          <a:endParaRPr lang="en-GB"/>
        </a:p>
      </dgm:t>
    </dgm:pt>
    <dgm:pt modelId="{E29F36D6-AFF2-7647-A54F-8EF1D1DEB0BB}" type="sibTrans" cxnId="{02A0E42C-B165-F248-A578-76F3B20B67FE}">
      <dgm:prSet/>
      <dgm:spPr/>
      <dgm:t>
        <a:bodyPr/>
        <a:lstStyle/>
        <a:p>
          <a:endParaRPr lang="en-GB"/>
        </a:p>
      </dgm:t>
    </dgm:pt>
    <dgm:pt modelId="{B25FD1D3-9C24-2A47-8F3E-B419494690E3}">
      <dgm:prSet phldrT="[Text]"/>
      <dgm:spPr/>
      <dgm:t>
        <a:bodyPr/>
        <a:lstStyle/>
        <a:p>
          <a:r>
            <a:rPr lang="en-TT" b="1" dirty="0">
              <a:latin typeface="Arial" panose="020B0604020202020204" pitchFamily="34" charset="0"/>
              <a:cs typeface="Arial" panose="020B0604020202020204" pitchFamily="34" charset="0"/>
            </a:rPr>
            <a:t>Developing risk assessment methodologies (national and community level)</a:t>
          </a:r>
          <a:endParaRPr lang="en-GB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5E45CF-B828-E641-A6DE-13C0636F7CDB}" type="parTrans" cxnId="{A0865D7F-734A-4741-9AA9-246E66A518D6}">
      <dgm:prSet/>
      <dgm:spPr/>
      <dgm:t>
        <a:bodyPr/>
        <a:lstStyle/>
        <a:p>
          <a:endParaRPr lang="en-GB"/>
        </a:p>
      </dgm:t>
    </dgm:pt>
    <dgm:pt modelId="{EAB4A86F-2584-5E45-93F4-CD054A4172EB}" type="sibTrans" cxnId="{A0865D7F-734A-4741-9AA9-246E66A518D6}">
      <dgm:prSet/>
      <dgm:spPr/>
      <dgm:t>
        <a:bodyPr/>
        <a:lstStyle/>
        <a:p>
          <a:endParaRPr lang="en-GB"/>
        </a:p>
      </dgm:t>
    </dgm:pt>
    <dgm:pt modelId="{A8019364-1C22-6D40-B45F-747A78C8BF5A}">
      <dgm:prSet phldrT="[Text]"/>
      <dgm:spPr/>
      <dgm:t>
        <a:bodyPr/>
        <a:lstStyle/>
        <a:p>
          <a:r>
            <a:rPr lang="en-TT" b="1" dirty="0">
              <a:latin typeface="Arial" panose="020B0604020202020204" pitchFamily="34" charset="0"/>
              <a:cs typeface="Arial" panose="020B0604020202020204" pitchFamily="34" charset="0"/>
            </a:rPr>
            <a:t>Enhancing data and information management processes </a:t>
          </a:r>
          <a:endParaRPr lang="en-GB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445B4E-C2C6-BB44-B41B-85E48753B439}" type="parTrans" cxnId="{6B2C295B-4A23-2340-9E39-949D0372AC0A}">
      <dgm:prSet/>
      <dgm:spPr/>
      <dgm:t>
        <a:bodyPr/>
        <a:lstStyle/>
        <a:p>
          <a:endParaRPr lang="en-GB"/>
        </a:p>
      </dgm:t>
    </dgm:pt>
    <dgm:pt modelId="{B4F7FEF3-3A2C-C146-B754-1E800401DECA}" type="sibTrans" cxnId="{6B2C295B-4A23-2340-9E39-949D0372AC0A}">
      <dgm:prSet/>
      <dgm:spPr/>
      <dgm:t>
        <a:bodyPr/>
        <a:lstStyle/>
        <a:p>
          <a:endParaRPr lang="en-GB"/>
        </a:p>
      </dgm:t>
    </dgm:pt>
    <dgm:pt modelId="{C5CE0A35-6225-2045-AF1F-702E0700B974}">
      <dgm:prSet phldrT="[Text]"/>
      <dgm:spPr/>
      <dgm:t>
        <a:bodyPr/>
        <a:lstStyle/>
        <a:p>
          <a:r>
            <a:rPr lang="en-TT" b="1" dirty="0">
              <a:latin typeface="Arial" panose="020B0604020202020204" pitchFamily="34" charset="0"/>
              <a:cs typeface="Arial" panose="020B0604020202020204" pitchFamily="34" charset="0"/>
            </a:rPr>
            <a:t>Advancing public awareness &amp; community preparedness</a:t>
          </a:r>
          <a:endParaRPr lang="en-GB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75BA56-B850-C342-8D34-9C4261A9AF0F}" type="parTrans" cxnId="{742F9E03-71BA-5C4F-B815-E161C8ECF16B}">
      <dgm:prSet/>
      <dgm:spPr/>
      <dgm:t>
        <a:bodyPr/>
        <a:lstStyle/>
        <a:p>
          <a:endParaRPr lang="en-GB"/>
        </a:p>
      </dgm:t>
    </dgm:pt>
    <dgm:pt modelId="{6C78241B-A337-5242-85C3-A80BE7628255}" type="sibTrans" cxnId="{742F9E03-71BA-5C4F-B815-E161C8ECF16B}">
      <dgm:prSet/>
      <dgm:spPr/>
      <dgm:t>
        <a:bodyPr/>
        <a:lstStyle/>
        <a:p>
          <a:endParaRPr lang="en-GB"/>
        </a:p>
      </dgm:t>
    </dgm:pt>
    <dgm:pt modelId="{8DD25323-1BCF-F141-8987-0A2911AA239F}">
      <dgm:prSet phldrT="[Text]"/>
      <dgm:spPr/>
      <dgm:t>
        <a:bodyPr/>
        <a:lstStyle/>
        <a:p>
          <a:pPr>
            <a:buNone/>
          </a:pPr>
          <a:r>
            <a:rPr lang="en-GB" b="1" dirty="0">
              <a:latin typeface="Arial" panose="020B0604020202020204" pitchFamily="34" charset="0"/>
              <a:cs typeface="Arial" panose="020B0604020202020204" pitchFamily="34" charset="0"/>
            </a:rPr>
            <a:t>Mobilising resources for resilience strengthening</a:t>
          </a:r>
        </a:p>
      </dgm:t>
    </dgm:pt>
    <dgm:pt modelId="{385340AF-67DE-C64B-9FFD-7C58EABB9C85}" type="parTrans" cxnId="{C6C36EFE-DBEA-1449-9CBF-B4811F6C796D}">
      <dgm:prSet/>
      <dgm:spPr/>
      <dgm:t>
        <a:bodyPr/>
        <a:lstStyle/>
        <a:p>
          <a:endParaRPr lang="en-GB"/>
        </a:p>
      </dgm:t>
    </dgm:pt>
    <dgm:pt modelId="{7B44F144-47AB-5A49-8CC6-E20BAFD089E6}" type="sibTrans" cxnId="{C6C36EFE-DBEA-1449-9CBF-B4811F6C796D}">
      <dgm:prSet/>
      <dgm:spPr/>
      <dgm:t>
        <a:bodyPr/>
        <a:lstStyle/>
        <a:p>
          <a:endParaRPr lang="en-GB"/>
        </a:p>
      </dgm:t>
    </dgm:pt>
    <dgm:pt modelId="{998853C0-96D1-1042-A122-3E5BFD5FE55D}">
      <dgm:prSet phldrT="[Text]"/>
      <dgm:spPr/>
      <dgm:t>
        <a:bodyPr/>
        <a:lstStyle/>
        <a:p>
          <a:pPr>
            <a:buNone/>
          </a:pPr>
          <a:r>
            <a:rPr lang="en-GB" b="1" dirty="0">
              <a:latin typeface="Arial" panose="020B0604020202020204" pitchFamily="34" charset="0"/>
              <a:cs typeface="Arial" panose="020B0604020202020204" pitchFamily="34" charset="0"/>
            </a:rPr>
            <a:t>Creating spaces for knowledge sharing and information exchange within the region and across sectors</a:t>
          </a:r>
        </a:p>
      </dgm:t>
    </dgm:pt>
    <dgm:pt modelId="{B14C088C-A231-5D41-AA26-B83A22E75087}" type="parTrans" cxnId="{F9D09BE2-AF84-E540-86DB-E475D5E72149}">
      <dgm:prSet/>
      <dgm:spPr/>
      <dgm:t>
        <a:bodyPr/>
        <a:lstStyle/>
        <a:p>
          <a:endParaRPr lang="en-GB"/>
        </a:p>
      </dgm:t>
    </dgm:pt>
    <dgm:pt modelId="{263534FA-B37D-FE46-B8F2-EB516131E85C}" type="sibTrans" cxnId="{F9D09BE2-AF84-E540-86DB-E475D5E72149}">
      <dgm:prSet/>
      <dgm:spPr/>
      <dgm:t>
        <a:bodyPr/>
        <a:lstStyle/>
        <a:p>
          <a:endParaRPr lang="en-GB"/>
        </a:p>
      </dgm:t>
    </dgm:pt>
    <dgm:pt modelId="{89C80A69-784C-6047-9AC3-4E024BBE9AB4}">
      <dgm:prSet phldrT="[Text]"/>
      <dgm:spPr/>
      <dgm:t>
        <a:bodyPr/>
        <a:lstStyle/>
        <a:p>
          <a:pPr>
            <a:buNone/>
          </a:pPr>
          <a:r>
            <a:rPr lang="en-GB" b="1" dirty="0">
              <a:latin typeface="Arial" panose="020B0604020202020204" pitchFamily="34" charset="0"/>
              <a:cs typeface="Arial" panose="020B0604020202020204" pitchFamily="34" charset="0"/>
            </a:rPr>
            <a:t>Developing model governance documents and tools</a:t>
          </a:r>
        </a:p>
      </dgm:t>
    </dgm:pt>
    <dgm:pt modelId="{656DDC00-3830-A54B-8BA9-518BF3C42087}" type="parTrans" cxnId="{0CEA11FC-1453-504E-B5AC-86EE15B14454}">
      <dgm:prSet/>
      <dgm:spPr/>
      <dgm:t>
        <a:bodyPr/>
        <a:lstStyle/>
        <a:p>
          <a:endParaRPr lang="en-GB"/>
        </a:p>
      </dgm:t>
    </dgm:pt>
    <dgm:pt modelId="{D44830D4-3482-5448-8A39-1D5332619015}" type="sibTrans" cxnId="{0CEA11FC-1453-504E-B5AC-86EE15B14454}">
      <dgm:prSet/>
      <dgm:spPr/>
      <dgm:t>
        <a:bodyPr/>
        <a:lstStyle/>
        <a:p>
          <a:endParaRPr lang="en-GB"/>
        </a:p>
      </dgm:t>
    </dgm:pt>
    <dgm:pt modelId="{B0FF8243-5121-EE49-A330-814D4060CE75}">
      <dgm:prSet phldrT="[Text]"/>
      <dgm:spPr/>
      <dgm:t>
        <a:bodyPr/>
        <a:lstStyle/>
        <a:p>
          <a:pPr>
            <a:buNone/>
          </a:pPr>
          <a:r>
            <a:rPr lang="en-TT" b="1" dirty="0">
              <a:latin typeface="Arial" panose="020B0604020202020204" pitchFamily="34" charset="0"/>
              <a:cs typeface="Arial" panose="020B0604020202020204" pitchFamily="34" charset="0"/>
            </a:rPr>
            <a:t>Regional coordination &amp; capacity building</a:t>
          </a:r>
          <a:endParaRPr lang="en-GB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6E2BDD-D76E-3540-88C8-41C73B9C85F9}" type="parTrans" cxnId="{FE497896-53F1-7B4C-A995-FAA866B1F904}">
      <dgm:prSet/>
      <dgm:spPr/>
      <dgm:t>
        <a:bodyPr/>
        <a:lstStyle/>
        <a:p>
          <a:endParaRPr lang="en-GB"/>
        </a:p>
      </dgm:t>
    </dgm:pt>
    <dgm:pt modelId="{B80DDB83-C4C4-1642-84E2-981F1E8C3C0A}" type="sibTrans" cxnId="{FE497896-53F1-7B4C-A995-FAA866B1F904}">
      <dgm:prSet/>
      <dgm:spPr/>
      <dgm:t>
        <a:bodyPr/>
        <a:lstStyle/>
        <a:p>
          <a:endParaRPr lang="en-GB"/>
        </a:p>
      </dgm:t>
    </dgm:pt>
    <dgm:pt modelId="{91A24092-43E1-674A-B6ED-BA89482D31A6}" type="pres">
      <dgm:prSet presAssocID="{084B8A91-46BB-E443-BDB6-A16048B4F1FD}" presName="diagram" presStyleCnt="0">
        <dgm:presLayoutVars>
          <dgm:dir/>
          <dgm:resizeHandles val="exact"/>
        </dgm:presLayoutVars>
      </dgm:prSet>
      <dgm:spPr/>
    </dgm:pt>
    <dgm:pt modelId="{C482B516-E27C-9D40-8559-F58C4251294A}" type="pres">
      <dgm:prSet presAssocID="{004B7B12-4EAE-B645-9A84-EF43A9BF6328}" presName="node" presStyleLbl="node1" presStyleIdx="0" presStyleCnt="11">
        <dgm:presLayoutVars>
          <dgm:bulletEnabled val="1"/>
        </dgm:presLayoutVars>
      </dgm:prSet>
      <dgm:spPr/>
    </dgm:pt>
    <dgm:pt modelId="{019AC66F-2408-6A41-948A-6A4048DB20F5}" type="pres">
      <dgm:prSet presAssocID="{E2A1C157-DC11-764A-B5B8-DF63FA64F961}" presName="sibTrans" presStyleCnt="0"/>
      <dgm:spPr/>
    </dgm:pt>
    <dgm:pt modelId="{D9D70ACF-414C-5342-9794-E32583037D62}" type="pres">
      <dgm:prSet presAssocID="{0BA2EBCE-4107-9248-A6BF-AA986F155D64}" presName="node" presStyleLbl="node1" presStyleIdx="1" presStyleCnt="11">
        <dgm:presLayoutVars>
          <dgm:bulletEnabled val="1"/>
        </dgm:presLayoutVars>
      </dgm:prSet>
      <dgm:spPr/>
    </dgm:pt>
    <dgm:pt modelId="{7D224A5F-60D0-8B41-AC19-2600A8576E55}" type="pres">
      <dgm:prSet presAssocID="{E29F36D6-AFF2-7647-A54F-8EF1D1DEB0BB}" presName="sibTrans" presStyleCnt="0"/>
      <dgm:spPr/>
    </dgm:pt>
    <dgm:pt modelId="{06B12A00-AE77-E14B-B195-B471FCCE4155}" type="pres">
      <dgm:prSet presAssocID="{B25FD1D3-9C24-2A47-8F3E-B419494690E3}" presName="node" presStyleLbl="node1" presStyleIdx="2" presStyleCnt="11">
        <dgm:presLayoutVars>
          <dgm:bulletEnabled val="1"/>
        </dgm:presLayoutVars>
      </dgm:prSet>
      <dgm:spPr/>
    </dgm:pt>
    <dgm:pt modelId="{FEC2D0C1-5E02-2244-8886-DB608D50A985}" type="pres">
      <dgm:prSet presAssocID="{EAB4A86F-2584-5E45-93F4-CD054A4172EB}" presName="sibTrans" presStyleCnt="0"/>
      <dgm:spPr/>
    </dgm:pt>
    <dgm:pt modelId="{28B05C80-170F-5546-B8C0-06802E6F8AD5}" type="pres">
      <dgm:prSet presAssocID="{A8019364-1C22-6D40-B45F-747A78C8BF5A}" presName="node" presStyleLbl="node1" presStyleIdx="3" presStyleCnt="11">
        <dgm:presLayoutVars>
          <dgm:bulletEnabled val="1"/>
        </dgm:presLayoutVars>
      </dgm:prSet>
      <dgm:spPr/>
    </dgm:pt>
    <dgm:pt modelId="{8792A01A-84A9-3C43-8F70-6D83B79D9D0A}" type="pres">
      <dgm:prSet presAssocID="{B4F7FEF3-3A2C-C146-B754-1E800401DECA}" presName="sibTrans" presStyleCnt="0"/>
      <dgm:spPr/>
    </dgm:pt>
    <dgm:pt modelId="{43073059-4322-A24B-A940-E733EFBB0C1C}" type="pres">
      <dgm:prSet presAssocID="{3150A3EE-AE20-CD4F-A861-2BD947EA5D28}" presName="node" presStyleLbl="node1" presStyleIdx="4" presStyleCnt="11">
        <dgm:presLayoutVars>
          <dgm:bulletEnabled val="1"/>
        </dgm:presLayoutVars>
      </dgm:prSet>
      <dgm:spPr/>
    </dgm:pt>
    <dgm:pt modelId="{FCC88F52-6668-9D41-B39F-356D19C117DF}" type="pres">
      <dgm:prSet presAssocID="{004C76A5-6213-4B49-9D45-ED061B6AAF08}" presName="sibTrans" presStyleCnt="0"/>
      <dgm:spPr/>
    </dgm:pt>
    <dgm:pt modelId="{DC8B5459-70D5-6346-BF54-A8E43E2AC5AE}" type="pres">
      <dgm:prSet presAssocID="{C5CE0A35-6225-2045-AF1F-702E0700B974}" presName="node" presStyleLbl="node1" presStyleIdx="5" presStyleCnt="11">
        <dgm:presLayoutVars>
          <dgm:bulletEnabled val="1"/>
        </dgm:presLayoutVars>
      </dgm:prSet>
      <dgm:spPr/>
    </dgm:pt>
    <dgm:pt modelId="{DEF39373-EADA-0744-8E72-4E168916C32F}" type="pres">
      <dgm:prSet presAssocID="{6C78241B-A337-5242-85C3-A80BE7628255}" presName="sibTrans" presStyleCnt="0"/>
      <dgm:spPr/>
    </dgm:pt>
    <dgm:pt modelId="{08F35D85-DF99-2D45-AD57-65F15A80ADE2}" type="pres">
      <dgm:prSet presAssocID="{5CBB7EAF-70A7-4F48-91A7-01BCF4B2DB3D}" presName="node" presStyleLbl="node1" presStyleIdx="6" presStyleCnt="11">
        <dgm:presLayoutVars>
          <dgm:bulletEnabled val="1"/>
        </dgm:presLayoutVars>
      </dgm:prSet>
      <dgm:spPr/>
    </dgm:pt>
    <dgm:pt modelId="{60877BD8-62A2-6E4B-9E2E-D4B791F28BC2}" type="pres">
      <dgm:prSet presAssocID="{8919A4F2-36F0-6C40-BC00-789BEED3D6B2}" presName="sibTrans" presStyleCnt="0"/>
      <dgm:spPr/>
    </dgm:pt>
    <dgm:pt modelId="{B956B65E-B58D-8344-8B09-429364DC9A91}" type="pres">
      <dgm:prSet presAssocID="{B0FF8243-5121-EE49-A330-814D4060CE75}" presName="node" presStyleLbl="node1" presStyleIdx="7" presStyleCnt="11">
        <dgm:presLayoutVars>
          <dgm:bulletEnabled val="1"/>
        </dgm:presLayoutVars>
      </dgm:prSet>
      <dgm:spPr/>
    </dgm:pt>
    <dgm:pt modelId="{6A5D0828-A092-A147-929D-B2DDB8D3F64A}" type="pres">
      <dgm:prSet presAssocID="{B80DDB83-C4C4-1642-84E2-981F1E8C3C0A}" presName="sibTrans" presStyleCnt="0"/>
      <dgm:spPr/>
    </dgm:pt>
    <dgm:pt modelId="{2F1ACD32-5188-C84A-9C87-B4E4391C5710}" type="pres">
      <dgm:prSet presAssocID="{8DD25323-1BCF-F141-8987-0A2911AA239F}" presName="node" presStyleLbl="node1" presStyleIdx="8" presStyleCnt="11">
        <dgm:presLayoutVars>
          <dgm:bulletEnabled val="1"/>
        </dgm:presLayoutVars>
      </dgm:prSet>
      <dgm:spPr/>
    </dgm:pt>
    <dgm:pt modelId="{DF79B13D-7370-8449-90CF-4469CB4B6551}" type="pres">
      <dgm:prSet presAssocID="{7B44F144-47AB-5A49-8CC6-E20BAFD089E6}" presName="sibTrans" presStyleCnt="0"/>
      <dgm:spPr/>
    </dgm:pt>
    <dgm:pt modelId="{0E651E3F-CEA8-074E-8125-0493AEDA6D53}" type="pres">
      <dgm:prSet presAssocID="{998853C0-96D1-1042-A122-3E5BFD5FE55D}" presName="node" presStyleLbl="node1" presStyleIdx="9" presStyleCnt="11">
        <dgm:presLayoutVars>
          <dgm:bulletEnabled val="1"/>
        </dgm:presLayoutVars>
      </dgm:prSet>
      <dgm:spPr/>
    </dgm:pt>
    <dgm:pt modelId="{047C6A39-E4EA-064E-AA92-056D8877222E}" type="pres">
      <dgm:prSet presAssocID="{263534FA-B37D-FE46-B8F2-EB516131E85C}" presName="sibTrans" presStyleCnt="0"/>
      <dgm:spPr/>
    </dgm:pt>
    <dgm:pt modelId="{0607CCD3-94DC-3B44-9173-C3C9AE139A2A}" type="pres">
      <dgm:prSet presAssocID="{89C80A69-784C-6047-9AC3-4E024BBE9AB4}" presName="node" presStyleLbl="node1" presStyleIdx="10" presStyleCnt="11">
        <dgm:presLayoutVars>
          <dgm:bulletEnabled val="1"/>
        </dgm:presLayoutVars>
      </dgm:prSet>
      <dgm:spPr/>
    </dgm:pt>
  </dgm:ptLst>
  <dgm:cxnLst>
    <dgm:cxn modelId="{742F9E03-71BA-5C4F-B815-E161C8ECF16B}" srcId="{084B8A91-46BB-E443-BDB6-A16048B4F1FD}" destId="{C5CE0A35-6225-2045-AF1F-702E0700B974}" srcOrd="5" destOrd="0" parTransId="{4275BA56-B850-C342-8D34-9C4261A9AF0F}" sibTransId="{6C78241B-A337-5242-85C3-A80BE7628255}"/>
    <dgm:cxn modelId="{06CBE211-7F57-964C-AAC0-0B2A9E272345}" type="presOf" srcId="{B0FF8243-5121-EE49-A330-814D4060CE75}" destId="{B956B65E-B58D-8344-8B09-429364DC9A91}" srcOrd="0" destOrd="0" presId="urn:microsoft.com/office/officeart/2005/8/layout/default"/>
    <dgm:cxn modelId="{153AAF14-EFDD-024E-9E0A-E9EEAC869D45}" type="presOf" srcId="{084B8A91-46BB-E443-BDB6-A16048B4F1FD}" destId="{91A24092-43E1-674A-B6ED-BA89482D31A6}" srcOrd="0" destOrd="0" presId="urn:microsoft.com/office/officeart/2005/8/layout/default"/>
    <dgm:cxn modelId="{39F6F11D-0E0F-4249-B8F8-CBE3A73F565C}" type="presOf" srcId="{C5CE0A35-6225-2045-AF1F-702E0700B974}" destId="{DC8B5459-70D5-6346-BF54-A8E43E2AC5AE}" srcOrd="0" destOrd="0" presId="urn:microsoft.com/office/officeart/2005/8/layout/default"/>
    <dgm:cxn modelId="{9E978D2C-83B4-9F4F-B2A2-E86CE5F6EED6}" type="presOf" srcId="{0BA2EBCE-4107-9248-A6BF-AA986F155D64}" destId="{D9D70ACF-414C-5342-9794-E32583037D62}" srcOrd="0" destOrd="0" presId="urn:microsoft.com/office/officeart/2005/8/layout/default"/>
    <dgm:cxn modelId="{02A0E42C-B165-F248-A578-76F3B20B67FE}" srcId="{084B8A91-46BB-E443-BDB6-A16048B4F1FD}" destId="{0BA2EBCE-4107-9248-A6BF-AA986F155D64}" srcOrd="1" destOrd="0" parTransId="{2071A840-E6B7-0444-9DC2-2A1CCA4F67FE}" sibTransId="{E29F36D6-AFF2-7647-A54F-8EF1D1DEB0BB}"/>
    <dgm:cxn modelId="{C60A8C32-945E-0649-9F22-9147376E73B3}" type="presOf" srcId="{B25FD1D3-9C24-2A47-8F3E-B419494690E3}" destId="{06B12A00-AE77-E14B-B195-B471FCCE4155}" srcOrd="0" destOrd="0" presId="urn:microsoft.com/office/officeart/2005/8/layout/default"/>
    <dgm:cxn modelId="{5EA09F36-8DE9-3548-A132-677E119F6B1B}" type="presOf" srcId="{A8019364-1C22-6D40-B45F-747A78C8BF5A}" destId="{28B05C80-170F-5546-B8C0-06802E6F8AD5}" srcOrd="0" destOrd="0" presId="urn:microsoft.com/office/officeart/2005/8/layout/default"/>
    <dgm:cxn modelId="{4FD36140-8537-DB43-ABF4-3A29D9E7A8B3}" type="presOf" srcId="{89C80A69-784C-6047-9AC3-4E024BBE9AB4}" destId="{0607CCD3-94DC-3B44-9173-C3C9AE139A2A}" srcOrd="0" destOrd="0" presId="urn:microsoft.com/office/officeart/2005/8/layout/default"/>
    <dgm:cxn modelId="{6B2C295B-4A23-2340-9E39-949D0372AC0A}" srcId="{084B8A91-46BB-E443-BDB6-A16048B4F1FD}" destId="{A8019364-1C22-6D40-B45F-747A78C8BF5A}" srcOrd="3" destOrd="0" parTransId="{25445B4E-C2C6-BB44-B41B-85E48753B439}" sibTransId="{B4F7FEF3-3A2C-C146-B754-1E800401DECA}"/>
    <dgm:cxn modelId="{67FDFB5E-02C8-424C-8880-5FC1F643A39E}" type="presOf" srcId="{004B7B12-4EAE-B645-9A84-EF43A9BF6328}" destId="{C482B516-E27C-9D40-8559-F58C4251294A}" srcOrd="0" destOrd="0" presId="urn:microsoft.com/office/officeart/2005/8/layout/default"/>
    <dgm:cxn modelId="{6D567667-F77C-D84E-AE98-E01338A528D1}" type="presOf" srcId="{8DD25323-1BCF-F141-8987-0A2911AA239F}" destId="{2F1ACD32-5188-C84A-9C87-B4E4391C5710}" srcOrd="0" destOrd="0" presId="urn:microsoft.com/office/officeart/2005/8/layout/default"/>
    <dgm:cxn modelId="{A0865D7F-734A-4741-9AA9-246E66A518D6}" srcId="{084B8A91-46BB-E443-BDB6-A16048B4F1FD}" destId="{B25FD1D3-9C24-2A47-8F3E-B419494690E3}" srcOrd="2" destOrd="0" parTransId="{8E5E45CF-B828-E641-A6DE-13C0636F7CDB}" sibTransId="{EAB4A86F-2584-5E45-93F4-CD054A4172EB}"/>
    <dgm:cxn modelId="{FE497896-53F1-7B4C-A995-FAA866B1F904}" srcId="{084B8A91-46BB-E443-BDB6-A16048B4F1FD}" destId="{B0FF8243-5121-EE49-A330-814D4060CE75}" srcOrd="7" destOrd="0" parTransId="{9A6E2BDD-D76E-3540-88C8-41C73B9C85F9}" sibTransId="{B80DDB83-C4C4-1642-84E2-981F1E8C3C0A}"/>
    <dgm:cxn modelId="{58A20298-11E5-5446-A40B-0EBEF4F57F17}" srcId="{084B8A91-46BB-E443-BDB6-A16048B4F1FD}" destId="{5CBB7EAF-70A7-4F48-91A7-01BCF4B2DB3D}" srcOrd="6" destOrd="0" parTransId="{9D243452-7025-6047-B4A7-894FD2398A5E}" sibTransId="{8919A4F2-36F0-6C40-BC00-789BEED3D6B2}"/>
    <dgm:cxn modelId="{B32E62A5-4ED6-A641-8AE5-BF79C98CA5A7}" type="presOf" srcId="{5CBB7EAF-70A7-4F48-91A7-01BCF4B2DB3D}" destId="{08F35D85-DF99-2D45-AD57-65F15A80ADE2}" srcOrd="0" destOrd="0" presId="urn:microsoft.com/office/officeart/2005/8/layout/default"/>
    <dgm:cxn modelId="{04DA4DAF-9850-A24D-9A1D-A87ECC00C12E}" type="presOf" srcId="{998853C0-96D1-1042-A122-3E5BFD5FE55D}" destId="{0E651E3F-CEA8-074E-8125-0493AEDA6D53}" srcOrd="0" destOrd="0" presId="urn:microsoft.com/office/officeart/2005/8/layout/default"/>
    <dgm:cxn modelId="{12B3C7B5-FA5B-1842-9582-F530141CD9B7}" type="presOf" srcId="{3150A3EE-AE20-CD4F-A861-2BD947EA5D28}" destId="{43073059-4322-A24B-A940-E733EFBB0C1C}" srcOrd="0" destOrd="0" presId="urn:microsoft.com/office/officeart/2005/8/layout/default"/>
    <dgm:cxn modelId="{F9D09BE2-AF84-E540-86DB-E475D5E72149}" srcId="{084B8A91-46BB-E443-BDB6-A16048B4F1FD}" destId="{998853C0-96D1-1042-A122-3E5BFD5FE55D}" srcOrd="9" destOrd="0" parTransId="{B14C088C-A231-5D41-AA26-B83A22E75087}" sibTransId="{263534FA-B37D-FE46-B8F2-EB516131E85C}"/>
    <dgm:cxn modelId="{CF4F54F0-94F2-FB43-8012-8805D63537A5}" srcId="{084B8A91-46BB-E443-BDB6-A16048B4F1FD}" destId="{004B7B12-4EAE-B645-9A84-EF43A9BF6328}" srcOrd="0" destOrd="0" parTransId="{197D4D10-2FE8-5C45-B30E-6A758F49C2A1}" sibTransId="{E2A1C157-DC11-764A-B5B8-DF63FA64F961}"/>
    <dgm:cxn modelId="{EA0132F6-B913-0342-95E6-A4DB18EC4FBB}" srcId="{084B8A91-46BB-E443-BDB6-A16048B4F1FD}" destId="{3150A3EE-AE20-CD4F-A861-2BD947EA5D28}" srcOrd="4" destOrd="0" parTransId="{54A9383C-8ECB-0D45-917D-49D942230D80}" sibTransId="{004C76A5-6213-4B49-9D45-ED061B6AAF08}"/>
    <dgm:cxn modelId="{0CEA11FC-1453-504E-B5AC-86EE15B14454}" srcId="{084B8A91-46BB-E443-BDB6-A16048B4F1FD}" destId="{89C80A69-784C-6047-9AC3-4E024BBE9AB4}" srcOrd="10" destOrd="0" parTransId="{656DDC00-3830-A54B-8BA9-518BF3C42087}" sibTransId="{D44830D4-3482-5448-8A39-1D5332619015}"/>
    <dgm:cxn modelId="{C6C36EFE-DBEA-1449-9CBF-B4811F6C796D}" srcId="{084B8A91-46BB-E443-BDB6-A16048B4F1FD}" destId="{8DD25323-1BCF-F141-8987-0A2911AA239F}" srcOrd="8" destOrd="0" parTransId="{385340AF-67DE-C64B-9FFD-7C58EABB9C85}" sibTransId="{7B44F144-47AB-5A49-8CC6-E20BAFD089E6}"/>
    <dgm:cxn modelId="{0A21B4A5-5BE5-2345-B778-D24A2D474C22}" type="presParOf" srcId="{91A24092-43E1-674A-B6ED-BA89482D31A6}" destId="{C482B516-E27C-9D40-8559-F58C4251294A}" srcOrd="0" destOrd="0" presId="urn:microsoft.com/office/officeart/2005/8/layout/default"/>
    <dgm:cxn modelId="{12EE81BB-515F-A34A-A0BB-295A0BF2924B}" type="presParOf" srcId="{91A24092-43E1-674A-B6ED-BA89482D31A6}" destId="{019AC66F-2408-6A41-948A-6A4048DB20F5}" srcOrd="1" destOrd="0" presId="urn:microsoft.com/office/officeart/2005/8/layout/default"/>
    <dgm:cxn modelId="{135FC0D1-3828-6549-AC8C-E825FA7A48FB}" type="presParOf" srcId="{91A24092-43E1-674A-B6ED-BA89482D31A6}" destId="{D9D70ACF-414C-5342-9794-E32583037D62}" srcOrd="2" destOrd="0" presId="urn:microsoft.com/office/officeart/2005/8/layout/default"/>
    <dgm:cxn modelId="{3E8AFADB-0B74-BF4E-9F00-640F781425B8}" type="presParOf" srcId="{91A24092-43E1-674A-B6ED-BA89482D31A6}" destId="{7D224A5F-60D0-8B41-AC19-2600A8576E55}" srcOrd="3" destOrd="0" presId="urn:microsoft.com/office/officeart/2005/8/layout/default"/>
    <dgm:cxn modelId="{E27A5DAA-8972-B243-A710-C1384BD886EB}" type="presParOf" srcId="{91A24092-43E1-674A-B6ED-BA89482D31A6}" destId="{06B12A00-AE77-E14B-B195-B471FCCE4155}" srcOrd="4" destOrd="0" presId="urn:microsoft.com/office/officeart/2005/8/layout/default"/>
    <dgm:cxn modelId="{70BE9CCA-B867-784B-91F9-F83745384549}" type="presParOf" srcId="{91A24092-43E1-674A-B6ED-BA89482D31A6}" destId="{FEC2D0C1-5E02-2244-8886-DB608D50A985}" srcOrd="5" destOrd="0" presId="urn:microsoft.com/office/officeart/2005/8/layout/default"/>
    <dgm:cxn modelId="{706B5B33-A1CC-9948-A1E0-35C08929F60C}" type="presParOf" srcId="{91A24092-43E1-674A-B6ED-BA89482D31A6}" destId="{28B05C80-170F-5546-B8C0-06802E6F8AD5}" srcOrd="6" destOrd="0" presId="urn:microsoft.com/office/officeart/2005/8/layout/default"/>
    <dgm:cxn modelId="{C50D1BC9-F047-D64A-BDFC-74EEF058E0B4}" type="presParOf" srcId="{91A24092-43E1-674A-B6ED-BA89482D31A6}" destId="{8792A01A-84A9-3C43-8F70-6D83B79D9D0A}" srcOrd="7" destOrd="0" presId="urn:microsoft.com/office/officeart/2005/8/layout/default"/>
    <dgm:cxn modelId="{98A99E71-31F1-0C4D-9E45-D68958FB815B}" type="presParOf" srcId="{91A24092-43E1-674A-B6ED-BA89482D31A6}" destId="{43073059-4322-A24B-A940-E733EFBB0C1C}" srcOrd="8" destOrd="0" presId="urn:microsoft.com/office/officeart/2005/8/layout/default"/>
    <dgm:cxn modelId="{209A07CD-7A79-1947-AB5B-976068619C03}" type="presParOf" srcId="{91A24092-43E1-674A-B6ED-BA89482D31A6}" destId="{FCC88F52-6668-9D41-B39F-356D19C117DF}" srcOrd="9" destOrd="0" presId="urn:microsoft.com/office/officeart/2005/8/layout/default"/>
    <dgm:cxn modelId="{CBC54CE6-F85C-EA4D-9887-9967ECDCCD06}" type="presParOf" srcId="{91A24092-43E1-674A-B6ED-BA89482D31A6}" destId="{DC8B5459-70D5-6346-BF54-A8E43E2AC5AE}" srcOrd="10" destOrd="0" presId="urn:microsoft.com/office/officeart/2005/8/layout/default"/>
    <dgm:cxn modelId="{49A8C86F-14B9-4143-9447-4700E2BF12FA}" type="presParOf" srcId="{91A24092-43E1-674A-B6ED-BA89482D31A6}" destId="{DEF39373-EADA-0744-8E72-4E168916C32F}" srcOrd="11" destOrd="0" presId="urn:microsoft.com/office/officeart/2005/8/layout/default"/>
    <dgm:cxn modelId="{767DB060-8F31-EA41-A705-77EACE7B59D5}" type="presParOf" srcId="{91A24092-43E1-674A-B6ED-BA89482D31A6}" destId="{08F35D85-DF99-2D45-AD57-65F15A80ADE2}" srcOrd="12" destOrd="0" presId="urn:microsoft.com/office/officeart/2005/8/layout/default"/>
    <dgm:cxn modelId="{02513B84-6320-214A-A021-3D20A307D9F7}" type="presParOf" srcId="{91A24092-43E1-674A-B6ED-BA89482D31A6}" destId="{60877BD8-62A2-6E4B-9E2E-D4B791F28BC2}" srcOrd="13" destOrd="0" presId="urn:microsoft.com/office/officeart/2005/8/layout/default"/>
    <dgm:cxn modelId="{0A017BDA-568F-0A43-8C05-C28A1581C7BD}" type="presParOf" srcId="{91A24092-43E1-674A-B6ED-BA89482D31A6}" destId="{B956B65E-B58D-8344-8B09-429364DC9A91}" srcOrd="14" destOrd="0" presId="urn:microsoft.com/office/officeart/2005/8/layout/default"/>
    <dgm:cxn modelId="{E7D56D92-321D-9E42-ACC5-D755CA09A4E0}" type="presParOf" srcId="{91A24092-43E1-674A-B6ED-BA89482D31A6}" destId="{6A5D0828-A092-A147-929D-B2DDB8D3F64A}" srcOrd="15" destOrd="0" presId="urn:microsoft.com/office/officeart/2005/8/layout/default"/>
    <dgm:cxn modelId="{A1BA0AC8-3C26-DD43-8ED9-C1129A1E4FCC}" type="presParOf" srcId="{91A24092-43E1-674A-B6ED-BA89482D31A6}" destId="{2F1ACD32-5188-C84A-9C87-B4E4391C5710}" srcOrd="16" destOrd="0" presId="urn:microsoft.com/office/officeart/2005/8/layout/default"/>
    <dgm:cxn modelId="{06F093B8-FBE5-FF47-9DC7-1EFA40976111}" type="presParOf" srcId="{91A24092-43E1-674A-B6ED-BA89482D31A6}" destId="{DF79B13D-7370-8449-90CF-4469CB4B6551}" srcOrd="17" destOrd="0" presId="urn:microsoft.com/office/officeart/2005/8/layout/default"/>
    <dgm:cxn modelId="{EC529557-D455-2B4E-8759-B7B1AFBC857E}" type="presParOf" srcId="{91A24092-43E1-674A-B6ED-BA89482D31A6}" destId="{0E651E3F-CEA8-074E-8125-0493AEDA6D53}" srcOrd="18" destOrd="0" presId="urn:microsoft.com/office/officeart/2005/8/layout/default"/>
    <dgm:cxn modelId="{402B7E35-6171-E540-ACDF-A376BE61319B}" type="presParOf" srcId="{91A24092-43E1-674A-B6ED-BA89482D31A6}" destId="{047C6A39-E4EA-064E-AA92-056D8877222E}" srcOrd="19" destOrd="0" presId="urn:microsoft.com/office/officeart/2005/8/layout/default"/>
    <dgm:cxn modelId="{0949F052-A442-E04E-B520-F9013EEB9985}" type="presParOf" srcId="{91A24092-43E1-674A-B6ED-BA89482D31A6}" destId="{0607CCD3-94DC-3B44-9173-C3C9AE139A2A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2B516-E27C-9D40-8559-F58C4251294A}">
      <dsp:nvSpPr>
        <dsp:cNvPr id="0" name=""/>
        <dsp:cNvSpPr/>
      </dsp:nvSpPr>
      <dsp:spPr>
        <a:xfrm>
          <a:off x="3417" y="74741"/>
          <a:ext cx="2711199" cy="162671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TT" sz="1800" b="1" kern="1200" dirty="0">
              <a:latin typeface="Arial" panose="020B0604020202020204" pitchFamily="34" charset="0"/>
              <a:cs typeface="Arial" panose="020B0604020202020204" pitchFamily="34" charset="0"/>
            </a:rPr>
            <a:t>Strengthening multi-hazard early warning systems (MHEWS)</a:t>
          </a:r>
          <a:endParaRPr lang="en-GB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17" y="74741"/>
        <a:ext cx="2711199" cy="1626719"/>
      </dsp:txXfrm>
    </dsp:sp>
    <dsp:sp modelId="{D9D70ACF-414C-5342-9794-E32583037D62}">
      <dsp:nvSpPr>
        <dsp:cNvPr id="0" name=""/>
        <dsp:cNvSpPr/>
      </dsp:nvSpPr>
      <dsp:spPr>
        <a:xfrm>
          <a:off x="2985736" y="74741"/>
          <a:ext cx="2711199" cy="1626719"/>
        </a:xfrm>
        <a:prstGeom prst="rect">
          <a:avLst/>
        </a:prstGeom>
        <a:solidFill>
          <a:schemeClr val="accent4">
            <a:hueOff val="659994"/>
            <a:satOff val="-2920"/>
            <a:lumOff val="-4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TT" sz="1800" b="1" kern="1200" dirty="0">
              <a:latin typeface="Arial" panose="020B0604020202020204" pitchFamily="34" charset="0"/>
              <a:cs typeface="Arial" panose="020B0604020202020204" pitchFamily="34" charset="0"/>
            </a:rPr>
            <a:t>Supporting tsunami response plans</a:t>
          </a:r>
          <a:endParaRPr lang="en-GB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85736" y="74741"/>
        <a:ext cx="2711199" cy="1626719"/>
      </dsp:txXfrm>
    </dsp:sp>
    <dsp:sp modelId="{06B12A00-AE77-E14B-B195-B471FCCE4155}">
      <dsp:nvSpPr>
        <dsp:cNvPr id="0" name=""/>
        <dsp:cNvSpPr/>
      </dsp:nvSpPr>
      <dsp:spPr>
        <a:xfrm>
          <a:off x="5968056" y="74741"/>
          <a:ext cx="2711199" cy="1626719"/>
        </a:xfrm>
        <a:prstGeom prst="rect">
          <a:avLst/>
        </a:prstGeom>
        <a:solidFill>
          <a:schemeClr val="accent4">
            <a:hueOff val="1319987"/>
            <a:satOff val="-5840"/>
            <a:lumOff val="-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TT" sz="1800" b="1" kern="1200" dirty="0">
              <a:latin typeface="Arial" panose="020B0604020202020204" pitchFamily="34" charset="0"/>
              <a:cs typeface="Arial" panose="020B0604020202020204" pitchFamily="34" charset="0"/>
            </a:rPr>
            <a:t>Developing risk assessment methodologies (national and community level)</a:t>
          </a:r>
          <a:endParaRPr lang="en-GB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68056" y="74741"/>
        <a:ext cx="2711199" cy="1626719"/>
      </dsp:txXfrm>
    </dsp:sp>
    <dsp:sp modelId="{28B05C80-170F-5546-B8C0-06802E6F8AD5}">
      <dsp:nvSpPr>
        <dsp:cNvPr id="0" name=""/>
        <dsp:cNvSpPr/>
      </dsp:nvSpPr>
      <dsp:spPr>
        <a:xfrm>
          <a:off x="8950375" y="74741"/>
          <a:ext cx="2711199" cy="1626719"/>
        </a:xfrm>
        <a:prstGeom prst="rect">
          <a:avLst/>
        </a:prstGeom>
        <a:solidFill>
          <a:schemeClr val="accent4">
            <a:hueOff val="1979981"/>
            <a:satOff val="-8761"/>
            <a:lumOff val="-1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TT" sz="1800" b="1" kern="1200" dirty="0">
              <a:latin typeface="Arial" panose="020B0604020202020204" pitchFamily="34" charset="0"/>
              <a:cs typeface="Arial" panose="020B0604020202020204" pitchFamily="34" charset="0"/>
            </a:rPr>
            <a:t>Enhancing data and information management processes </a:t>
          </a:r>
          <a:endParaRPr lang="en-GB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50375" y="74741"/>
        <a:ext cx="2711199" cy="1626719"/>
      </dsp:txXfrm>
    </dsp:sp>
    <dsp:sp modelId="{43073059-4322-A24B-A940-E733EFBB0C1C}">
      <dsp:nvSpPr>
        <dsp:cNvPr id="0" name=""/>
        <dsp:cNvSpPr/>
      </dsp:nvSpPr>
      <dsp:spPr>
        <a:xfrm>
          <a:off x="3417" y="1972581"/>
          <a:ext cx="2711199" cy="1626719"/>
        </a:xfrm>
        <a:prstGeom prst="rect">
          <a:avLst/>
        </a:prstGeom>
        <a:solidFill>
          <a:schemeClr val="accent4">
            <a:hueOff val="2639975"/>
            <a:satOff val="-11681"/>
            <a:lumOff val="-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TT" sz="1800" b="1" kern="1200" dirty="0">
              <a:latin typeface="Arial" panose="020B0604020202020204" pitchFamily="34" charset="0"/>
              <a:cs typeface="Arial" panose="020B0604020202020204" pitchFamily="34" charset="0"/>
            </a:rPr>
            <a:t>Supporting Caribe Wave exercises and Tsunami Ready Programmes</a:t>
          </a:r>
          <a:endParaRPr lang="en-GB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17" y="1972581"/>
        <a:ext cx="2711199" cy="1626719"/>
      </dsp:txXfrm>
    </dsp:sp>
    <dsp:sp modelId="{DC8B5459-70D5-6346-BF54-A8E43E2AC5AE}">
      <dsp:nvSpPr>
        <dsp:cNvPr id="0" name=""/>
        <dsp:cNvSpPr/>
      </dsp:nvSpPr>
      <dsp:spPr>
        <a:xfrm>
          <a:off x="2985736" y="1972581"/>
          <a:ext cx="2711199" cy="1626719"/>
        </a:xfrm>
        <a:prstGeom prst="rect">
          <a:avLst/>
        </a:prstGeom>
        <a:solidFill>
          <a:schemeClr val="accent4">
            <a:hueOff val="3299968"/>
            <a:satOff val="-14601"/>
            <a:lumOff val="-24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TT" sz="1800" b="1" kern="1200" dirty="0">
              <a:latin typeface="Arial" panose="020B0604020202020204" pitchFamily="34" charset="0"/>
              <a:cs typeface="Arial" panose="020B0604020202020204" pitchFamily="34" charset="0"/>
            </a:rPr>
            <a:t>Advancing public awareness &amp; community preparedness</a:t>
          </a:r>
          <a:endParaRPr lang="en-GB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85736" y="1972581"/>
        <a:ext cx="2711199" cy="1626719"/>
      </dsp:txXfrm>
    </dsp:sp>
    <dsp:sp modelId="{08F35D85-DF99-2D45-AD57-65F15A80ADE2}">
      <dsp:nvSpPr>
        <dsp:cNvPr id="0" name=""/>
        <dsp:cNvSpPr/>
      </dsp:nvSpPr>
      <dsp:spPr>
        <a:xfrm>
          <a:off x="5968056" y="1972581"/>
          <a:ext cx="2711199" cy="1626719"/>
        </a:xfrm>
        <a:prstGeom prst="rect">
          <a:avLst/>
        </a:prstGeom>
        <a:solidFill>
          <a:schemeClr val="accent4">
            <a:hueOff val="3959962"/>
            <a:satOff val="-17521"/>
            <a:lumOff val="-294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TT" sz="1800" b="1" kern="1200" dirty="0">
              <a:latin typeface="Arial" panose="020B0604020202020204" pitchFamily="34" charset="0"/>
              <a:cs typeface="Arial" panose="020B0604020202020204" pitchFamily="34" charset="0"/>
            </a:rPr>
            <a:t>National preparedness planning</a:t>
          </a:r>
          <a:endParaRPr lang="en-GB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68056" y="1972581"/>
        <a:ext cx="2711199" cy="1626719"/>
      </dsp:txXfrm>
    </dsp:sp>
    <dsp:sp modelId="{B956B65E-B58D-8344-8B09-429364DC9A91}">
      <dsp:nvSpPr>
        <dsp:cNvPr id="0" name=""/>
        <dsp:cNvSpPr/>
      </dsp:nvSpPr>
      <dsp:spPr>
        <a:xfrm>
          <a:off x="8950375" y="1972581"/>
          <a:ext cx="2711199" cy="1626719"/>
        </a:xfrm>
        <a:prstGeom prst="rect">
          <a:avLst/>
        </a:prstGeom>
        <a:solidFill>
          <a:schemeClr val="accent4">
            <a:hueOff val="4619956"/>
            <a:satOff val="-20441"/>
            <a:lumOff val="-343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TT" sz="1800" b="1" kern="1200" dirty="0">
              <a:latin typeface="Arial" panose="020B0604020202020204" pitchFamily="34" charset="0"/>
              <a:cs typeface="Arial" panose="020B0604020202020204" pitchFamily="34" charset="0"/>
            </a:rPr>
            <a:t>Regional coordination &amp; capacity building</a:t>
          </a:r>
          <a:endParaRPr lang="en-GB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50375" y="1972581"/>
        <a:ext cx="2711199" cy="1626719"/>
      </dsp:txXfrm>
    </dsp:sp>
    <dsp:sp modelId="{2F1ACD32-5188-C84A-9C87-B4E4391C5710}">
      <dsp:nvSpPr>
        <dsp:cNvPr id="0" name=""/>
        <dsp:cNvSpPr/>
      </dsp:nvSpPr>
      <dsp:spPr>
        <a:xfrm>
          <a:off x="1494577" y="3870420"/>
          <a:ext cx="2711199" cy="1626719"/>
        </a:xfrm>
        <a:prstGeom prst="rect">
          <a:avLst/>
        </a:prstGeom>
        <a:solidFill>
          <a:schemeClr val="accent4">
            <a:hueOff val="5279950"/>
            <a:satOff val="-23362"/>
            <a:lumOff val="-3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latin typeface="Arial" panose="020B0604020202020204" pitchFamily="34" charset="0"/>
              <a:cs typeface="Arial" panose="020B0604020202020204" pitchFamily="34" charset="0"/>
            </a:rPr>
            <a:t>Mobilising resources for resilience strengthening</a:t>
          </a:r>
        </a:p>
      </dsp:txBody>
      <dsp:txXfrm>
        <a:off x="1494577" y="3870420"/>
        <a:ext cx="2711199" cy="1626719"/>
      </dsp:txXfrm>
    </dsp:sp>
    <dsp:sp modelId="{0E651E3F-CEA8-074E-8125-0493AEDA6D53}">
      <dsp:nvSpPr>
        <dsp:cNvPr id="0" name=""/>
        <dsp:cNvSpPr/>
      </dsp:nvSpPr>
      <dsp:spPr>
        <a:xfrm>
          <a:off x="4476896" y="3870420"/>
          <a:ext cx="2711199" cy="1626719"/>
        </a:xfrm>
        <a:prstGeom prst="rect">
          <a:avLst/>
        </a:prstGeom>
        <a:solidFill>
          <a:schemeClr val="accent4">
            <a:hueOff val="5939943"/>
            <a:satOff val="-26282"/>
            <a:lumOff val="-441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latin typeface="Arial" panose="020B0604020202020204" pitchFamily="34" charset="0"/>
              <a:cs typeface="Arial" panose="020B0604020202020204" pitchFamily="34" charset="0"/>
            </a:rPr>
            <a:t>Creating spaces for knowledge sharing and information exchange within the region and across sectors</a:t>
          </a:r>
        </a:p>
      </dsp:txBody>
      <dsp:txXfrm>
        <a:off x="4476896" y="3870420"/>
        <a:ext cx="2711199" cy="1626719"/>
      </dsp:txXfrm>
    </dsp:sp>
    <dsp:sp modelId="{0607CCD3-94DC-3B44-9173-C3C9AE139A2A}">
      <dsp:nvSpPr>
        <dsp:cNvPr id="0" name=""/>
        <dsp:cNvSpPr/>
      </dsp:nvSpPr>
      <dsp:spPr>
        <a:xfrm>
          <a:off x="7459216" y="3870420"/>
          <a:ext cx="2711199" cy="1626719"/>
        </a:xfrm>
        <a:prstGeom prst="rect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latin typeface="Arial" panose="020B0604020202020204" pitchFamily="34" charset="0"/>
              <a:cs typeface="Arial" panose="020B0604020202020204" pitchFamily="34" charset="0"/>
            </a:rPr>
            <a:t>Developing model governance documents and tools</a:t>
          </a:r>
        </a:p>
      </dsp:txBody>
      <dsp:txXfrm>
        <a:off x="7459216" y="3870420"/>
        <a:ext cx="2711199" cy="16267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E1813-6D4F-EC4D-954B-057859666ED7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14458-792C-4943-AF21-395D60DEB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403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14458-792C-4943-AF21-395D60DEBB2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90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DABD9-B336-4E6D-95CC-423C5F3A89CA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16466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59CDE-823B-34DB-3FA9-7FBA7CD4D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D289DA-2B3B-5244-6B75-7E72533CF8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E6A68E-D68C-CB69-0C85-9239ADB8A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understanding disaster risk, strengthening governance, investing in resilience, and enhancing preparedness for effective response and recovery.</a:t>
            </a:r>
          </a:p>
          <a:p>
            <a:endParaRPr lang="en-T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T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E0BA9-3205-605E-FFE0-210C43CE65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DABD9-B336-4E6D-95CC-423C5F3A89CA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54678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14458-792C-4943-AF21-395D60DEBB2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402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DA574-C3BA-762C-EC93-CB2C01A65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D82315-BF30-92CB-3264-D24D2624A0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3F696B-931C-B0BA-BCD2-89F1E8B424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B0830-497A-9DEB-7247-E79E88CCF8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14458-792C-4943-AF21-395D60DEBB2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664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FE382-E023-2712-5766-D9765C6AC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452DF3-DFD5-C357-30BF-84144067DE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C31E67-949B-301D-A7E5-59C9541E2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3706D-7311-E273-81D5-BBE79C359B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14458-792C-4943-AF21-395D60DEBB2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385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3304F-8786-64CF-EB2D-8FCFCFAF3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E1A823-651E-C3C1-22CF-DBBD1CE6D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8A0357-12FF-876B-C029-7433A0FD46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22F59-8F3A-07C2-AB63-698A3BA612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14458-792C-4943-AF21-395D60DEBB2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718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56AE5-5DC3-92CE-D2B0-90A8F1466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7DAD83-3679-C27E-92CE-391E06E3F3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1E642A-475D-33A3-29E5-DF505C609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8E0D2-F229-34C9-490E-EE9BED251E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14458-792C-4943-AF21-395D60DEBB2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097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DC5A9-EF01-2229-9C3D-1F40F14D7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9CDE69-767E-B462-6469-566D9AD89A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CC1F0-D6E9-8331-14DB-EE70278C0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5D59-5745-AE4F-B015-2D45926D6067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CD9F8-D313-9A24-9237-399BC4F95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0E46B-6237-9F90-C6EC-3496EDE9E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85F6A-75CA-414D-B07C-B09B8BF1F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88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47E4C-8CE0-59F7-E53C-185F80ABD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2B45A3-BD5A-7BA4-C21D-B8FFB33237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EEA34-704B-BEFB-6F1B-FDE5C583C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5D59-5745-AE4F-B015-2D45926D6067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AE8A0-F839-20FA-E321-179E46332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81759-DDDA-EE3D-51BC-71EA9D070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85F6A-75CA-414D-B07C-B09B8BF1F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679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124BC0-5623-D69E-93D7-9B4C628163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030E3-311B-73DF-5513-2371FDD40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6C54F-B164-8B67-22C7-7DC8FB3EB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5D59-5745-AE4F-B015-2D45926D6067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D9B3B-5079-79A0-F23F-C6AE7D08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7948B-6729-D819-82B8-34765B37A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85F6A-75CA-414D-B07C-B09B8BF1F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658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143000"/>
            <a:ext cx="10058400" cy="533400"/>
          </a:xfrm>
        </p:spPr>
        <p:txBody>
          <a:bodyPr anchor="t"/>
          <a:lstStyle>
            <a:lvl1pPr algn="l">
              <a:lnSpc>
                <a:spcPts val="3000"/>
              </a:lnSpc>
              <a:defRPr sz="3000" b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286000"/>
            <a:ext cx="10058400" cy="4038600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  <a:lvl2pPr marL="635000" indent="-285750">
              <a:defRPr b="0">
                <a:solidFill>
                  <a:schemeClr val="accent2"/>
                </a:solidFill>
              </a:defRPr>
            </a:lvl2pPr>
            <a:lvl3pPr marL="917575" indent="-228600">
              <a:defRPr b="0">
                <a:solidFill>
                  <a:schemeClr val="accent2"/>
                </a:solidFill>
              </a:defRPr>
            </a:lvl3pPr>
            <a:lvl4pPr marL="1150938" indent="-228600">
              <a:defRPr b="0">
                <a:solidFill>
                  <a:schemeClr val="accent2"/>
                </a:solidFill>
              </a:defRPr>
            </a:lvl4pPr>
            <a:lvl5pPr>
              <a:defRPr b="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D1C6540-F2DE-4829-AABA-2FAD25452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1676400"/>
            <a:ext cx="10058400" cy="457200"/>
          </a:xfrm>
        </p:spPr>
        <p:txBody>
          <a:bodyPr/>
          <a:lstStyle>
            <a:lvl1pPr marL="0" indent="0">
              <a:lnSpc>
                <a:spcPts val="3000"/>
              </a:lnSpc>
              <a:spcAft>
                <a:spcPts val="0"/>
              </a:spcAft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subtext styles</a:t>
            </a:r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18032"/>
          </a:xfrm>
          <a:prstGeom prst="rect">
            <a:avLst/>
          </a:prstGeom>
          <a:ln>
            <a:noFill/>
          </a:ln>
          <a:effectLst>
            <a:outerShdw blurRad="292100" dist="114300" dir="2700000" algn="tl" rotWithShape="0">
              <a:schemeClr val="bg2">
                <a:lumMod val="75000"/>
                <a:alpha val="72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0816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5628-6C7E-F661-2233-FFE7B2C03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CF435-C232-F538-5FED-42D78007C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BA171-D7C2-4CCD-ABEC-30CD3F021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5D59-5745-AE4F-B015-2D45926D6067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DE22D-AAB2-6DA0-7211-27B94E421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C96A7-82D7-6CF8-62B0-7143DE47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85F6A-75CA-414D-B07C-B09B8BF1F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400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DA048-FA05-FE40-8FD0-CEAA9E670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12BB4-7A66-524D-634B-F19A4AE8C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D4F31-F5E0-782E-9ECD-36A12096B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5D59-5745-AE4F-B015-2D45926D6067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3B177-845D-D216-D012-1D20E4785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8C7CE-24E1-7294-FE3B-FAE87D7CD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85F6A-75CA-414D-B07C-B09B8BF1F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792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013F3-D08A-269C-7E02-88E1163C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24511-D4DD-06B6-C2E1-DC3D01AE9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73D13-E136-5AA5-8F45-C801BB86A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9CF31-5985-25F7-F540-83EABF3C9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5D59-5745-AE4F-B015-2D45926D6067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ECAC80-E62E-2607-88D7-24F8AF087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6F094-9A68-76E9-F9DE-1CFABE063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85F6A-75CA-414D-B07C-B09B8BF1F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866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65E8F-D75E-3A8D-F9C2-8C85AC315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E88EB-029F-5B95-457E-0590F01A2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A43C08-76AD-14D6-F995-562B1D9FF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9B6988-3CDF-C75B-CF10-770BE5BB93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9508AB-3608-AFCE-53BC-425845F5C2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DDAE10-A6A6-5CAD-58CE-47960B3B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5D59-5745-AE4F-B015-2D45926D6067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6AB604-9F6F-293B-97E5-69BD41F47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0DEC11-73DD-C2BA-0572-8DA2FD4B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85F6A-75CA-414D-B07C-B09B8BF1F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18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19A11-1C75-6DF2-6885-635276D97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027F6C-F781-4F1B-6B1D-F5B5E936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5D59-5745-AE4F-B015-2D45926D6067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54A48D-C6B0-34DE-B048-5D92B5C30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F77270-BAE3-6DC0-5565-B6A959C4E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85F6A-75CA-414D-B07C-B09B8BF1F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78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29A9A5-94DA-0628-A7A4-A6DC9A8C0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5D59-5745-AE4F-B015-2D45926D6067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8F78A8-E5EE-BBEC-00C4-3228A6F2E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9551A-A8C7-D97F-C96A-D7A68F91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85F6A-75CA-414D-B07C-B09B8BF1F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22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B0E2F-635C-2CBD-E0D3-AAEC7436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36013-DCF5-6CC5-311D-D487A8EE9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3D4F0-6FD5-A210-4791-D1A3CB534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144C99-FECE-6EAD-9203-4ED2A831F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5D59-5745-AE4F-B015-2D45926D6067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E8A69-4F3A-FA0A-1FE4-CC2D4BF2C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88458-2C6B-1549-DA27-7E70A2156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85F6A-75CA-414D-B07C-B09B8BF1F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255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0075-EE03-DE07-89D3-9DAC9AAA2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2EA3FD-407B-BD86-04FE-4AA9E3AD6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830C59-AE54-224A-5434-787BA7C70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C409D-9090-1CED-8E74-181B1C31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5D59-5745-AE4F-B015-2D45926D6067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08891-5D1C-6354-32AB-9221170E9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D12A32-7E45-7B7B-2139-7BD535B05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85F6A-75CA-414D-B07C-B09B8BF1F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079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9C029-8443-0608-B69A-B32041B5A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7092D-DED8-22B2-BE2E-53CE20F4B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AE65F-4DD9-5278-8A42-976F50804D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2D5D59-5745-AE4F-B015-2D45926D6067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7BC39-D702-A2C2-94CE-1F2CFDF3D3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3FC68-B4E8-E393-F869-EAF1F2807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F85F6A-75CA-414D-B07C-B09B8BF1FD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81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11" Type="http://schemas.openxmlformats.org/officeDocument/2006/relationships/image" Target="../media/image25.jpeg"/><Relationship Id="rId5" Type="http://schemas.openxmlformats.org/officeDocument/2006/relationships/image" Target="../media/image20.jpeg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4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7080"/>
            <a:ext cx="12192000" cy="5940919"/>
          </a:xfrm>
          <a:custGeom>
            <a:avLst/>
            <a:gdLst/>
            <a:ahLst/>
            <a:cxnLst/>
            <a:rect l="l" t="t" r="r" b="b"/>
            <a:pathLst>
              <a:path w="15518347" h="10339098">
                <a:moveTo>
                  <a:pt x="0" y="0"/>
                </a:moveTo>
                <a:lnTo>
                  <a:pt x="15518346" y="0"/>
                </a:lnTo>
                <a:lnTo>
                  <a:pt x="15518346" y="10339098"/>
                </a:lnTo>
                <a:lnTo>
                  <a:pt x="0" y="103390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10387768" y="5272532"/>
            <a:ext cx="2711182" cy="2711182"/>
          </a:xfrm>
          <a:custGeom>
            <a:avLst/>
            <a:gdLst/>
            <a:ahLst/>
            <a:cxnLst/>
            <a:rect l="l" t="t" r="r" b="b"/>
            <a:pathLst>
              <a:path w="4066773" h="4066773">
                <a:moveTo>
                  <a:pt x="0" y="0"/>
                </a:moveTo>
                <a:lnTo>
                  <a:pt x="4066773" y="0"/>
                </a:lnTo>
                <a:lnTo>
                  <a:pt x="4066773" y="4066773"/>
                </a:lnTo>
                <a:lnTo>
                  <a:pt x="0" y="40667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-669791" y="5546134"/>
            <a:ext cx="2711182" cy="2711182"/>
          </a:xfrm>
          <a:custGeom>
            <a:avLst/>
            <a:gdLst/>
            <a:ahLst/>
            <a:cxnLst/>
            <a:rect l="l" t="t" r="r" b="b"/>
            <a:pathLst>
              <a:path w="4066773" h="4066773">
                <a:moveTo>
                  <a:pt x="0" y="0"/>
                </a:moveTo>
                <a:lnTo>
                  <a:pt x="4066774" y="0"/>
                </a:lnTo>
                <a:lnTo>
                  <a:pt x="4066774" y="4066773"/>
                </a:lnTo>
                <a:lnTo>
                  <a:pt x="0" y="40667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1615336" y="2250898"/>
            <a:ext cx="8800939" cy="1809603"/>
            <a:chOff x="0" y="0"/>
            <a:chExt cx="3476914" cy="9820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76915" cy="982065"/>
            </a:xfrm>
            <a:custGeom>
              <a:avLst/>
              <a:gdLst/>
              <a:ahLst/>
              <a:cxnLst/>
              <a:rect l="l" t="t" r="r" b="b"/>
              <a:pathLst>
                <a:path w="3476915" h="982065">
                  <a:moveTo>
                    <a:pt x="4105" y="0"/>
                  </a:moveTo>
                  <a:lnTo>
                    <a:pt x="3472809" y="0"/>
                  </a:lnTo>
                  <a:cubicBezTo>
                    <a:pt x="3475077" y="0"/>
                    <a:pt x="3476915" y="1838"/>
                    <a:pt x="3476915" y="4105"/>
                  </a:cubicBezTo>
                  <a:lnTo>
                    <a:pt x="3476915" y="977959"/>
                  </a:lnTo>
                  <a:cubicBezTo>
                    <a:pt x="3476915" y="979048"/>
                    <a:pt x="3476482" y="980092"/>
                    <a:pt x="3475712" y="980862"/>
                  </a:cubicBezTo>
                  <a:cubicBezTo>
                    <a:pt x="3474942" y="981632"/>
                    <a:pt x="3473898" y="982065"/>
                    <a:pt x="3472809" y="982065"/>
                  </a:cubicBezTo>
                  <a:lnTo>
                    <a:pt x="4105" y="982065"/>
                  </a:lnTo>
                  <a:cubicBezTo>
                    <a:pt x="1838" y="982065"/>
                    <a:pt x="0" y="980227"/>
                    <a:pt x="0" y="977959"/>
                  </a:cubicBezTo>
                  <a:lnTo>
                    <a:pt x="0" y="4105"/>
                  </a:lnTo>
                  <a:cubicBezTo>
                    <a:pt x="0" y="1838"/>
                    <a:pt x="1838" y="0"/>
                    <a:pt x="4105" y="0"/>
                  </a:cubicBezTo>
                  <a:close/>
                </a:path>
              </a:pathLst>
            </a:custGeom>
            <a:solidFill>
              <a:srgbClr val="00569E">
                <a:alpha val="81961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476914" cy="10106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27"/>
                </a:lnSpc>
              </a:pPr>
              <a:endParaRPr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15336" y="2628781"/>
            <a:ext cx="8800942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Britannic Bold" panose="020B0903060703020204" pitchFamily="34" charset="77"/>
              </a:rPr>
              <a:t>REGIONAL UPDATES</a:t>
            </a:r>
            <a:endParaRPr lang="en-US" sz="3600" b="1" dirty="0">
              <a:solidFill>
                <a:schemeClr val="bg1"/>
              </a:solidFill>
              <a:latin typeface="Britannic Bold" panose="020B0903060703020204" pitchFamily="34" charset="77"/>
            </a:endParaRPr>
          </a:p>
          <a:p>
            <a:pPr algn="ctr"/>
            <a:r>
              <a:rPr lang="en-TT" sz="2400" dirty="0">
                <a:solidFill>
                  <a:schemeClr val="bg1"/>
                </a:solidFill>
              </a:rPr>
              <a:t>THE CDEMA PERSPECTIVE</a:t>
            </a:r>
            <a:endParaRPr lang="en-TT" sz="4400" dirty="0">
              <a:solidFill>
                <a:schemeClr val="bg1"/>
              </a:solidFill>
            </a:endParaRPr>
          </a:p>
          <a:p>
            <a:pPr algn="ctr"/>
            <a:endParaRPr lang="en-TT" sz="4000" dirty="0">
              <a:solidFill>
                <a:schemeClr val="bg1"/>
              </a:solidFill>
              <a:latin typeface="Britannic Bold" panose="020B0903060703020204" pitchFamily="34" charset="77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3434463" y="4859548"/>
            <a:ext cx="5323071" cy="1199404"/>
            <a:chOff x="0" y="0"/>
            <a:chExt cx="898116" cy="2023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98116" cy="202365"/>
            </a:xfrm>
            <a:custGeom>
              <a:avLst/>
              <a:gdLst/>
              <a:ahLst/>
              <a:cxnLst/>
              <a:rect l="l" t="t" r="r" b="b"/>
              <a:pathLst>
                <a:path w="898116" h="202365">
                  <a:moveTo>
                    <a:pt x="898116" y="0"/>
                  </a:moveTo>
                  <a:lnTo>
                    <a:pt x="0" y="0"/>
                  </a:lnTo>
                  <a:lnTo>
                    <a:pt x="101600" y="101183"/>
                  </a:lnTo>
                  <a:lnTo>
                    <a:pt x="0" y="202365"/>
                  </a:lnTo>
                  <a:lnTo>
                    <a:pt x="898116" y="202365"/>
                  </a:lnTo>
                  <a:lnTo>
                    <a:pt x="796516" y="101183"/>
                  </a:lnTo>
                  <a:lnTo>
                    <a:pt x="898116" y="0"/>
                  </a:lnTo>
                  <a:close/>
                </a:path>
              </a:pathLst>
            </a:custGeom>
            <a:solidFill>
              <a:srgbClr val="000000">
                <a:alpha val="64706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8900" y="-19050"/>
              <a:ext cx="720316" cy="22141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906"/>
                </a:lnSpc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833264" y="4977579"/>
            <a:ext cx="4525467" cy="963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6"/>
              </a:lnSpc>
            </a:pPr>
            <a:r>
              <a:rPr lang="en-US" sz="1466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Presentation by: </a:t>
            </a:r>
          </a:p>
          <a:p>
            <a:pPr algn="ctr">
              <a:lnSpc>
                <a:spcPts val="1906"/>
              </a:lnSpc>
            </a:pPr>
            <a:r>
              <a:rPr lang="en-US" sz="1466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Ms. Curmira Gulston</a:t>
            </a:r>
          </a:p>
          <a:p>
            <a:pPr algn="ctr">
              <a:lnSpc>
                <a:spcPts val="1906"/>
              </a:lnSpc>
            </a:pPr>
            <a:r>
              <a:rPr lang="en-US" sz="1466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Disaster Risk Management Specialist</a:t>
            </a:r>
          </a:p>
          <a:p>
            <a:pPr algn="ctr">
              <a:lnSpc>
                <a:spcPts val="1906"/>
              </a:lnSpc>
              <a:spcBef>
                <a:spcPct val="0"/>
              </a:spcBef>
            </a:pPr>
            <a:r>
              <a:rPr lang="en-US" sz="1466" dirty="0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Caribbean Disaster Emergency Management Agency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7E0117-F9BB-DC91-0279-F0AE34396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192" y="-219797"/>
            <a:ext cx="2369616" cy="13338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6022FD-ABAB-CF00-053B-BBD6C757AE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3"/>
          <a:stretch/>
        </p:blipFill>
        <p:spPr>
          <a:xfrm>
            <a:off x="4871240" y="1549975"/>
            <a:ext cx="6888872" cy="47423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B0D07DB-1E98-5A37-F70D-713962A62E6A}"/>
              </a:ext>
            </a:extLst>
          </p:cNvPr>
          <p:cNvSpPr txBox="1">
            <a:spLocks/>
          </p:cNvSpPr>
          <p:nvPr/>
        </p:nvSpPr>
        <p:spPr bwMode="auto">
          <a:xfrm>
            <a:off x="424087" y="565717"/>
            <a:ext cx="11052649" cy="80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52153" rIns="104306" bIns="52153" numCol="1" anchor="ctr" anchorCtr="0" compatLnSpc="1">
            <a:prstTxWarp prst="textNoShape">
              <a:avLst/>
            </a:prstTxWarp>
          </a:bodyPr>
          <a:lstStyle>
            <a:lvl1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2540" b="1" cap="none" baseline="0">
                <a:solidFill>
                  <a:schemeClr val="accen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2pPr>
            <a:lvl3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3pPr>
            <a:lvl4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4pPr>
            <a:lvl5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5pPr>
            <a:lvl6pPr marL="414680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829361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244041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658722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2800" kern="0" dirty="0"/>
              <a:t>INTRODUCTION TO THE CARIBBEAN DISASTER EMERGENCY MANAGEMENT AGENCY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D6E9EC-8444-FC5B-0928-FFBE4FB5D3DD}"/>
              </a:ext>
            </a:extLst>
          </p:cNvPr>
          <p:cNvSpPr txBox="1"/>
          <p:nvPr/>
        </p:nvSpPr>
        <p:spPr>
          <a:xfrm>
            <a:off x="193892" y="1549975"/>
            <a:ext cx="452841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TT" sz="2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CARIBBEAN EMERGENCY MANAGEMENT AGENCY </a:t>
            </a:r>
            <a:r>
              <a:rPr lang="en-T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an inter-governmental agency for disaster risk management in the </a:t>
            </a:r>
            <a:r>
              <a:rPr lang="en-TT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Caribbean Community (CARICOM). </a:t>
            </a:r>
          </a:p>
          <a:p>
            <a:endParaRPr lang="en-TT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TT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T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agency is mandated to </a:t>
            </a:r>
            <a:r>
              <a:rPr lang="en-TT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COORDINATE DISASTER</a:t>
            </a:r>
            <a:r>
              <a:rPr lang="en-TT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RISK MANAGEMENT</a:t>
            </a:r>
            <a:r>
              <a:rPr lang="en-T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T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across the 20 Participating States. </a:t>
            </a:r>
          </a:p>
          <a:p>
            <a:endParaRPr lang="en-TT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T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CDEMA promotes </a:t>
            </a:r>
            <a:r>
              <a:rPr lang="en-TT" sz="2000" b="1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COMPREHENSIVE DISASTER MANAGEMENT (CDM)</a:t>
            </a:r>
            <a:r>
              <a:rPr lang="en-TT" sz="2000" b="1" dirty="0">
                <a:solidFill>
                  <a:schemeClr val="accent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TT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which is</a:t>
            </a:r>
            <a:r>
              <a:rPr lang="en-TT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T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integrated, all-hazards, all-phases approach that mainstreams DRRM into development planning and sectoral policies across the region for all peoples. </a:t>
            </a:r>
            <a:endParaRPr lang="en-T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471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ED8DE-109B-A303-FD30-BC53C5596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E1EA7-A14B-6C72-A364-BBE14A647589}"/>
              </a:ext>
            </a:extLst>
          </p:cNvPr>
          <p:cNvSpPr/>
          <p:nvPr/>
        </p:nvSpPr>
        <p:spPr>
          <a:xfrm>
            <a:off x="129084" y="6070600"/>
            <a:ext cx="4430216" cy="623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E450A7-4299-E3AB-CCCA-9CDF70E87DBA}"/>
              </a:ext>
            </a:extLst>
          </p:cNvPr>
          <p:cNvSpPr txBox="1"/>
          <p:nvPr/>
        </p:nvSpPr>
        <p:spPr>
          <a:xfrm>
            <a:off x="64542" y="1000665"/>
            <a:ext cx="4334719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T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CDEMA’s </a:t>
            </a:r>
            <a:r>
              <a:rPr lang="en-TT" sz="20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COMPREHENSIVE DISASTER MANAGEMENT </a:t>
            </a:r>
            <a:r>
              <a:rPr lang="en-TT" sz="2000" b="1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STRATEGY (2015-2030) </a:t>
            </a:r>
            <a:r>
              <a:rPr lang="en-TT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the r</a:t>
            </a:r>
            <a:r>
              <a:rPr lang="en-T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egional </a:t>
            </a:r>
            <a:r>
              <a:rPr lang="en-TT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Policy </a:t>
            </a:r>
            <a:r>
              <a:rPr lang="en-T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Framework for DRRM priorities (hazard governance, risk information, early warning, resilient infrastructure, social protection, etc.).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n-T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T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Regional efforts align with </a:t>
            </a:r>
            <a:r>
              <a:rPr lang="en-T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global frameworks </a:t>
            </a:r>
            <a:r>
              <a:rPr lang="en-T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(Sendai Framework for DRR, Paris Agreement), and with CARICOM priorities: </a:t>
            </a:r>
            <a:r>
              <a:rPr lang="en-T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creating opportunity for national policy reform</a:t>
            </a:r>
            <a:r>
              <a:rPr lang="en-T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en-TT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T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CDEMA has issued </a:t>
            </a:r>
            <a:r>
              <a:rPr lang="en-TT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number of </a:t>
            </a:r>
            <a:r>
              <a:rPr lang="en-T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model national policy templates </a:t>
            </a:r>
            <a:r>
              <a:rPr lang="en-T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T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guidance documents</a:t>
            </a:r>
            <a:r>
              <a:rPr lang="en-T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help states translate </a:t>
            </a:r>
            <a:r>
              <a:rPr lang="en-TT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governance</a:t>
            </a:r>
            <a:r>
              <a:rPr lang="en-T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priorities into national legislation, institutional mandates, and standard operating procedures. </a:t>
            </a:r>
            <a:endParaRPr lang="en-T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E14E1F27-CA19-0A12-ECAA-64EA6A98ED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1"/>
          <a:stretch/>
        </p:blipFill>
        <p:spPr bwMode="auto">
          <a:xfrm>
            <a:off x="4463803" y="966273"/>
            <a:ext cx="7620393" cy="543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E713D1-1259-9E00-6207-18F7401F6277}"/>
              </a:ext>
            </a:extLst>
          </p:cNvPr>
          <p:cNvSpPr txBox="1">
            <a:spLocks/>
          </p:cNvSpPr>
          <p:nvPr/>
        </p:nvSpPr>
        <p:spPr bwMode="auto">
          <a:xfrm>
            <a:off x="569675" y="197860"/>
            <a:ext cx="11052649" cy="80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52153" rIns="104306" bIns="52153" numCol="1" anchor="ctr" anchorCtr="0" compatLnSpc="1">
            <a:prstTxWarp prst="textNoShape">
              <a:avLst/>
            </a:prstTxWarp>
          </a:bodyPr>
          <a:lstStyle>
            <a:lvl1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2540" b="1" cap="none" baseline="0">
                <a:solidFill>
                  <a:schemeClr val="accen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2pPr>
            <a:lvl3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3pPr>
            <a:lvl4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4pPr>
            <a:lvl5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5pPr>
            <a:lvl6pPr marL="414680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829361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244041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658722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2800" kern="0" dirty="0"/>
              <a:t>THE REGIONAL POLICY LANDSCAPE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F121F-2D22-1735-8811-78379F5A2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98" y="-94474"/>
            <a:ext cx="2101202" cy="118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89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D3656CD-A225-A508-AA55-552BBB771AA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34523206"/>
              </p:ext>
            </p:extLst>
          </p:nvPr>
        </p:nvGraphicFramePr>
        <p:xfrm>
          <a:off x="263502" y="1088258"/>
          <a:ext cx="11664993" cy="5571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584CA1C-7FDF-06B8-74EE-1095796BDF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98" y="-94474"/>
            <a:ext cx="2101202" cy="11827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5C98D3A-BEBA-7220-3F28-D93C6B146CA0}"/>
              </a:ext>
            </a:extLst>
          </p:cNvPr>
          <p:cNvSpPr txBox="1">
            <a:spLocks/>
          </p:cNvSpPr>
          <p:nvPr/>
        </p:nvSpPr>
        <p:spPr bwMode="auto">
          <a:xfrm>
            <a:off x="569675" y="197860"/>
            <a:ext cx="11052649" cy="80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52153" rIns="104306" bIns="52153" numCol="1" anchor="ctr" anchorCtr="0" compatLnSpc="1">
            <a:prstTxWarp prst="textNoShape">
              <a:avLst/>
            </a:prstTxWarp>
          </a:bodyPr>
          <a:lstStyle>
            <a:lvl1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2540" b="1" cap="none" baseline="0">
                <a:solidFill>
                  <a:schemeClr val="accen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2pPr>
            <a:lvl3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3pPr>
            <a:lvl4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4pPr>
            <a:lvl5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5pPr>
            <a:lvl6pPr marL="414680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829361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244041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658722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2800" kern="0" dirty="0"/>
              <a:t>WHAT ARE WE DOING…..tsunami related?</a:t>
            </a:r>
          </a:p>
        </p:txBody>
      </p:sp>
    </p:spTree>
    <p:extLst>
      <p:ext uri="{BB962C8B-B14F-4D97-AF65-F5344CB8AC3E}">
        <p14:creationId xmlns:p14="http://schemas.microsoft.com/office/powerpoint/2010/main" val="4006582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2BAC2-92DC-E0CE-2D4D-7142622EC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5A6CE0-39B4-E640-3B85-2974723A2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98" y="-94474"/>
            <a:ext cx="2101202" cy="11827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C977663-1A97-0EF1-9657-D32A120D4D10}"/>
              </a:ext>
            </a:extLst>
          </p:cNvPr>
          <p:cNvSpPr txBox="1">
            <a:spLocks/>
          </p:cNvSpPr>
          <p:nvPr/>
        </p:nvSpPr>
        <p:spPr bwMode="auto">
          <a:xfrm>
            <a:off x="569675" y="686855"/>
            <a:ext cx="11052649" cy="80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52153" rIns="104306" bIns="52153" numCol="1" anchor="ctr" anchorCtr="0" compatLnSpc="1">
            <a:prstTxWarp prst="textNoShape">
              <a:avLst/>
            </a:prstTxWarp>
          </a:bodyPr>
          <a:lstStyle>
            <a:lvl1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2540" b="1" cap="none" baseline="0">
                <a:solidFill>
                  <a:schemeClr val="accen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2pPr>
            <a:lvl3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3pPr>
            <a:lvl4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4pPr>
            <a:lvl5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5pPr>
            <a:lvl6pPr marL="414680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829361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244041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658722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2800" kern="0" dirty="0"/>
              <a:t>KEY HIGHLIGHTS</a:t>
            </a:r>
          </a:p>
          <a:p>
            <a:pPr algn="ctr"/>
            <a:r>
              <a:rPr lang="en-US" sz="1800" kern="0" dirty="0"/>
              <a:t>PROMOTING EDUCATION AND AWARENESS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31A6E-1F0B-8200-DFEE-7B7016C07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57" y="1684365"/>
            <a:ext cx="4229100" cy="36615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421D0F-688B-D725-5ABE-EDAFBF8988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7521"/>
          <a:stretch>
            <a:fillRect/>
          </a:stretch>
        </p:blipFill>
        <p:spPr>
          <a:xfrm>
            <a:off x="5242327" y="1684365"/>
            <a:ext cx="3759200" cy="42372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C4A5DB-2D70-C83D-1F23-224B410C76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4992" y="4445821"/>
            <a:ext cx="2242025" cy="22420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9FD22F-558E-EF14-A488-37BFFDD758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1237" y="4282808"/>
            <a:ext cx="2853177" cy="241111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CFFB39B-352A-044B-0453-B8DD82B8C4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492" y="4808644"/>
            <a:ext cx="2613937" cy="173886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75D4B5B-7D77-3AD3-22C3-2EF5F65A88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7623" b="19201"/>
          <a:stretch>
            <a:fillRect/>
          </a:stretch>
        </p:blipFill>
        <p:spPr>
          <a:xfrm>
            <a:off x="9050018" y="1684365"/>
            <a:ext cx="2242025" cy="27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38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5E55E-2F30-B3B7-1398-64639E28A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247AA8-6FB0-B36D-AD73-46683DC51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98" y="-94474"/>
            <a:ext cx="2101202" cy="11827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7E9D747-0071-D6C3-8197-068E30949885}"/>
              </a:ext>
            </a:extLst>
          </p:cNvPr>
          <p:cNvSpPr txBox="1">
            <a:spLocks/>
          </p:cNvSpPr>
          <p:nvPr/>
        </p:nvSpPr>
        <p:spPr bwMode="auto">
          <a:xfrm>
            <a:off x="569675" y="686855"/>
            <a:ext cx="11052649" cy="80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52153" rIns="104306" bIns="52153" numCol="1" anchor="ctr" anchorCtr="0" compatLnSpc="1">
            <a:prstTxWarp prst="textNoShape">
              <a:avLst/>
            </a:prstTxWarp>
          </a:bodyPr>
          <a:lstStyle>
            <a:lvl1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2540" b="1" cap="none" baseline="0">
                <a:solidFill>
                  <a:schemeClr val="accen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2pPr>
            <a:lvl3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3pPr>
            <a:lvl4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4pPr>
            <a:lvl5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5pPr>
            <a:lvl6pPr marL="414680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829361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244041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658722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2800" kern="0" dirty="0"/>
              <a:t>KEY HIGHLIGHTS</a:t>
            </a:r>
          </a:p>
          <a:p>
            <a:pPr algn="ctr"/>
            <a:r>
              <a:rPr lang="en-US" sz="1800" kern="0" dirty="0"/>
              <a:t>STRENGTHENING GOVERNANCE STRUCTURES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C9B336-7504-B447-7CFA-56B6311D6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296" y="1681101"/>
            <a:ext cx="1999405" cy="1999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1FED61-BBEB-395B-BA59-D599C6F55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298" y="3757997"/>
            <a:ext cx="4103220" cy="2910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E7569A-D948-78F9-E8F8-914B6BFE90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1082" y="1699332"/>
            <a:ext cx="1999404" cy="19994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4D1AE7-8710-0D87-8E92-934055E763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511" y="1681101"/>
            <a:ext cx="1999405" cy="1999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B3FAB6-7A69-E45C-262B-3A8E93EDE3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7048" y="3799029"/>
            <a:ext cx="3620899" cy="28696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DB950F-11A5-17B7-8511-D7305C75F0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33" y="3757997"/>
            <a:ext cx="3847164" cy="291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57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2B9EA-26EB-3737-C37E-59217807B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9D2223-DCED-0FB6-4BDF-144812D2B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98" y="-94474"/>
            <a:ext cx="2101202" cy="11827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EBEB64C-45BF-A0FF-462E-4E32262F6323}"/>
              </a:ext>
            </a:extLst>
          </p:cNvPr>
          <p:cNvSpPr txBox="1">
            <a:spLocks/>
          </p:cNvSpPr>
          <p:nvPr/>
        </p:nvSpPr>
        <p:spPr bwMode="auto">
          <a:xfrm>
            <a:off x="569675" y="204335"/>
            <a:ext cx="11052649" cy="80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52153" rIns="104306" bIns="52153" numCol="1" anchor="ctr" anchorCtr="0" compatLnSpc="1">
            <a:prstTxWarp prst="textNoShape">
              <a:avLst/>
            </a:prstTxWarp>
          </a:bodyPr>
          <a:lstStyle>
            <a:lvl1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2540" b="1" cap="none" baseline="0">
                <a:solidFill>
                  <a:schemeClr val="accen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2pPr>
            <a:lvl3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3pPr>
            <a:lvl4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4pPr>
            <a:lvl5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5pPr>
            <a:lvl6pPr marL="414680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829361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244041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658722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2800" kern="0" dirty="0"/>
              <a:t>KEY HIGHLIGHTS</a:t>
            </a:r>
          </a:p>
          <a:p>
            <a:pPr algn="ctr"/>
            <a:r>
              <a:rPr lang="en-US" sz="1800" kern="0" dirty="0"/>
              <a:t>ENHANCING CAPACITIES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1B7340-49AF-9A2C-49B5-DFCBE079B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61" y="1219574"/>
            <a:ext cx="2346309" cy="2346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899338-D563-BCD6-00CE-AC1185413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143" y="1203513"/>
            <a:ext cx="2346309" cy="2346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8A8CE5-B496-7D7F-2771-506D3EC90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6625" y="1203513"/>
            <a:ext cx="2346309" cy="23463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8F76D8-E3E8-719A-0FC1-F5AF1C1460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6625" y="3821712"/>
            <a:ext cx="3039754" cy="2346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6478B6-AD5C-ED8A-8A0D-DEEBE9449D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660" y="3778317"/>
            <a:ext cx="2346309" cy="23463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5E3C02-562E-6E23-DF5E-57C81B05328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369" r="12332" b="69387"/>
          <a:stretch>
            <a:fillRect/>
          </a:stretch>
        </p:blipFill>
        <p:spPr>
          <a:xfrm>
            <a:off x="8660948" y="3821712"/>
            <a:ext cx="3121391" cy="1814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74A92-C424-B404-2D65-4B63BCAE071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8267" r="11968"/>
          <a:stretch>
            <a:fillRect/>
          </a:stretch>
        </p:blipFill>
        <p:spPr>
          <a:xfrm>
            <a:off x="8013045" y="1203513"/>
            <a:ext cx="3769294" cy="2421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F72FA1-81D9-A8CB-3B28-C046F5B445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5297" y="3821712"/>
            <a:ext cx="2366759" cy="150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8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76978-A96F-7678-7341-354AD5B83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195B23-D4D4-5BAD-C7AA-0A87E89A1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98" y="-94474"/>
            <a:ext cx="2101202" cy="1182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88467F-4564-ABAA-EF0E-6018349F3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07" y="1098479"/>
            <a:ext cx="4230870" cy="31731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60C2A2-E465-AFAB-3679-7EE9EA886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519" y="1098479"/>
            <a:ext cx="4230871" cy="3173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37490F-3805-DB58-8097-E8949E0DB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675" y="3984764"/>
            <a:ext cx="3237780" cy="2428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5714EC-CC56-F35E-2DA4-452C686CDC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1173" y="3974697"/>
            <a:ext cx="3237781" cy="24283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3F1552-651A-1C8E-7211-EBCC9D23D6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4723" y="1098479"/>
            <a:ext cx="2654570" cy="3666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700C2A-E1BC-6238-39EE-1812B1CBCF0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112" t="3512" b="6669"/>
          <a:stretch>
            <a:fillRect/>
          </a:stretch>
        </p:blipFill>
        <p:spPr>
          <a:xfrm>
            <a:off x="7742043" y="3563006"/>
            <a:ext cx="3845346" cy="285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7338D2-3185-B0F8-668E-1343AEFEE5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2682" y="4172944"/>
            <a:ext cx="2986873" cy="2240155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18FA10-2D9C-7F3A-C522-3BF3C7A0DECF}"/>
              </a:ext>
            </a:extLst>
          </p:cNvPr>
          <p:cNvSpPr txBox="1">
            <a:spLocks/>
          </p:cNvSpPr>
          <p:nvPr/>
        </p:nvSpPr>
        <p:spPr bwMode="auto">
          <a:xfrm>
            <a:off x="569675" y="204335"/>
            <a:ext cx="11052649" cy="80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52153" rIns="104306" bIns="52153" numCol="1" anchor="ctr" anchorCtr="0" compatLnSpc="1">
            <a:prstTxWarp prst="textNoShape">
              <a:avLst/>
            </a:prstTxWarp>
          </a:bodyPr>
          <a:lstStyle>
            <a:lvl1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2540" b="1" cap="none" baseline="0">
                <a:solidFill>
                  <a:schemeClr val="accent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2pPr>
            <a:lvl3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3pPr>
            <a:lvl4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4pPr>
            <a:lvl5pPr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082" b="1">
                <a:solidFill>
                  <a:srgbClr val="25A2E3"/>
                </a:solidFill>
                <a:latin typeface="Helvetica Neue" charset="0"/>
                <a:ea typeface="ＭＳ Ｐゴシック" charset="0"/>
                <a:cs typeface="Arial" charset="0"/>
              </a:defRPr>
            </a:lvl5pPr>
            <a:lvl6pPr marL="414680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829361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244041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658722" algn="l" defTabSz="945990" rtl="0" eaLnBrk="1" fontAlgn="base" hangingPunct="1">
              <a:spcBef>
                <a:spcPct val="0"/>
              </a:spcBef>
              <a:spcAft>
                <a:spcPct val="0"/>
              </a:spcAft>
              <a:defRPr sz="4535" b="1">
                <a:solidFill>
                  <a:srgbClr val="25A2E3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2800" kern="0" dirty="0"/>
              <a:t>KEY HIGHLIGHTS</a:t>
            </a:r>
          </a:p>
          <a:p>
            <a:pPr algn="ctr"/>
            <a:r>
              <a:rPr lang="en-US" sz="1800" kern="0"/>
              <a:t>IMPLEMENTING KNOWLEDGE </a:t>
            </a:r>
            <a:r>
              <a:rPr lang="en-US" sz="1800" kern="0" dirty="0"/>
              <a:t>EXCHANGE </a:t>
            </a:r>
          </a:p>
        </p:txBody>
      </p:sp>
    </p:spTree>
    <p:extLst>
      <p:ext uri="{BB962C8B-B14F-4D97-AF65-F5344CB8AC3E}">
        <p14:creationId xmlns:p14="http://schemas.microsoft.com/office/powerpoint/2010/main" val="2884548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70986-8B17-9E00-3072-C6DB388E2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074" y="3190046"/>
            <a:ext cx="10997852" cy="21168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TT" sz="3200" i="1" dirty="0">
                <a:latin typeface="Britannic Bold" panose="020B0903060703020204" pitchFamily="34" charset="77"/>
              </a:rPr>
              <a:t>“</a:t>
            </a:r>
            <a:r>
              <a:rPr lang="en-TT" sz="3200" dirty="0">
                <a:latin typeface="Britannic Bold" panose="020B0903060703020204" pitchFamily="34" charset="77"/>
              </a:rPr>
              <a:t>Building tsunami readiness is a pathway to strengthening resilience across the Caribbean.”</a:t>
            </a:r>
            <a:endParaRPr lang="en-GB" sz="3200" i="1" dirty="0">
              <a:latin typeface="Britannic Bold" panose="020B090306070302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C269F0-920F-6F84-0904-B72C73A515D6}"/>
              </a:ext>
            </a:extLst>
          </p:cNvPr>
          <p:cNvSpPr txBox="1"/>
          <p:nvPr/>
        </p:nvSpPr>
        <p:spPr>
          <a:xfrm>
            <a:off x="3314700" y="4732283"/>
            <a:ext cx="5562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cap="all" dirty="0">
                <a:solidFill>
                  <a:schemeClr val="accent1"/>
                </a:solidFill>
                <a:latin typeface="Arial Black"/>
                <a:ea typeface="+mj-ea"/>
                <a:cs typeface="+mj-cs"/>
              </a:rPr>
              <a:t>THANK </a:t>
            </a:r>
            <a:r>
              <a:rPr lang="en-GB" sz="4000" cap="all" dirty="0" err="1">
                <a:solidFill>
                  <a:schemeClr val="accent1"/>
                </a:solidFill>
                <a:latin typeface="Arial Black"/>
                <a:ea typeface="+mj-ea"/>
                <a:cs typeface="+mj-cs"/>
              </a:rPr>
              <a:t>yOU</a:t>
            </a:r>
            <a:r>
              <a:rPr lang="en-GB" sz="4000" cap="all" dirty="0">
                <a:solidFill>
                  <a:schemeClr val="accent1"/>
                </a:solidFill>
                <a:latin typeface="Arial Black"/>
                <a:ea typeface="+mj-ea"/>
                <a:cs typeface="+mj-cs"/>
              </a:rPr>
              <a:t>!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056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2994</TotalTime>
  <Words>342</Words>
  <Application>Microsoft Macintosh PowerPoint</Application>
  <PresentationFormat>Widescreen</PresentationFormat>
  <Paragraphs>51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Aptos</vt:lpstr>
      <vt:lpstr>Aptos Display</vt:lpstr>
      <vt:lpstr>Arial</vt:lpstr>
      <vt:lpstr>Arial Black</vt:lpstr>
      <vt:lpstr>Britannic Bold</vt:lpstr>
      <vt:lpstr>Calibri</vt:lpstr>
      <vt:lpstr>Open Sauce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Curmira Gulston</dc:creator>
  <cp:lastModifiedBy>Curmira Gulston</cp:lastModifiedBy>
  <cp:revision>7</cp:revision>
  <dcterms:created xsi:type="dcterms:W3CDTF">2026-03-24T10:25:44Z</dcterms:created>
  <dcterms:modified xsi:type="dcterms:W3CDTF">2026-04-22T11:43:49Z</dcterms:modified>
</cp:coreProperties>
</file>