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6" r:id="rId3"/>
    <p:sldMasterId id="2147483678" r:id="rId4"/>
  </p:sldMasterIdLst>
  <p:notesMasterIdLst>
    <p:notesMasterId r:id="rId15"/>
  </p:notesMasterIdLst>
  <p:sldIdLst>
    <p:sldId id="256" r:id="rId5"/>
    <p:sldId id="272" r:id="rId6"/>
    <p:sldId id="280" r:id="rId7"/>
    <p:sldId id="275" r:id="rId8"/>
    <p:sldId id="276" r:id="rId9"/>
    <p:sldId id="277" r:id="rId10"/>
    <p:sldId id="274" r:id="rId11"/>
    <p:sldId id="278" r:id="rId12"/>
    <p:sldId id="279" r:id="rId13"/>
    <p:sldId id="268" r:id="rId14"/>
  </p:sldIdLst>
  <p:sldSz cx="12192000" cy="6858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34"/>
  </p:normalViewPr>
  <p:slideViewPr>
    <p:cSldViewPr snapToGrid="0">
      <p:cViewPr varScale="1">
        <p:scale>
          <a:sx n="87" d="100"/>
          <a:sy n="87" d="100"/>
        </p:scale>
        <p:origin x="3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56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1241" t="77476" r="38086" b="1775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003" y="2125980"/>
            <a:ext cx="10370044" cy="25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9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008" y="3840481"/>
            <a:ext cx="85400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2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609" y="176828"/>
            <a:ext cx="11821569" cy="253787"/>
          </a:xfrm>
        </p:spPr>
        <p:txBody>
          <a:bodyPr lIns="0" tIns="0" rIns="0" bIns="0"/>
          <a:lstStyle>
            <a:lvl1pPr>
              <a:defRPr sz="1649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42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609" y="176828"/>
            <a:ext cx="11821569" cy="253787"/>
          </a:xfrm>
        </p:spPr>
        <p:txBody>
          <a:bodyPr lIns="0" tIns="0" rIns="0" bIns="0"/>
          <a:lstStyle>
            <a:lvl1pPr>
              <a:defRPr sz="1649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002" y="1577340"/>
            <a:ext cx="5307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3026" y="1577340"/>
            <a:ext cx="5307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8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609" y="176828"/>
            <a:ext cx="11821569" cy="253787"/>
          </a:xfrm>
        </p:spPr>
        <p:txBody>
          <a:bodyPr lIns="0" tIns="0" rIns="0" bIns="0"/>
          <a:lstStyle>
            <a:lvl1pPr>
              <a:defRPr sz="1649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61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84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ftr" idx="11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4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4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w="12700" cap="flat" cmpd="sng">
            <a:solidFill>
              <a:srgbClr val="41B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4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4"/>
          <p:cNvPicPr preferRelativeResize="0"/>
          <p:nvPr/>
        </p:nvPicPr>
        <p:blipFill rotWithShape="1">
          <a:blip r:embed="rId3">
            <a:alphaModFix/>
          </a:blip>
          <a:srcRect t="24095" r="-1567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329"/>
            <a:ext cx="12199248" cy="6844178"/>
          </a:xfrm>
          <a:custGeom>
            <a:avLst/>
            <a:gdLst/>
            <a:ahLst/>
            <a:cxnLst/>
            <a:rect l="l" t="t" r="r" b="b"/>
            <a:pathLst>
              <a:path w="9619615" h="4087495">
                <a:moveTo>
                  <a:pt x="9619164" y="0"/>
                </a:moveTo>
                <a:lnTo>
                  <a:pt x="0" y="0"/>
                </a:lnTo>
                <a:lnTo>
                  <a:pt x="0" y="4087418"/>
                </a:lnTo>
                <a:lnTo>
                  <a:pt x="9619164" y="4087418"/>
                </a:lnTo>
                <a:lnTo>
                  <a:pt x="96191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775"/>
          </a:p>
        </p:txBody>
      </p:sp>
      <p:sp>
        <p:nvSpPr>
          <p:cNvPr id="17" name="bg object 17"/>
          <p:cNvSpPr/>
          <p:nvPr/>
        </p:nvSpPr>
        <p:spPr>
          <a:xfrm>
            <a:off x="116053" y="158965"/>
            <a:ext cx="11986653" cy="2246660"/>
          </a:xfrm>
          <a:custGeom>
            <a:avLst/>
            <a:gdLst/>
            <a:ahLst/>
            <a:cxnLst/>
            <a:rect l="l" t="t" r="r" b="b"/>
            <a:pathLst>
              <a:path w="9451975" h="1341755">
                <a:moveTo>
                  <a:pt x="9451749" y="0"/>
                </a:moveTo>
                <a:lnTo>
                  <a:pt x="0" y="0"/>
                </a:lnTo>
                <a:lnTo>
                  <a:pt x="0" y="1341677"/>
                </a:lnTo>
                <a:lnTo>
                  <a:pt x="9451749" y="1341677"/>
                </a:lnTo>
                <a:lnTo>
                  <a:pt x="9451749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 sz="1775"/>
          </a:p>
        </p:txBody>
      </p:sp>
      <p:sp>
        <p:nvSpPr>
          <p:cNvPr id="18" name="bg object 18"/>
          <p:cNvSpPr/>
          <p:nvPr/>
        </p:nvSpPr>
        <p:spPr>
          <a:xfrm>
            <a:off x="116053" y="158965"/>
            <a:ext cx="11986653" cy="2246660"/>
          </a:xfrm>
          <a:custGeom>
            <a:avLst/>
            <a:gdLst/>
            <a:ahLst/>
            <a:cxnLst/>
            <a:rect l="l" t="t" r="r" b="b"/>
            <a:pathLst>
              <a:path w="9451975" h="1341755">
                <a:moveTo>
                  <a:pt x="0" y="0"/>
                </a:moveTo>
                <a:lnTo>
                  <a:pt x="9451750" y="0"/>
                </a:lnTo>
                <a:lnTo>
                  <a:pt x="9451750" y="1341677"/>
                </a:lnTo>
                <a:lnTo>
                  <a:pt x="0" y="1341677"/>
                </a:lnTo>
                <a:lnTo>
                  <a:pt x="0" y="0"/>
                </a:lnTo>
                <a:close/>
              </a:path>
            </a:pathLst>
          </a:custGeom>
          <a:ln w="7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7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609" y="176828"/>
            <a:ext cx="11821569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002" y="1577340"/>
            <a:ext cx="10980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018" y="6377940"/>
            <a:ext cx="39040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002" y="6377940"/>
            <a:ext cx="280601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038" y="6377940"/>
            <a:ext cx="280601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5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9821">
        <a:defRPr>
          <a:latin typeface="+mn-lt"/>
          <a:ea typeface="+mn-ea"/>
          <a:cs typeface="+mn-cs"/>
        </a:defRPr>
      </a:lvl2pPr>
      <a:lvl3pPr marL="1159642">
        <a:defRPr>
          <a:latin typeface="+mn-lt"/>
          <a:ea typeface="+mn-ea"/>
          <a:cs typeface="+mn-cs"/>
        </a:defRPr>
      </a:lvl3pPr>
      <a:lvl4pPr marL="1739463">
        <a:defRPr>
          <a:latin typeface="+mn-lt"/>
          <a:ea typeface="+mn-ea"/>
          <a:cs typeface="+mn-cs"/>
        </a:defRPr>
      </a:lvl4pPr>
      <a:lvl5pPr marL="2319284">
        <a:defRPr>
          <a:latin typeface="+mn-lt"/>
          <a:ea typeface="+mn-ea"/>
          <a:cs typeface="+mn-cs"/>
        </a:defRPr>
      </a:lvl5pPr>
      <a:lvl6pPr marL="2899105">
        <a:defRPr>
          <a:latin typeface="+mn-lt"/>
          <a:ea typeface="+mn-ea"/>
          <a:cs typeface="+mn-cs"/>
        </a:defRPr>
      </a:lvl6pPr>
      <a:lvl7pPr marL="3478926">
        <a:defRPr>
          <a:latin typeface="+mn-lt"/>
          <a:ea typeface="+mn-ea"/>
          <a:cs typeface="+mn-cs"/>
        </a:defRPr>
      </a:lvl7pPr>
      <a:lvl8pPr marL="4058747">
        <a:defRPr>
          <a:latin typeface="+mn-lt"/>
          <a:ea typeface="+mn-ea"/>
          <a:cs typeface="+mn-cs"/>
        </a:defRPr>
      </a:lvl8pPr>
      <a:lvl9pPr marL="463856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9821">
        <a:defRPr>
          <a:latin typeface="+mn-lt"/>
          <a:ea typeface="+mn-ea"/>
          <a:cs typeface="+mn-cs"/>
        </a:defRPr>
      </a:lvl2pPr>
      <a:lvl3pPr marL="1159642">
        <a:defRPr>
          <a:latin typeface="+mn-lt"/>
          <a:ea typeface="+mn-ea"/>
          <a:cs typeface="+mn-cs"/>
        </a:defRPr>
      </a:lvl3pPr>
      <a:lvl4pPr marL="1739463">
        <a:defRPr>
          <a:latin typeface="+mn-lt"/>
          <a:ea typeface="+mn-ea"/>
          <a:cs typeface="+mn-cs"/>
        </a:defRPr>
      </a:lvl4pPr>
      <a:lvl5pPr marL="2319284">
        <a:defRPr>
          <a:latin typeface="+mn-lt"/>
          <a:ea typeface="+mn-ea"/>
          <a:cs typeface="+mn-cs"/>
        </a:defRPr>
      </a:lvl5pPr>
      <a:lvl6pPr marL="2899105">
        <a:defRPr>
          <a:latin typeface="+mn-lt"/>
          <a:ea typeface="+mn-ea"/>
          <a:cs typeface="+mn-cs"/>
        </a:defRPr>
      </a:lvl6pPr>
      <a:lvl7pPr marL="3478926">
        <a:defRPr>
          <a:latin typeface="+mn-lt"/>
          <a:ea typeface="+mn-ea"/>
          <a:cs typeface="+mn-cs"/>
        </a:defRPr>
      </a:lvl7pPr>
      <a:lvl8pPr marL="4058747">
        <a:defRPr>
          <a:latin typeface="+mn-lt"/>
          <a:ea typeface="+mn-ea"/>
          <a:cs typeface="+mn-cs"/>
        </a:defRPr>
      </a:lvl8pPr>
      <a:lvl9pPr marL="463856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/>
          <p:nvPr/>
        </p:nvSpPr>
        <p:spPr>
          <a:xfrm>
            <a:off x="6224954" y="2123999"/>
            <a:ext cx="5697415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3.11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ICG/CARIBE-EWS WORKING GROUPS AND TASK TEAM MEMBERS LIST </a:t>
            </a:r>
          </a:p>
          <a:p>
            <a:pPr algn="ctr"/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ICG/CARIBE-EWS XIX</a:t>
            </a:r>
          </a:p>
          <a:p>
            <a:pPr algn="ctr"/>
            <a:endParaRPr lang="en-US" sz="2000" b="1" dirty="0">
              <a:solidFill>
                <a:schemeClr val="lt1"/>
              </a:solidFill>
            </a:endParaRPr>
          </a:p>
          <a:p>
            <a:pPr algn="ctr"/>
            <a:r>
              <a:rPr lang="en-US" sz="2000" b="1" dirty="0">
                <a:solidFill>
                  <a:schemeClr val="lt1"/>
                </a:solidFill>
              </a:rPr>
              <a:t>22-24 April 2026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6224954" y="5524909"/>
            <a:ext cx="6096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Bernardo Aliaga Rossel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Head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Tsunami Resilience Section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ICG/CARIBE-EWS WGs/TTs Membership Status</a:t>
            </a:r>
            <a:endParaRPr lang="en-US" sz="2400" b="1" i="0" u="none" strike="noStrike" cap="none" dirty="0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7263F1-ED91-B070-F5CD-3239C6EE904C}"/>
              </a:ext>
            </a:extLst>
          </p:cNvPr>
          <p:cNvSpPr txBox="1"/>
          <p:nvPr/>
        </p:nvSpPr>
        <p:spPr>
          <a:xfrm>
            <a:off x="5719238" y="1214519"/>
            <a:ext cx="479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Member States were invited on 9 October 2023 through CL-2965 to nominate experts to the ICG/CARIBE-EWS Working Groups and Task Team.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CE0C7-741A-3098-C1B0-E9B33D48CD45}"/>
              </a:ext>
            </a:extLst>
          </p:cNvPr>
          <p:cNvSpPr txBox="1"/>
          <p:nvPr/>
        </p:nvSpPr>
        <p:spPr>
          <a:xfrm>
            <a:off x="5752123" y="2780116"/>
            <a:ext cx="22605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sz="1600" dirty="0"/>
              <a:t>BARBADOS	3</a:t>
            </a:r>
          </a:p>
          <a:p>
            <a:pPr algn="just"/>
            <a:r>
              <a:rPr lang="en-GB" sz="1600" dirty="0"/>
              <a:t>BRAZIL		1</a:t>
            </a:r>
          </a:p>
          <a:p>
            <a:pPr algn="just"/>
            <a:r>
              <a:rPr lang="en-GB" sz="1600" dirty="0"/>
              <a:t>COLOMBIA	5</a:t>
            </a:r>
          </a:p>
          <a:p>
            <a:pPr algn="just"/>
            <a:r>
              <a:rPr lang="en-GB" sz="1600" dirty="0"/>
              <a:t>COSTA RICA	6</a:t>
            </a:r>
          </a:p>
          <a:p>
            <a:pPr algn="just"/>
            <a:r>
              <a:rPr lang="en-GB" sz="1600" dirty="0"/>
              <a:t>CUBA		5</a:t>
            </a:r>
          </a:p>
          <a:p>
            <a:pPr algn="just"/>
            <a:r>
              <a:rPr lang="en-GB" sz="1600" dirty="0"/>
              <a:t>FRANCE		14</a:t>
            </a:r>
          </a:p>
          <a:p>
            <a:pPr algn="just"/>
            <a:r>
              <a:rPr lang="en-GB" sz="1600" dirty="0"/>
              <a:t>GUATEMALA	1</a:t>
            </a:r>
          </a:p>
          <a:p>
            <a:pPr algn="just"/>
            <a:r>
              <a:rPr lang="en-GB" sz="1600" dirty="0"/>
              <a:t>HAITI		1</a:t>
            </a:r>
          </a:p>
          <a:p>
            <a:pPr algn="just"/>
            <a:r>
              <a:rPr lang="en-GB" sz="1600" dirty="0"/>
              <a:t>NICARAGUA</a:t>
            </a:r>
            <a:r>
              <a:rPr lang="en-GB" sz="1600"/>
              <a:t>	2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6FF27-62A4-4EB3-A55D-982D1AB3271E}"/>
              </a:ext>
            </a:extLst>
          </p:cNvPr>
          <p:cNvSpPr txBox="1"/>
          <p:nvPr/>
        </p:nvSpPr>
        <p:spPr>
          <a:xfrm>
            <a:off x="5752122" y="5088440"/>
            <a:ext cx="6194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Delegations are invited to inform the Technical Secretary in case of any updates to the ICG/CARIBE-EWS Working Groups and Task Team Membership status.</a:t>
            </a:r>
            <a:endParaRPr lang="en-TR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51A1B-28BA-1278-EBE4-0F039782ADD4}"/>
              </a:ext>
            </a:extLst>
          </p:cNvPr>
          <p:cNvSpPr txBox="1"/>
          <p:nvPr/>
        </p:nvSpPr>
        <p:spPr>
          <a:xfrm>
            <a:off x="5566509" y="5748516"/>
            <a:ext cx="638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2000" b="1" dirty="0">
                <a:solidFill>
                  <a:srgbClr val="C00000"/>
                </a:solidFill>
              </a:rPr>
              <a:t>Registration to </a:t>
            </a:r>
            <a:r>
              <a:rPr lang="en-TR" sz="2000" b="1">
                <a:solidFill>
                  <a:srgbClr val="C00000"/>
                </a:solidFill>
              </a:rPr>
              <a:t>OceanExpert is </a:t>
            </a:r>
            <a:r>
              <a:rPr lang="en-TR" sz="2000" b="1" dirty="0">
                <a:solidFill>
                  <a:srgbClr val="C00000"/>
                </a:solidFill>
              </a:rPr>
              <a:t>essential!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642CC-A6CE-1165-0AA3-5816F5B9D2E7}"/>
              </a:ext>
            </a:extLst>
          </p:cNvPr>
          <p:cNvSpPr txBox="1"/>
          <p:nvPr/>
        </p:nvSpPr>
        <p:spPr>
          <a:xfrm>
            <a:off x="8176296" y="2884940"/>
            <a:ext cx="33822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ST. </a:t>
            </a:r>
            <a:r>
              <a:rPr lang="en-GB" sz="1600"/>
              <a:t>LUCIA</a:t>
            </a:r>
            <a:r>
              <a:rPr lang="en-GB" sz="1600" dirty="0"/>
              <a:t>	            	9</a:t>
            </a:r>
          </a:p>
          <a:p>
            <a:pPr algn="just"/>
            <a:r>
              <a:rPr lang="en-GB" sz="1600" dirty="0"/>
              <a:t>TRINIDAD AND TOBAGO   	1</a:t>
            </a:r>
          </a:p>
          <a:p>
            <a:pPr algn="just"/>
            <a:r>
              <a:rPr lang="en-GB" sz="1600" dirty="0"/>
              <a:t>UK		   	1</a:t>
            </a:r>
          </a:p>
          <a:p>
            <a:pPr algn="just"/>
            <a:r>
              <a:rPr lang="en-GB" sz="1600" dirty="0"/>
              <a:t>UK-ANGUILLA 	   	1</a:t>
            </a:r>
          </a:p>
          <a:p>
            <a:pPr algn="just"/>
            <a:r>
              <a:rPr lang="en-GB" sz="1600" dirty="0"/>
              <a:t>USA		   	12</a:t>
            </a:r>
          </a:p>
          <a:p>
            <a:pPr algn="just"/>
            <a:r>
              <a:rPr lang="en-GB" sz="1600" dirty="0"/>
              <a:t>USA–PUERTO RICO  	7</a:t>
            </a:r>
          </a:p>
          <a:p>
            <a:pPr algn="just"/>
            <a:r>
              <a:rPr lang="en-GB" sz="1600" dirty="0"/>
              <a:t>US VIRGIN ISLANDS  	5</a:t>
            </a:r>
          </a:p>
          <a:p>
            <a:pPr algn="just"/>
            <a:r>
              <a:rPr lang="en-GB" sz="1600" dirty="0"/>
              <a:t>VENEZUELA             	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B6D88-2556-2D16-3E5D-D1D30282C5BE}"/>
              </a:ext>
            </a:extLst>
          </p:cNvPr>
          <p:cNvSpPr txBox="1"/>
          <p:nvPr/>
        </p:nvSpPr>
        <p:spPr>
          <a:xfrm>
            <a:off x="5719238" y="2188446"/>
            <a:ext cx="55376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of 31 March 2025, there are 76 experts from 17 Member States/Territories, with the following distribution: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2DC5F-2F46-703F-219F-BCFB9506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84" y="1230107"/>
            <a:ext cx="5222254" cy="47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8234" y="378277"/>
            <a:ext cx="11821569" cy="749045"/>
          </a:xfrm>
          <a:prstGeom prst="rect">
            <a:avLst/>
          </a:prstGeom>
        </p:spPr>
        <p:txBody>
          <a:bodyPr vert="horz" wrap="square" lIns="0" tIns="30601" rIns="0" bIns="0" rtlCol="0">
            <a:spAutoFit/>
          </a:bodyPr>
          <a:lstStyle/>
          <a:p>
            <a:pPr marL="15301" marR="6442" algn="ctr">
              <a:lnSpc>
                <a:spcPts val="1915"/>
              </a:lnSpc>
              <a:spcBef>
                <a:spcPts val="241"/>
              </a:spcBef>
            </a:pPr>
            <a:r>
              <a:rPr spc="-38" dirty="0"/>
              <a:t>Intergovernmental </a:t>
            </a:r>
            <a:r>
              <a:rPr spc="-32" dirty="0"/>
              <a:t>Coordination</a:t>
            </a:r>
            <a:r>
              <a:rPr spc="-38" dirty="0"/>
              <a:t> </a:t>
            </a:r>
            <a:r>
              <a:rPr spc="-25" dirty="0"/>
              <a:t>Group</a:t>
            </a:r>
            <a:r>
              <a:rPr spc="-38" dirty="0"/>
              <a:t> </a:t>
            </a:r>
            <a:r>
              <a:rPr spc="-13" dirty="0"/>
              <a:t>for</a:t>
            </a:r>
            <a:r>
              <a:rPr spc="-32" dirty="0"/>
              <a:t> </a:t>
            </a:r>
            <a:r>
              <a:rPr spc="-13" dirty="0"/>
              <a:t>the</a:t>
            </a:r>
            <a:r>
              <a:rPr spc="-44" dirty="0"/>
              <a:t> Tsunami</a:t>
            </a:r>
            <a:r>
              <a:rPr spc="-32" dirty="0"/>
              <a:t> </a:t>
            </a:r>
            <a:r>
              <a:rPr spc="-13" dirty="0"/>
              <a:t>and</a:t>
            </a:r>
            <a:r>
              <a:rPr spc="-44" dirty="0"/>
              <a:t> </a:t>
            </a:r>
            <a:r>
              <a:rPr spc="-13" dirty="0"/>
              <a:t>Other</a:t>
            </a:r>
            <a:r>
              <a:rPr spc="-25" dirty="0"/>
              <a:t> Coastal</a:t>
            </a:r>
            <a:r>
              <a:rPr spc="-32" dirty="0"/>
              <a:t> </a:t>
            </a:r>
            <a:r>
              <a:rPr spc="-25" dirty="0"/>
              <a:t>Hazards</a:t>
            </a:r>
            <a:r>
              <a:rPr spc="-44" dirty="0"/>
              <a:t> </a:t>
            </a:r>
            <a:r>
              <a:rPr spc="-38" dirty="0"/>
              <a:t>Warning </a:t>
            </a:r>
            <a:r>
              <a:rPr spc="-32" dirty="0"/>
              <a:t>System</a:t>
            </a:r>
            <a:r>
              <a:rPr spc="-51" dirty="0"/>
              <a:t> </a:t>
            </a:r>
            <a:r>
              <a:rPr spc="-13" dirty="0"/>
              <a:t>for</a:t>
            </a:r>
            <a:r>
              <a:rPr spc="-32" dirty="0"/>
              <a:t> </a:t>
            </a:r>
            <a:r>
              <a:rPr spc="-13" dirty="0"/>
              <a:t>the</a:t>
            </a:r>
            <a:r>
              <a:rPr spc="-44" dirty="0"/>
              <a:t> </a:t>
            </a:r>
            <a:r>
              <a:rPr spc="-25" dirty="0"/>
              <a:t>Caribbean</a:t>
            </a:r>
            <a:r>
              <a:rPr spc="-38" dirty="0"/>
              <a:t> </a:t>
            </a:r>
            <a:r>
              <a:rPr spc="-13" dirty="0"/>
              <a:t>and</a:t>
            </a:r>
            <a:r>
              <a:rPr spc="-38" dirty="0"/>
              <a:t> </a:t>
            </a:r>
            <a:r>
              <a:rPr spc="-25" dirty="0"/>
              <a:t>Adjacent</a:t>
            </a:r>
            <a:r>
              <a:rPr spc="-13" dirty="0"/>
              <a:t> Regions </a:t>
            </a:r>
            <a:r>
              <a:rPr spc="-38" dirty="0"/>
              <a:t>(ICG/CARIBE-</a:t>
            </a:r>
            <a:r>
              <a:rPr spc="-25" dirty="0"/>
              <a:t>EWS)</a:t>
            </a:r>
          </a:p>
          <a:p>
            <a:pPr marL="805" algn="ctr">
              <a:lnSpc>
                <a:spcPts val="1839"/>
              </a:lnSpc>
            </a:pPr>
            <a:r>
              <a:rPr spc="-44" dirty="0"/>
              <a:t>ORGANISATIONAL</a:t>
            </a:r>
            <a:r>
              <a:rPr spc="32" dirty="0"/>
              <a:t> </a:t>
            </a:r>
            <a:r>
              <a:rPr spc="-13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3396" y="1050346"/>
            <a:ext cx="7291041" cy="915869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algn="ctr" defTabSz="1159642">
              <a:spcBef>
                <a:spcPts val="127"/>
              </a:spcBef>
              <a:buClrTx/>
            </a:pPr>
            <a:r>
              <a:rPr sz="1649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202</a:t>
            </a:r>
            <a:r>
              <a:rPr lang="en-US" sz="1649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6</a:t>
            </a:r>
            <a:r>
              <a:rPr sz="1649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649" b="1" dirty="0">
                <a:solidFill>
                  <a:sysClr val="windowText" lastClr="000000"/>
                </a:solidFill>
                <a:latin typeface="Calibri"/>
                <a:cs typeface="Calibri"/>
              </a:rPr>
              <a:t>-</a:t>
            </a:r>
            <a:r>
              <a:rPr sz="1649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649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202</a:t>
            </a:r>
            <a:r>
              <a:rPr lang="en-US" sz="1649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7</a:t>
            </a:r>
            <a:endParaRPr sz="1649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57"/>
              </a:spcBef>
              <a:buClrTx/>
            </a:pP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r>
              <a:rPr sz="1015" spc="-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Gerard Metayer</a:t>
            </a:r>
            <a:r>
              <a:rPr sz="1015" spc="-13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(Haiti)</a:t>
            </a:r>
            <a:endParaRPr sz="1015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6106" marR="6442" algn="ctr" defTabSz="1159642">
              <a:lnSpc>
                <a:spcPts val="1154"/>
              </a:lnSpc>
              <a:spcBef>
                <a:spcPts val="120"/>
              </a:spcBef>
              <a:buClrTx/>
            </a:pPr>
            <a:r>
              <a:rPr sz="1015" spc="-25" dirty="0">
                <a:solidFill>
                  <a:sysClr val="windowText" lastClr="000000"/>
                </a:solidFill>
                <a:latin typeface="Calibri"/>
                <a:cs typeface="Calibri"/>
              </a:rPr>
              <a:t>Vice-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Chairs: Ms.</a:t>
            </a:r>
            <a:r>
              <a:rPr sz="1015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Silvia Chacon Barrantes</a:t>
            </a:r>
            <a:r>
              <a:rPr sz="1015" spc="-6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(Costa</a:t>
            </a:r>
            <a:r>
              <a:rPr sz="1015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Rica),</a:t>
            </a:r>
            <a:r>
              <a:rPr sz="1015" dirty="0">
                <a:solidFill>
                  <a:sysClr val="windowText" lastClr="000000"/>
                </a:solidFill>
                <a:latin typeface="Calibri"/>
                <a:cs typeface="Calibri"/>
              </a:rPr>
              <a:t> Ms.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u="heavy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Marie-</a:t>
            </a:r>
            <a:r>
              <a:rPr sz="1015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Noëlle</a:t>
            </a:r>
            <a:r>
              <a:rPr sz="1015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1015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Raveau</a:t>
            </a:r>
            <a:r>
              <a:rPr sz="1015" spc="-6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(France/Martinique),</a:t>
            </a:r>
            <a:r>
              <a:rPr sz="1015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dirty="0">
                <a:solidFill>
                  <a:sysClr val="windowText" lastClr="000000"/>
                </a:solidFill>
                <a:latin typeface="Calibri"/>
                <a:cs typeface="Calibri"/>
              </a:rPr>
              <a:t>Ms.</a:t>
            </a:r>
            <a:r>
              <a:rPr sz="1015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Regina Browne</a:t>
            </a:r>
            <a:r>
              <a:rPr sz="101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(USA/Virgin Islands)</a:t>
            </a:r>
            <a:r>
              <a:rPr sz="1015" spc="63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Caribbean</a:t>
            </a:r>
            <a:r>
              <a:rPr sz="1015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Tsunami</a:t>
            </a:r>
            <a:r>
              <a:rPr sz="1015" spc="-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Information</a:t>
            </a:r>
            <a:r>
              <a:rPr sz="1015" spc="-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Center</a:t>
            </a:r>
            <a:r>
              <a:rPr sz="1015" spc="-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dirty="0">
                <a:solidFill>
                  <a:sysClr val="windowText" lastClr="000000"/>
                </a:solidFill>
                <a:latin typeface="Calibri"/>
                <a:cs typeface="Calibri"/>
              </a:rPr>
              <a:t>(CTIC):</a:t>
            </a:r>
            <a:r>
              <a:rPr sz="1015" spc="-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Ms.</a:t>
            </a:r>
            <a:r>
              <a:rPr sz="1015" spc="-6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u="heavy" spc="-20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1015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Alison</a:t>
            </a:r>
            <a:r>
              <a:rPr sz="1015" u="heavy" spc="-1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1015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Brome</a:t>
            </a:r>
            <a:r>
              <a:rPr sz="1015" spc="-13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(Barbados)</a:t>
            </a:r>
            <a:endParaRPr sz="1015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38"/>
              </a:spcBef>
              <a:buClrTx/>
            </a:pPr>
            <a:r>
              <a:rPr lang="en-US"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Head of the Tsunami Resilience Section and Acting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Technical</a:t>
            </a:r>
            <a:r>
              <a:rPr sz="1015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Secretary:</a:t>
            </a:r>
            <a:r>
              <a:rPr sz="1015" spc="-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15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1015" spc="-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lang="en-US" sz="1015" u="heavy" spc="-1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Bernardo Aliaga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</a:t>
            </a:r>
            <a:r>
              <a:rPr lang="en-US"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Chile</a:t>
            </a:r>
            <a:r>
              <a:rPr sz="1015" spc="-13" dirty="0">
                <a:solidFill>
                  <a:sysClr val="windowText" lastClr="000000"/>
                </a:solidFill>
                <a:latin typeface="Calibri"/>
                <a:cs typeface="Calibri"/>
              </a:rPr>
              <a:t>)</a:t>
            </a:r>
            <a:endParaRPr sz="1015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220" y="3027441"/>
            <a:ext cx="2287007" cy="1413273"/>
            <a:chOff x="87702" y="1731228"/>
            <a:chExt cx="1803400" cy="1114425"/>
          </a:xfrm>
        </p:grpSpPr>
        <p:sp>
          <p:nvSpPr>
            <p:cNvPr id="5" name="object 5"/>
            <p:cNvSpPr/>
            <p:nvPr/>
          </p:nvSpPr>
          <p:spPr>
            <a:xfrm>
              <a:off x="91512" y="1735038"/>
              <a:ext cx="1795780" cy="1106805"/>
            </a:xfrm>
            <a:custGeom>
              <a:avLst/>
              <a:gdLst/>
              <a:ahLst/>
              <a:cxnLst/>
              <a:rect l="l" t="t" r="r" b="b"/>
              <a:pathLst>
                <a:path w="1795780" h="1106805">
                  <a:moveTo>
                    <a:pt x="1795500" y="0"/>
                  </a:moveTo>
                  <a:lnTo>
                    <a:pt x="0" y="0"/>
                  </a:lnTo>
                  <a:lnTo>
                    <a:pt x="0" y="1106733"/>
                  </a:lnTo>
                  <a:lnTo>
                    <a:pt x="1795500" y="1106733"/>
                  </a:lnTo>
                  <a:lnTo>
                    <a:pt x="1795500" y="0"/>
                  </a:lnTo>
                  <a:close/>
                </a:path>
              </a:pathLst>
            </a:custGeom>
            <a:solidFill>
              <a:srgbClr val="B4C7E7"/>
            </a:solidFill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1512" y="1735038"/>
              <a:ext cx="1795780" cy="1106805"/>
            </a:xfrm>
            <a:custGeom>
              <a:avLst/>
              <a:gdLst/>
              <a:ahLst/>
              <a:cxnLst/>
              <a:rect l="l" t="t" r="r" b="b"/>
              <a:pathLst>
                <a:path w="1795780" h="1106805">
                  <a:moveTo>
                    <a:pt x="0" y="0"/>
                  </a:moveTo>
                  <a:lnTo>
                    <a:pt x="1795499" y="0"/>
                  </a:lnTo>
                  <a:lnTo>
                    <a:pt x="1795499" y="1106734"/>
                  </a:lnTo>
                  <a:lnTo>
                    <a:pt x="0" y="1106734"/>
                  </a:lnTo>
                  <a:lnTo>
                    <a:pt x="0" y="0"/>
                  </a:lnTo>
                  <a:close/>
                </a:path>
              </a:pathLst>
            </a:custGeom>
            <a:ln w="7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2359" y="3047438"/>
            <a:ext cx="1182157" cy="822019"/>
          </a:xfrm>
          <a:prstGeom prst="rect">
            <a:avLst/>
          </a:prstGeom>
        </p:spPr>
        <p:txBody>
          <a:bodyPr vert="horz" wrap="square" lIns="0" tIns="35432" rIns="0" bIns="0" rtlCol="0">
            <a:spAutoFit/>
          </a:bodyPr>
          <a:lstStyle/>
          <a:p>
            <a:pPr marL="28186" marR="14496" algn="ctr" defTabSz="1159642">
              <a:lnSpc>
                <a:spcPts val="1395"/>
              </a:lnSpc>
              <a:spcBef>
                <a:spcPts val="279"/>
              </a:spcBef>
              <a:buClrTx/>
            </a:pP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Working</a:t>
            </a:r>
            <a:r>
              <a:rPr sz="1268" b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Group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1:</a:t>
            </a:r>
            <a:r>
              <a:rPr sz="1268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Risk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Knowledge</a:t>
            </a:r>
            <a:endParaRPr sz="126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1122"/>
              </a:spcBef>
              <a:buClrTx/>
            </a:pP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89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888" spc="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Frederic</a:t>
            </a:r>
            <a:r>
              <a:rPr sz="888" u="heavy" spc="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Dondin</a:t>
            </a:r>
            <a:r>
              <a:rPr sz="888" spc="13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(FR)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121" y="3953233"/>
            <a:ext cx="2040476" cy="272744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algn="ctr" defTabSz="1159642">
              <a:lnSpc>
                <a:spcPts val="1034"/>
              </a:lnSpc>
              <a:spcBef>
                <a:spcPts val="127"/>
              </a:spcBef>
              <a:buClrTx/>
            </a:pP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Vice-</a:t>
            </a: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lnSpc>
                <a:spcPts val="1034"/>
              </a:lnSpc>
              <a:buClrTx/>
            </a:pPr>
            <a:r>
              <a:rPr lang="en-US" sz="888" spc="-32" dirty="0">
                <a:solidFill>
                  <a:sysClr val="windowText" lastClr="000000"/>
                </a:solidFill>
                <a:latin typeface="Calibri"/>
                <a:cs typeface="Calibri"/>
              </a:rPr>
              <a:t>Mr. O’Leary Fernando Gonzalez MATOS (CU)</a:t>
            </a:r>
            <a:endParaRPr sz="888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65904" y="3027439"/>
            <a:ext cx="2287007" cy="1832826"/>
            <a:chOff x="3915822" y="1731227"/>
            <a:chExt cx="1803400" cy="1445260"/>
          </a:xfrm>
        </p:grpSpPr>
        <p:sp>
          <p:nvSpPr>
            <p:cNvPr id="10" name="object 10"/>
            <p:cNvSpPr/>
            <p:nvPr/>
          </p:nvSpPr>
          <p:spPr>
            <a:xfrm>
              <a:off x="3919632" y="1735037"/>
              <a:ext cx="1795780" cy="1437640"/>
            </a:xfrm>
            <a:custGeom>
              <a:avLst/>
              <a:gdLst/>
              <a:ahLst/>
              <a:cxnLst/>
              <a:rect l="l" t="t" r="r" b="b"/>
              <a:pathLst>
                <a:path w="1795779" h="1437639">
                  <a:moveTo>
                    <a:pt x="1795499" y="0"/>
                  </a:moveTo>
                  <a:lnTo>
                    <a:pt x="0" y="0"/>
                  </a:lnTo>
                  <a:lnTo>
                    <a:pt x="0" y="1437377"/>
                  </a:lnTo>
                  <a:lnTo>
                    <a:pt x="1795499" y="1437377"/>
                  </a:lnTo>
                  <a:lnTo>
                    <a:pt x="1795499" y="0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919632" y="1735037"/>
              <a:ext cx="1795780" cy="1437640"/>
            </a:xfrm>
            <a:custGeom>
              <a:avLst/>
              <a:gdLst/>
              <a:ahLst/>
              <a:cxnLst/>
              <a:rect l="l" t="t" r="r" b="b"/>
              <a:pathLst>
                <a:path w="1795779" h="1437639">
                  <a:moveTo>
                    <a:pt x="0" y="0"/>
                  </a:moveTo>
                  <a:lnTo>
                    <a:pt x="1795499" y="0"/>
                  </a:lnTo>
                  <a:lnTo>
                    <a:pt x="1795499" y="1437376"/>
                  </a:lnTo>
                  <a:lnTo>
                    <a:pt x="0" y="1437376"/>
                  </a:lnTo>
                  <a:lnTo>
                    <a:pt x="0" y="0"/>
                  </a:lnTo>
                  <a:close/>
                </a:path>
              </a:pathLst>
            </a:custGeom>
            <a:ln w="75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68167" y="3047438"/>
            <a:ext cx="2084879" cy="1144585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marL="477547" defTabSz="1159642">
              <a:lnSpc>
                <a:spcPts val="1458"/>
              </a:lnSpc>
              <a:spcBef>
                <a:spcPts val="127"/>
              </a:spcBef>
              <a:buClrTx/>
            </a:pP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Working</a:t>
            </a:r>
            <a:r>
              <a:rPr sz="1268" b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Group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3:</a:t>
            </a:r>
            <a:endParaRPr sz="126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lnSpc>
                <a:spcPts val="1458"/>
              </a:lnSpc>
              <a:buClrTx/>
            </a:pPr>
            <a:r>
              <a:rPr sz="1268" b="1" spc="-51" dirty="0">
                <a:solidFill>
                  <a:sysClr val="windowText" lastClr="000000"/>
                </a:solidFill>
                <a:latin typeface="Calibri"/>
                <a:cs typeface="Calibri"/>
              </a:rPr>
              <a:t>Tsunami</a:t>
            </a:r>
            <a:r>
              <a:rPr sz="1268" b="1" spc="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Warning</a:t>
            </a:r>
            <a:r>
              <a:rPr sz="1268" b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Dissemination</a:t>
            </a:r>
            <a:endParaRPr sz="126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buClrTx/>
            </a:pPr>
            <a:r>
              <a:rPr sz="1268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Communication</a:t>
            </a:r>
            <a:endParaRPr sz="126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1021"/>
              </a:spcBef>
              <a:buClrTx/>
            </a:pP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86831" marR="181999" algn="ctr" defTabSz="1159642">
              <a:lnSpc>
                <a:spcPct val="105700"/>
              </a:lnSpc>
              <a:spcBef>
                <a:spcPts val="32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Ms.</a:t>
            </a:r>
            <a:r>
              <a:rPr sz="888" spc="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Christa</a:t>
            </a:r>
            <a:r>
              <a:rPr sz="888" u="heavy" spc="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von</a:t>
            </a:r>
            <a:r>
              <a:rPr sz="888" u="heavy" spc="1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Hillebrandt-</a:t>
            </a:r>
            <a:r>
              <a:rPr sz="888" u="heavy" spc="-13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Andrade</a:t>
            </a:r>
            <a:r>
              <a:rPr sz="888" spc="634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(USA/PR)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8945" y="4305669"/>
            <a:ext cx="1338382" cy="293199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algn="ctr" defTabSz="1159642">
              <a:lnSpc>
                <a:spcPts val="1053"/>
              </a:lnSpc>
              <a:spcBef>
                <a:spcPts val="127"/>
              </a:spcBef>
              <a:buClrTx/>
            </a:pP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Vice-</a:t>
            </a: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lnSpc>
                <a:spcPts val="1053"/>
              </a:lnSpc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888" spc="-5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spc="-178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Trevor</a:t>
            </a:r>
            <a:r>
              <a:rPr sz="888" u="heavy" spc="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Queeley</a:t>
            </a:r>
            <a:r>
              <a:rPr sz="888" u="heavy" spc="19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(UK/AI)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60118" y="3030710"/>
            <a:ext cx="2287007" cy="2853121"/>
            <a:chOff x="2018760" y="1733806"/>
            <a:chExt cx="1803400" cy="2249805"/>
          </a:xfrm>
        </p:grpSpPr>
        <p:sp>
          <p:nvSpPr>
            <p:cNvPr id="15" name="object 15"/>
            <p:cNvSpPr/>
            <p:nvPr/>
          </p:nvSpPr>
          <p:spPr>
            <a:xfrm>
              <a:off x="2022570" y="1737616"/>
              <a:ext cx="1795780" cy="2242185"/>
            </a:xfrm>
            <a:custGeom>
              <a:avLst/>
              <a:gdLst/>
              <a:ahLst/>
              <a:cxnLst/>
              <a:rect l="l" t="t" r="r" b="b"/>
              <a:pathLst>
                <a:path w="1795779" h="2242185">
                  <a:moveTo>
                    <a:pt x="1795500" y="0"/>
                  </a:moveTo>
                  <a:lnTo>
                    <a:pt x="0" y="0"/>
                  </a:lnTo>
                  <a:lnTo>
                    <a:pt x="0" y="2241849"/>
                  </a:lnTo>
                  <a:lnTo>
                    <a:pt x="1795500" y="2241849"/>
                  </a:lnTo>
                  <a:lnTo>
                    <a:pt x="1795500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022570" y="1737616"/>
              <a:ext cx="1795780" cy="2242185"/>
            </a:xfrm>
            <a:custGeom>
              <a:avLst/>
              <a:gdLst/>
              <a:ahLst/>
              <a:cxnLst/>
              <a:rect l="l" t="t" r="r" b="b"/>
              <a:pathLst>
                <a:path w="1795779" h="2242185">
                  <a:moveTo>
                    <a:pt x="0" y="0"/>
                  </a:moveTo>
                  <a:lnTo>
                    <a:pt x="1795499" y="0"/>
                  </a:lnTo>
                  <a:lnTo>
                    <a:pt x="1795499" y="2241849"/>
                  </a:lnTo>
                  <a:lnTo>
                    <a:pt x="0" y="2241849"/>
                  </a:lnTo>
                  <a:lnTo>
                    <a:pt x="0" y="0"/>
                  </a:lnTo>
                  <a:close/>
                </a:path>
              </a:pathLst>
            </a:custGeom>
            <a:ln w="75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59227" y="3051303"/>
            <a:ext cx="2091323" cy="1001555"/>
          </a:xfrm>
          <a:prstGeom prst="rect">
            <a:avLst/>
          </a:prstGeom>
        </p:spPr>
        <p:txBody>
          <a:bodyPr vert="horz" wrap="square" lIns="0" tIns="35432" rIns="0" bIns="0" rtlCol="0">
            <a:spAutoFit/>
          </a:bodyPr>
          <a:lstStyle/>
          <a:p>
            <a:pPr marL="16106" marR="6442" indent="464662" defTabSz="1159642">
              <a:lnSpc>
                <a:spcPts val="1395"/>
              </a:lnSpc>
              <a:spcBef>
                <a:spcPts val="279"/>
              </a:spcBef>
              <a:buClrTx/>
            </a:pP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Working</a:t>
            </a:r>
            <a:r>
              <a:rPr sz="1268" b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Group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2:</a:t>
            </a:r>
            <a:r>
              <a:rPr sz="1268" b="1" spc="63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51" dirty="0">
                <a:solidFill>
                  <a:sysClr val="windowText" lastClr="000000"/>
                </a:solidFill>
                <a:latin typeface="Calibri"/>
                <a:cs typeface="Calibri"/>
              </a:rPr>
              <a:t>Tsunami</a:t>
            </a:r>
            <a:r>
              <a:rPr sz="1268" b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Detection,</a:t>
            </a:r>
            <a:r>
              <a:rPr sz="1268" b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Analysis</a:t>
            </a:r>
            <a:r>
              <a:rPr sz="1268" b="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endParaRPr sz="1268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681290" defTabSz="1159642">
              <a:lnSpc>
                <a:spcPts val="1503"/>
              </a:lnSpc>
              <a:buClrTx/>
            </a:pP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Forecasting</a:t>
            </a:r>
            <a:endParaRPr sz="1268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1021"/>
              </a:spcBef>
              <a:buClrTx/>
            </a:pP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89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Ms.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Elizabeth</a:t>
            </a:r>
            <a:r>
              <a:rPr sz="888" u="heavy" spc="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Vanacore</a:t>
            </a:r>
            <a:r>
              <a:rPr sz="888" spc="209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(USA/PR)</a:t>
            </a:r>
            <a:endParaRPr sz="888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9459" y="4166517"/>
            <a:ext cx="1286037" cy="152904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marL="16106" defTabSz="1159642">
              <a:spcBef>
                <a:spcPts val="127"/>
              </a:spcBef>
              <a:buClrTx/>
            </a:pP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Vice</a:t>
            </a:r>
            <a:r>
              <a:rPr sz="888" b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Chairs</a:t>
            </a:r>
            <a:r>
              <a:rPr sz="888" b="1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888" b="1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Subgroups: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88924" y="4425654"/>
            <a:ext cx="1651638" cy="442406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marL="16106" marR="6442" algn="ctr" defTabSz="1159642">
              <a:lnSpc>
                <a:spcPct val="108600"/>
              </a:lnSpc>
              <a:spcBef>
                <a:spcPts val="127"/>
              </a:spcBef>
              <a:buClrTx/>
            </a:pPr>
            <a:r>
              <a:rPr sz="888" b="1" i="1" dirty="0">
                <a:solidFill>
                  <a:sysClr val="windowText" lastClr="000000"/>
                </a:solidFill>
                <a:latin typeface="Calibri"/>
                <a:cs typeface="Calibri"/>
              </a:rPr>
              <a:t>Tsunami</a:t>
            </a:r>
            <a:r>
              <a:rPr sz="888" b="1" i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dirty="0">
                <a:solidFill>
                  <a:sysClr val="windowText" lastClr="000000"/>
                </a:solidFill>
                <a:latin typeface="Calibri"/>
                <a:cs typeface="Calibri"/>
              </a:rPr>
              <a:t>Source</a:t>
            </a:r>
            <a:r>
              <a:rPr sz="888" b="1" i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dirty="0">
                <a:solidFill>
                  <a:sysClr val="windowText" lastClr="000000"/>
                </a:solidFill>
                <a:latin typeface="Calibri"/>
                <a:cs typeface="Calibri"/>
              </a:rPr>
              <a:t>Identification </a:t>
            </a:r>
            <a:r>
              <a:rPr sz="888" b="1" i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888" b="1" i="1" spc="63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Characterization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lnSpc>
                <a:spcPts val="1002"/>
              </a:lnSpc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Wilfried</a:t>
            </a:r>
            <a:r>
              <a:rPr sz="888" u="heavy" spc="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Strauch</a:t>
            </a:r>
            <a:r>
              <a:rPr sz="888" spc="13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(NI)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9977" y="4974536"/>
            <a:ext cx="1124981" cy="313751"/>
          </a:xfrm>
          <a:prstGeom prst="rect">
            <a:avLst/>
          </a:prstGeom>
        </p:spPr>
        <p:txBody>
          <a:bodyPr vert="horz" wrap="square" lIns="0" tIns="27380" rIns="0" bIns="0" rtlCol="0">
            <a:spAutoFit/>
          </a:bodyPr>
          <a:lstStyle/>
          <a:p>
            <a:pPr algn="ctr" defTabSz="1159642">
              <a:spcBef>
                <a:spcPts val="216"/>
              </a:spcBef>
              <a:buClrTx/>
            </a:pPr>
            <a:r>
              <a:rPr sz="888" b="1" i="1" dirty="0">
                <a:solidFill>
                  <a:sysClr val="windowText" lastClr="000000"/>
                </a:solidFill>
                <a:latin typeface="Calibri"/>
                <a:cs typeface="Calibri"/>
              </a:rPr>
              <a:t>Tsunami</a:t>
            </a:r>
            <a:r>
              <a:rPr sz="888" b="1" i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Detection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89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Ms.</a:t>
            </a:r>
            <a:r>
              <a:rPr sz="888" spc="-4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spc="-18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Gloria Romero</a:t>
            </a:r>
            <a:r>
              <a:rPr sz="888" spc="6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(VE)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8274" y="5399726"/>
            <a:ext cx="1087939" cy="309685"/>
          </a:xfrm>
          <a:prstGeom prst="rect">
            <a:avLst/>
          </a:prstGeom>
        </p:spPr>
        <p:txBody>
          <a:bodyPr vert="horz" wrap="square" lIns="0" tIns="23353" rIns="0" bIns="0" rtlCol="0">
            <a:spAutoFit/>
          </a:bodyPr>
          <a:lstStyle/>
          <a:p>
            <a:pPr marL="37043" defTabSz="1159642">
              <a:spcBef>
                <a:spcPts val="184"/>
              </a:spcBef>
              <a:buClrTx/>
            </a:pPr>
            <a:r>
              <a:rPr sz="888" b="1" i="1" dirty="0">
                <a:solidFill>
                  <a:sysClr val="windowText" lastClr="000000"/>
                </a:solidFill>
                <a:latin typeface="Calibri"/>
                <a:cs typeface="Calibri"/>
              </a:rPr>
              <a:t>Tsunami</a:t>
            </a:r>
            <a:r>
              <a:rPr sz="888" b="1" i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Forecasting: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6106" defTabSz="1159642">
              <a:spcBef>
                <a:spcPts val="63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888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Chris</a:t>
            </a:r>
            <a:r>
              <a:rPr sz="888" u="heavy" spc="-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Moore</a:t>
            </a:r>
            <a:r>
              <a:rPr sz="888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(USA)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88028" y="3027439"/>
            <a:ext cx="2287007" cy="2362702"/>
            <a:chOff x="5825768" y="1731227"/>
            <a:chExt cx="1803400" cy="1863089"/>
          </a:xfrm>
        </p:grpSpPr>
        <p:sp>
          <p:nvSpPr>
            <p:cNvPr id="23" name="object 23"/>
            <p:cNvSpPr/>
            <p:nvPr/>
          </p:nvSpPr>
          <p:spPr>
            <a:xfrm>
              <a:off x="5829578" y="1735037"/>
              <a:ext cx="1795780" cy="1855470"/>
            </a:xfrm>
            <a:custGeom>
              <a:avLst/>
              <a:gdLst/>
              <a:ahLst/>
              <a:cxnLst/>
              <a:rect l="l" t="t" r="r" b="b"/>
              <a:pathLst>
                <a:path w="1795779" h="1855470">
                  <a:moveTo>
                    <a:pt x="1795499" y="0"/>
                  </a:moveTo>
                  <a:lnTo>
                    <a:pt x="0" y="0"/>
                  </a:lnTo>
                  <a:lnTo>
                    <a:pt x="0" y="1855026"/>
                  </a:lnTo>
                  <a:lnTo>
                    <a:pt x="1795499" y="1855026"/>
                  </a:lnTo>
                  <a:lnTo>
                    <a:pt x="1795499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829578" y="1735037"/>
              <a:ext cx="1795780" cy="1855470"/>
            </a:xfrm>
            <a:custGeom>
              <a:avLst/>
              <a:gdLst/>
              <a:ahLst/>
              <a:cxnLst/>
              <a:rect l="l" t="t" r="r" b="b"/>
              <a:pathLst>
                <a:path w="1795779" h="1855470">
                  <a:moveTo>
                    <a:pt x="0" y="0"/>
                  </a:moveTo>
                  <a:lnTo>
                    <a:pt x="1795499" y="0"/>
                  </a:lnTo>
                  <a:lnTo>
                    <a:pt x="1795499" y="1855027"/>
                  </a:lnTo>
                  <a:lnTo>
                    <a:pt x="0" y="1855027"/>
                  </a:lnTo>
                  <a:lnTo>
                    <a:pt x="0" y="0"/>
                  </a:lnTo>
                  <a:close/>
                </a:path>
              </a:pathLst>
            </a:custGeom>
            <a:ln w="75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25636" y="3047438"/>
            <a:ext cx="1814305" cy="1000624"/>
          </a:xfrm>
          <a:prstGeom prst="rect">
            <a:avLst/>
          </a:prstGeom>
        </p:spPr>
        <p:txBody>
          <a:bodyPr vert="horz" wrap="square" lIns="0" tIns="24159" rIns="0" bIns="0" rtlCol="0">
            <a:spAutoFit/>
          </a:bodyPr>
          <a:lstStyle/>
          <a:p>
            <a:pPr marL="16106" marR="6442" indent="-805" algn="ctr" defTabSz="1159642">
              <a:lnSpc>
                <a:spcPct val="96000"/>
              </a:lnSpc>
              <a:spcBef>
                <a:spcPts val="190"/>
              </a:spcBef>
              <a:buClrTx/>
            </a:pP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Working</a:t>
            </a:r>
            <a:r>
              <a:rPr sz="1268" b="1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Group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4:</a:t>
            </a:r>
            <a:r>
              <a:rPr sz="1268" b="1" spc="63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Preparedness</a:t>
            </a:r>
            <a:r>
              <a:rPr sz="1268" b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1268" b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Response</a:t>
            </a:r>
            <a:r>
              <a:rPr sz="126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 Capabilities</a:t>
            </a:r>
            <a:endParaRPr sz="126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1015"/>
              </a:spcBef>
              <a:buClrTx/>
            </a:pP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95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888" spc="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Jacob</a:t>
            </a:r>
            <a:r>
              <a:rPr sz="888" u="heavy" spc="1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Ngumbah</a:t>
            </a:r>
            <a:r>
              <a:rPr sz="888" spc="19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(KN)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7336" y="4162650"/>
            <a:ext cx="1286037" cy="152904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marL="16106" defTabSz="1159642">
              <a:spcBef>
                <a:spcPts val="127"/>
              </a:spcBef>
              <a:buClrTx/>
            </a:pP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Vice</a:t>
            </a:r>
            <a:r>
              <a:rPr sz="888" b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Chairs</a:t>
            </a:r>
            <a:r>
              <a:rPr sz="888" b="1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888" b="1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Subgroups: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53470" y="4429520"/>
            <a:ext cx="1954424" cy="309685"/>
          </a:xfrm>
          <a:prstGeom prst="rect">
            <a:avLst/>
          </a:prstGeom>
        </p:spPr>
        <p:txBody>
          <a:bodyPr vert="horz" wrap="square" lIns="0" tIns="23353" rIns="0" bIns="0" rtlCol="0">
            <a:spAutoFit/>
          </a:bodyPr>
          <a:lstStyle/>
          <a:p>
            <a:pPr algn="ctr" defTabSz="1159642">
              <a:spcBef>
                <a:spcPts val="184"/>
              </a:spcBef>
              <a:buClrTx/>
            </a:pPr>
            <a:r>
              <a:rPr sz="888" b="1" i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Preparedness</a:t>
            </a:r>
            <a:r>
              <a:rPr sz="888" b="1" i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888" b="1" i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dirty="0">
                <a:solidFill>
                  <a:sysClr val="windowText" lastClr="000000"/>
                </a:solidFill>
                <a:latin typeface="Calibri"/>
                <a:cs typeface="Calibri"/>
              </a:rPr>
              <a:t>Response</a:t>
            </a:r>
            <a:r>
              <a:rPr sz="888" b="1" i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i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capabilities: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63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Ms.</a:t>
            </a:r>
            <a:r>
              <a:rPr sz="888" spc="-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Kawana Jones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(GD)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94896" y="4854551"/>
            <a:ext cx="1471254" cy="272744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algn="ctr" defTabSz="1159642">
              <a:lnSpc>
                <a:spcPts val="1034"/>
              </a:lnSpc>
              <a:spcBef>
                <a:spcPts val="127"/>
              </a:spcBef>
              <a:buClrTx/>
            </a:pPr>
            <a:r>
              <a:rPr sz="888" b="1" i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Mitigation: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lnSpc>
                <a:spcPts val="1034"/>
              </a:lnSpc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Ms.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Lidia Torres Bernhard</a:t>
            </a:r>
            <a:r>
              <a:rPr sz="888" spc="13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(HN)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63878" y="2657621"/>
            <a:ext cx="10873750" cy="1791757"/>
            <a:chOff x="986723" y="1432838"/>
            <a:chExt cx="8574405" cy="1412875"/>
          </a:xfrm>
        </p:grpSpPr>
        <p:sp>
          <p:nvSpPr>
            <p:cNvPr id="30" name="object 30"/>
            <p:cNvSpPr/>
            <p:nvPr/>
          </p:nvSpPr>
          <p:spPr>
            <a:xfrm>
              <a:off x="989263" y="1436615"/>
              <a:ext cx="3828415" cy="298450"/>
            </a:xfrm>
            <a:custGeom>
              <a:avLst/>
              <a:gdLst/>
              <a:ahLst/>
              <a:cxnLst/>
              <a:rect l="l" t="t" r="r" b="b"/>
              <a:pathLst>
                <a:path w="3828415" h="298450">
                  <a:moveTo>
                    <a:pt x="3828125" y="0"/>
                  </a:moveTo>
                  <a:lnTo>
                    <a:pt x="3828125" y="149213"/>
                  </a:lnTo>
                  <a:lnTo>
                    <a:pt x="0" y="149213"/>
                  </a:lnTo>
                  <a:lnTo>
                    <a:pt x="0" y="298423"/>
                  </a:lnTo>
                </a:path>
              </a:pathLst>
            </a:custGeom>
            <a:ln w="502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920320" y="1435378"/>
              <a:ext cx="1897380" cy="300355"/>
            </a:xfrm>
            <a:custGeom>
              <a:avLst/>
              <a:gdLst/>
              <a:ahLst/>
              <a:cxnLst/>
              <a:rect l="l" t="t" r="r" b="b"/>
              <a:pathLst>
                <a:path w="1897379" h="300355">
                  <a:moveTo>
                    <a:pt x="1897067" y="0"/>
                  </a:moveTo>
                  <a:lnTo>
                    <a:pt x="1897067" y="149914"/>
                  </a:lnTo>
                  <a:lnTo>
                    <a:pt x="0" y="149914"/>
                  </a:lnTo>
                  <a:lnTo>
                    <a:pt x="0" y="299826"/>
                  </a:lnTo>
                </a:path>
              </a:pathLst>
            </a:custGeom>
            <a:ln w="502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817389" y="1437789"/>
              <a:ext cx="1935480" cy="297815"/>
            </a:xfrm>
            <a:custGeom>
              <a:avLst/>
              <a:gdLst/>
              <a:ahLst/>
              <a:cxnLst/>
              <a:rect l="l" t="t" r="r" b="b"/>
              <a:pathLst>
                <a:path w="1935479" h="297814">
                  <a:moveTo>
                    <a:pt x="0" y="0"/>
                  </a:moveTo>
                  <a:lnTo>
                    <a:pt x="0" y="148624"/>
                  </a:lnTo>
                  <a:lnTo>
                    <a:pt x="1934902" y="148624"/>
                  </a:lnTo>
                  <a:lnTo>
                    <a:pt x="1934902" y="297246"/>
                  </a:lnTo>
                </a:path>
              </a:pathLst>
            </a:custGeom>
            <a:ln w="502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748439" y="1585291"/>
              <a:ext cx="1012825" cy="710565"/>
            </a:xfrm>
            <a:custGeom>
              <a:avLst/>
              <a:gdLst/>
              <a:ahLst/>
              <a:cxnLst/>
              <a:rect l="l" t="t" r="r" b="b"/>
              <a:pathLst>
                <a:path w="1012825" h="710564">
                  <a:moveTo>
                    <a:pt x="0" y="0"/>
                  </a:moveTo>
                  <a:lnTo>
                    <a:pt x="950223" y="0"/>
                  </a:lnTo>
                  <a:lnTo>
                    <a:pt x="950223" y="709981"/>
                  </a:lnTo>
                  <a:lnTo>
                    <a:pt x="1012750" y="709981"/>
                  </a:lnTo>
                </a:path>
              </a:pathLst>
            </a:custGeom>
            <a:ln w="503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761190" y="1748772"/>
              <a:ext cx="1795780" cy="1093470"/>
            </a:xfrm>
            <a:custGeom>
              <a:avLst/>
              <a:gdLst/>
              <a:ahLst/>
              <a:cxnLst/>
              <a:rect l="l" t="t" r="r" b="b"/>
              <a:pathLst>
                <a:path w="1795779" h="1093470">
                  <a:moveTo>
                    <a:pt x="1795499" y="0"/>
                  </a:moveTo>
                  <a:lnTo>
                    <a:pt x="0" y="0"/>
                  </a:lnTo>
                  <a:lnTo>
                    <a:pt x="0" y="1093000"/>
                  </a:lnTo>
                  <a:lnTo>
                    <a:pt x="1795499" y="1093000"/>
                  </a:lnTo>
                  <a:lnTo>
                    <a:pt x="1795499" y="0"/>
                  </a:lnTo>
                  <a:close/>
                </a:path>
              </a:pathLst>
            </a:custGeom>
            <a:solidFill>
              <a:srgbClr val="E79994"/>
            </a:solidFill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761190" y="1748772"/>
              <a:ext cx="1795780" cy="1093470"/>
            </a:xfrm>
            <a:custGeom>
              <a:avLst/>
              <a:gdLst/>
              <a:ahLst/>
              <a:cxnLst/>
              <a:rect l="l" t="t" r="r" b="b"/>
              <a:pathLst>
                <a:path w="1795779" h="1093470">
                  <a:moveTo>
                    <a:pt x="0" y="0"/>
                  </a:moveTo>
                  <a:lnTo>
                    <a:pt x="1795499" y="0"/>
                  </a:lnTo>
                  <a:lnTo>
                    <a:pt x="1795499" y="1093000"/>
                  </a:lnTo>
                  <a:lnTo>
                    <a:pt x="0" y="1093000"/>
                  </a:lnTo>
                  <a:lnTo>
                    <a:pt x="0" y="0"/>
                  </a:lnTo>
                  <a:close/>
                </a:path>
              </a:pathLst>
            </a:custGeom>
            <a:ln w="7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173605" y="3066765"/>
            <a:ext cx="1613789" cy="822019"/>
          </a:xfrm>
          <a:prstGeom prst="rect">
            <a:avLst/>
          </a:prstGeom>
        </p:spPr>
        <p:txBody>
          <a:bodyPr vert="horz" wrap="square" lIns="0" tIns="35432" rIns="0" bIns="0" rtlCol="0">
            <a:spAutoFit/>
          </a:bodyPr>
          <a:lstStyle/>
          <a:p>
            <a:pPr marL="366415" marR="352724" algn="ctr" defTabSz="1159642">
              <a:lnSpc>
                <a:spcPts val="1395"/>
              </a:lnSpc>
              <a:spcBef>
                <a:spcPts val="279"/>
              </a:spcBef>
              <a:buClrTx/>
            </a:pPr>
            <a:r>
              <a:rPr sz="1268" b="1" spc="-51" dirty="0">
                <a:solidFill>
                  <a:sysClr val="windowText" lastClr="000000"/>
                </a:solidFill>
                <a:latin typeface="Calibri"/>
                <a:cs typeface="Calibri"/>
              </a:rPr>
              <a:t>Task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57" dirty="0">
                <a:solidFill>
                  <a:sysClr val="windowText" lastClr="000000"/>
                </a:solidFill>
                <a:latin typeface="Calibri"/>
                <a:cs typeface="Calibri"/>
              </a:rPr>
              <a:t>Team</a:t>
            </a: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on</a:t>
            </a:r>
            <a:r>
              <a:rPr sz="1268" b="1" spc="63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CARIBE</a:t>
            </a:r>
            <a:r>
              <a:rPr sz="1268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70" dirty="0">
                <a:solidFill>
                  <a:sysClr val="windowText" lastClr="000000"/>
                </a:solidFill>
                <a:latin typeface="Calibri"/>
                <a:cs typeface="Calibri"/>
              </a:rPr>
              <a:t>WAVE</a:t>
            </a:r>
            <a:endParaRPr sz="126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1122"/>
              </a:spcBef>
              <a:buClrTx/>
            </a:pP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57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Ms.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Gisela</a:t>
            </a:r>
            <a:r>
              <a:rPr sz="888" u="heavy" spc="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Baez</a:t>
            </a:r>
            <a:r>
              <a:rPr sz="888" u="heavy" spc="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Sanchez</a:t>
            </a:r>
            <a:r>
              <a:rPr sz="888" spc="6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13" dirty="0">
                <a:solidFill>
                  <a:sysClr val="windowText" lastClr="000000"/>
                </a:solidFill>
                <a:latin typeface="Calibri"/>
                <a:cs typeface="Calibri"/>
              </a:rPr>
              <a:t>(USA/PR)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394315" y="4000307"/>
            <a:ext cx="1171688" cy="293199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algn="ctr" defTabSz="1159642">
              <a:lnSpc>
                <a:spcPts val="1053"/>
              </a:lnSpc>
              <a:spcBef>
                <a:spcPts val="127"/>
              </a:spcBef>
              <a:buClrTx/>
            </a:pP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Vice</a:t>
            </a:r>
            <a:r>
              <a:rPr sz="888" b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lnSpc>
                <a:spcPts val="1053"/>
              </a:lnSpc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888" spc="19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Antonio</a:t>
            </a:r>
            <a:r>
              <a:rPr sz="888" u="heavy" spc="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Aguilar</a:t>
            </a:r>
            <a:r>
              <a:rPr sz="888" spc="2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(VE)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106008" y="2650602"/>
            <a:ext cx="6018693" cy="3233215"/>
            <a:chOff x="4814842" y="1434075"/>
            <a:chExt cx="4745990" cy="2549525"/>
          </a:xfrm>
        </p:grpSpPr>
        <p:sp>
          <p:nvSpPr>
            <p:cNvPr id="39" name="object 39"/>
            <p:cNvSpPr/>
            <p:nvPr/>
          </p:nvSpPr>
          <p:spPr>
            <a:xfrm>
              <a:off x="4817382" y="1436615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5" y="0"/>
                  </a:moveTo>
                  <a:lnTo>
                    <a:pt x="0" y="298422"/>
                  </a:lnTo>
                </a:path>
              </a:pathLst>
            </a:custGeom>
            <a:ln w="502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761190" y="2886466"/>
              <a:ext cx="1795780" cy="1093470"/>
            </a:xfrm>
            <a:custGeom>
              <a:avLst/>
              <a:gdLst/>
              <a:ahLst/>
              <a:cxnLst/>
              <a:rect l="l" t="t" r="r" b="b"/>
              <a:pathLst>
                <a:path w="1795779" h="1093470">
                  <a:moveTo>
                    <a:pt x="1795499" y="0"/>
                  </a:moveTo>
                  <a:lnTo>
                    <a:pt x="0" y="0"/>
                  </a:lnTo>
                  <a:lnTo>
                    <a:pt x="0" y="1093000"/>
                  </a:lnTo>
                  <a:lnTo>
                    <a:pt x="1795499" y="1093000"/>
                  </a:lnTo>
                  <a:lnTo>
                    <a:pt x="1795499" y="0"/>
                  </a:lnTo>
                  <a:close/>
                </a:path>
              </a:pathLst>
            </a:custGeom>
            <a:solidFill>
              <a:srgbClr val="20DADE"/>
            </a:solidFill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761190" y="2886466"/>
              <a:ext cx="1795780" cy="1093470"/>
            </a:xfrm>
            <a:custGeom>
              <a:avLst/>
              <a:gdLst/>
              <a:ahLst/>
              <a:cxnLst/>
              <a:rect l="l" t="t" r="r" b="b"/>
              <a:pathLst>
                <a:path w="1795779" h="1093470">
                  <a:moveTo>
                    <a:pt x="0" y="0"/>
                  </a:moveTo>
                  <a:lnTo>
                    <a:pt x="1795499" y="0"/>
                  </a:lnTo>
                  <a:lnTo>
                    <a:pt x="1795499" y="1093000"/>
                  </a:lnTo>
                  <a:lnTo>
                    <a:pt x="0" y="1093000"/>
                  </a:lnTo>
                  <a:lnTo>
                    <a:pt x="0" y="0"/>
                  </a:lnTo>
                  <a:close/>
                </a:path>
              </a:pathLst>
            </a:custGeom>
            <a:ln w="7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159642">
                <a:buClrTx/>
              </a:pPr>
              <a:endParaRPr sz="228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340986" y="4512410"/>
            <a:ext cx="1278791" cy="837283"/>
          </a:xfrm>
          <a:prstGeom prst="rect">
            <a:avLst/>
          </a:prstGeom>
        </p:spPr>
        <p:txBody>
          <a:bodyPr vert="horz" wrap="square" lIns="0" tIns="37848" rIns="0" bIns="0" rtlCol="0">
            <a:spAutoFit/>
          </a:bodyPr>
          <a:lstStyle/>
          <a:p>
            <a:pPr marL="161061" marR="146566" indent="-1611" algn="ctr" defTabSz="1159642">
              <a:lnSpc>
                <a:spcPts val="1370"/>
              </a:lnSpc>
              <a:spcBef>
                <a:spcPts val="298"/>
              </a:spcBef>
              <a:buClrTx/>
            </a:pPr>
            <a:r>
              <a:rPr sz="1268" b="1" spc="-51" dirty="0">
                <a:solidFill>
                  <a:sysClr val="windowText" lastClr="000000"/>
                </a:solidFill>
                <a:latin typeface="Calibri"/>
                <a:cs typeface="Calibri"/>
              </a:rPr>
              <a:t>Task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57" dirty="0">
                <a:solidFill>
                  <a:sysClr val="windowText" lastClr="000000"/>
                </a:solidFill>
                <a:latin typeface="Calibri"/>
                <a:cs typeface="Calibri"/>
              </a:rPr>
              <a:t>Team</a:t>
            </a:r>
            <a:r>
              <a:rPr sz="1268" b="1" spc="-4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2" dirty="0">
                <a:solidFill>
                  <a:sysClr val="windowText" lastClr="000000"/>
                </a:solidFill>
                <a:latin typeface="Calibri"/>
                <a:cs typeface="Calibri"/>
              </a:rPr>
              <a:t>on</a:t>
            </a:r>
            <a:r>
              <a:rPr sz="1268" b="1" spc="63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51" dirty="0">
                <a:solidFill>
                  <a:sysClr val="windowText" lastClr="000000"/>
                </a:solidFill>
                <a:latin typeface="Calibri"/>
                <a:cs typeface="Calibri"/>
              </a:rPr>
              <a:t>Tsunami</a:t>
            </a:r>
            <a:r>
              <a:rPr sz="1268" b="1" spc="6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268" b="1" spc="-38" dirty="0">
                <a:solidFill>
                  <a:sysClr val="windowText" lastClr="000000"/>
                </a:solidFill>
                <a:latin typeface="Calibri"/>
                <a:cs typeface="Calibri"/>
              </a:rPr>
              <a:t>Ready</a:t>
            </a:r>
            <a:endParaRPr sz="126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1154"/>
              </a:spcBef>
              <a:buClrTx/>
            </a:pP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spcBef>
                <a:spcPts val="57"/>
              </a:spcBef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Matthieu</a:t>
            </a:r>
            <a:r>
              <a:rPr sz="888" u="heavy" spc="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Péroche</a:t>
            </a:r>
            <a:r>
              <a:rPr sz="888" spc="13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(FR)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95530" y="5445952"/>
            <a:ext cx="1369788" cy="272744"/>
          </a:xfrm>
          <a:prstGeom prst="rect">
            <a:avLst/>
          </a:prstGeom>
        </p:spPr>
        <p:txBody>
          <a:bodyPr vert="horz" wrap="square" lIns="0" tIns="16106" rIns="0" bIns="0" rtlCol="0">
            <a:spAutoFit/>
          </a:bodyPr>
          <a:lstStyle/>
          <a:p>
            <a:pPr algn="ctr" defTabSz="1159642">
              <a:lnSpc>
                <a:spcPts val="1034"/>
              </a:lnSpc>
              <a:spcBef>
                <a:spcPts val="127"/>
              </a:spcBef>
              <a:buClrTx/>
            </a:pPr>
            <a:r>
              <a:rPr sz="888" b="1" dirty="0">
                <a:solidFill>
                  <a:sysClr val="windowText" lastClr="000000"/>
                </a:solidFill>
                <a:latin typeface="Calibri"/>
                <a:cs typeface="Calibri"/>
              </a:rPr>
              <a:t>Vice</a:t>
            </a:r>
            <a:r>
              <a:rPr sz="888" b="1" spc="1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b="1" spc="-13" dirty="0">
                <a:solidFill>
                  <a:sysClr val="windowText" lastClr="000000"/>
                </a:solidFill>
                <a:latin typeface="Calibri"/>
                <a:cs typeface="Calibri"/>
              </a:rPr>
              <a:t>Chair: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1159642">
              <a:lnSpc>
                <a:spcPts val="1034"/>
              </a:lnSpc>
              <a:buClrTx/>
            </a:pPr>
            <a:r>
              <a:rPr sz="888" dirty="0">
                <a:solidFill>
                  <a:sysClr val="windowText" lastClr="000000"/>
                </a:solidFill>
                <a:latin typeface="Calibri"/>
                <a:cs typeface="Calibri"/>
              </a:rPr>
              <a:t>Mr.</a:t>
            </a:r>
            <a:r>
              <a:rPr sz="888" spc="-63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88" u="heavy" spc="-171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Fabio</a:t>
            </a:r>
            <a:r>
              <a:rPr sz="888" u="heavy" spc="19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Rivera-Cerdas</a:t>
            </a:r>
            <a:r>
              <a:rPr sz="888" u="heavy" spc="6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888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(CR)</a:t>
            </a:r>
            <a:endParaRPr sz="888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765140" y="3734031"/>
            <a:ext cx="78111" cy="1451927"/>
          </a:xfrm>
          <a:custGeom>
            <a:avLst/>
            <a:gdLst/>
            <a:ahLst/>
            <a:cxnLst/>
            <a:rect l="l" t="t" r="r" b="b"/>
            <a:pathLst>
              <a:path w="61595" h="1144904">
                <a:moveTo>
                  <a:pt x="0" y="0"/>
                </a:moveTo>
                <a:lnTo>
                  <a:pt x="0" y="1144562"/>
                </a:lnTo>
                <a:lnTo>
                  <a:pt x="60969" y="1144562"/>
                </a:lnTo>
              </a:path>
            </a:pathLst>
          </a:custGeom>
          <a:ln w="503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defTabSz="1159642">
              <a:buClrTx/>
            </a:pPr>
            <a:endParaRPr sz="2283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FF5063-B672-AE05-86C5-E863EFD29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95456"/>
              </p:ext>
            </p:extLst>
          </p:nvPr>
        </p:nvGraphicFramePr>
        <p:xfrm>
          <a:off x="1661746" y="1092983"/>
          <a:ext cx="7239722" cy="4913448"/>
        </p:xfrm>
        <a:graphic>
          <a:graphicData uri="http://schemas.openxmlformats.org/drawingml/2006/table">
            <a:tbl>
              <a:tblPr/>
              <a:tblGrid>
                <a:gridCol w="1190654">
                  <a:extLst>
                    <a:ext uri="{9D8B030D-6E8A-4147-A177-3AD203B41FA5}">
                      <a16:colId xmlns:a16="http://schemas.microsoft.com/office/drawing/2014/main" val="3345713670"/>
                    </a:ext>
                  </a:extLst>
                </a:gridCol>
                <a:gridCol w="2353936">
                  <a:extLst>
                    <a:ext uri="{9D8B030D-6E8A-4147-A177-3AD203B41FA5}">
                      <a16:colId xmlns:a16="http://schemas.microsoft.com/office/drawing/2014/main" val="2047054303"/>
                    </a:ext>
                  </a:extLst>
                </a:gridCol>
                <a:gridCol w="2611683">
                  <a:extLst>
                    <a:ext uri="{9D8B030D-6E8A-4147-A177-3AD203B41FA5}">
                      <a16:colId xmlns:a16="http://schemas.microsoft.com/office/drawing/2014/main" val="1248121664"/>
                    </a:ext>
                  </a:extLst>
                </a:gridCol>
                <a:gridCol w="1083449">
                  <a:extLst>
                    <a:ext uri="{9D8B030D-6E8A-4147-A177-3AD203B41FA5}">
                      <a16:colId xmlns:a16="http://schemas.microsoft.com/office/drawing/2014/main" val="19180627"/>
                    </a:ext>
                  </a:extLst>
                </a:gridCol>
              </a:tblGrid>
              <a:tr h="329313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ICG/CARIBE-EWS WGs-TTs MEMBERSHIP STATUS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24 September 2025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WG-1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003444"/>
                  </a:ext>
                </a:extLst>
              </a:tr>
              <a:tr h="3818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COUNTRY/ORGANIZATION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&amp; SURNAME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Knowledge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887688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FRÉDERIC DONDIN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BRGM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89229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RONALD SANCHEZ ESCOBAR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37359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YERINELYS SANTOS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937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ENRIQUE D. ARANGO ARIAS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CNIS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1225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MARCELINO HERNÁNDEZ GONZÁLEZ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509239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JOSÉ ANTONIO TOJIL JIMÉNEZ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INSIVUMEH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36294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 HIPPOLYTE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19866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MABIUS FRANCIS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92302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ALBERTO LOPEZ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232323"/>
                          </a:solidFill>
                          <a:effectLst/>
                          <a:latin typeface="Calibri" panose="020F0502020204030204" pitchFamily="34" charset="0"/>
                        </a:rPr>
                        <a:t>PRSN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85242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MOORE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PMEL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8202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 LUZ RENFIGO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67365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SILVIA CHACÓN-BARRANTES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SINAMOT-UNA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05221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BLADIMIR MORENO TOIRÁN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CNIS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85788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O'LEARY FERNANDO GONZALEZ MATOS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CNIS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72368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RAPHAËL PARIS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CNRS-LMV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55017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VALERIE CLOUARD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GET/OMP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46431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KENISHA JEFFREY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41133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MALCOLM JOB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8208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VERNON FRANCOIS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00901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CAROLINA HINCAPIE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PTWC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27615"/>
                  </a:ext>
                </a:extLst>
              </a:tr>
              <a:tr h="1811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DIEGO ARCAS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NOAA/NCEI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3152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NATHAN WOOD</a:t>
                      </a:r>
                    </a:p>
                  </a:txBody>
                  <a:tcPr marL="5884" marR="5884" marT="5884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USGS</a:t>
                      </a:r>
                    </a:p>
                  </a:txBody>
                  <a:tcPr marL="5884" marR="5884" marT="5884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5204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 ARCOS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NOAA/NCEI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7853"/>
                  </a:ext>
                </a:extLst>
              </a:tr>
              <a:tr h="1728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VIRGIN ISLANDS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JOEL LETANG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VITEMA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884" marR="5884" marT="588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1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31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092F8B-02F9-9E79-045E-2695335F2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5768"/>
              </p:ext>
            </p:extLst>
          </p:nvPr>
        </p:nvGraphicFramePr>
        <p:xfrm>
          <a:off x="2723063" y="1219919"/>
          <a:ext cx="6104414" cy="4829195"/>
        </p:xfrm>
        <a:graphic>
          <a:graphicData uri="http://schemas.openxmlformats.org/drawingml/2006/table">
            <a:tbl>
              <a:tblPr/>
              <a:tblGrid>
                <a:gridCol w="1003939">
                  <a:extLst>
                    <a:ext uri="{9D8B030D-6E8A-4147-A177-3AD203B41FA5}">
                      <a16:colId xmlns:a16="http://schemas.microsoft.com/office/drawing/2014/main" val="937673005"/>
                    </a:ext>
                  </a:extLst>
                </a:gridCol>
                <a:gridCol w="1984800">
                  <a:extLst>
                    <a:ext uri="{9D8B030D-6E8A-4147-A177-3AD203B41FA5}">
                      <a16:colId xmlns:a16="http://schemas.microsoft.com/office/drawing/2014/main" val="3296730923"/>
                    </a:ext>
                  </a:extLst>
                </a:gridCol>
                <a:gridCol w="2202128">
                  <a:extLst>
                    <a:ext uri="{9D8B030D-6E8A-4147-A177-3AD203B41FA5}">
                      <a16:colId xmlns:a16="http://schemas.microsoft.com/office/drawing/2014/main" val="2427680710"/>
                    </a:ext>
                  </a:extLst>
                </a:gridCol>
                <a:gridCol w="913547">
                  <a:extLst>
                    <a:ext uri="{9D8B030D-6E8A-4147-A177-3AD203B41FA5}">
                      <a16:colId xmlns:a16="http://schemas.microsoft.com/office/drawing/2014/main" val="2219335401"/>
                    </a:ext>
                  </a:extLst>
                </a:gridCol>
              </a:tblGrid>
              <a:tr h="260468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ICG/CARIBE-EWS WGs-TTs MEMBERSHIP STATUS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24 September 2025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WG-2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510250"/>
                  </a:ext>
                </a:extLst>
              </a:tr>
              <a:tr h="4049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COUNTRY/ORGANIZATION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&amp; SURNAME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Tsunami Detection, Analysis and Forecasting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997871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 VANACORE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80914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RONALD SANCHEZ ESCOBAR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121830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YERINELYS SANTOS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57421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ENRIQUE D. ARANGO ARIAS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CNIS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48037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MARCELINO HERNÁNDEZ GONZÁLEZ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ICM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99495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JOSÉ ANTONIO TOJIL JIMÉNEZ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INSIVUMEH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14042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 HIPPOLYTE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4737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MABIUS FRANCIS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5463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ALBERTO LOPEZ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232323"/>
                          </a:solidFill>
                          <a:effectLst/>
                          <a:latin typeface="Calibri" panose="020F0502020204030204" pitchFamily="34" charset="0"/>
                        </a:rPr>
                        <a:t>PRSN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24338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DOURADO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UERJ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11841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 GONZÁLEZ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37821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ESTEBAN CHAVES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71167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IVONNE ARROYO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8900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YUDIT RÍOS ORTEGA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ESGAG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07376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ARNAUD ANDRIEU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IPGP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19081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SEBASTIEN DEROUSSI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IPGP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9270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AVLON CHARLERY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97578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ANGELA HIBBERT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22077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ANNIE ZAINO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EARTHSCOPE/NOTA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41646"/>
                  </a:ext>
                </a:extLst>
              </a:tr>
              <a:tr h="1432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CHRISTA G. VON HILLEBRANDT-ANDRADE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ITIC-CAR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47513"/>
                  </a:ext>
                </a:extLst>
              </a:tr>
              <a:tr h="14325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EDWARD DAVIS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NOAA/CO-OPS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27969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WEINSTEIN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PTWC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86184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MELBOURNE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CWU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23193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 MCNAMARA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EarthScope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35569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 COLON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232323"/>
                          </a:solidFill>
                          <a:effectLst/>
                          <a:latin typeface="Calibri" panose="020F0502020204030204" pitchFamily="34" charset="0"/>
                        </a:rPr>
                        <a:t>PRSN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7255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 HUERFANO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232323"/>
                          </a:solidFill>
                          <a:effectLst/>
                          <a:latin typeface="Calibri" panose="020F0502020204030204" pitchFamily="34" charset="0"/>
                        </a:rPr>
                        <a:t>PRSN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91642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VIRGIN ISLANDS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 WATLINGTON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CCOOS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1459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CHRISTOPHER MOORE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PMEL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36067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WILFRIED STRAUCH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CATAC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56135"/>
                  </a:ext>
                </a:extLst>
              </a:tr>
              <a:tr h="13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GLORIA ROMERO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FVIS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7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32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ADBCF0-0772-AFE1-A11F-94867EF03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74197"/>
              </p:ext>
            </p:extLst>
          </p:nvPr>
        </p:nvGraphicFramePr>
        <p:xfrm>
          <a:off x="2005121" y="1243147"/>
          <a:ext cx="7953157" cy="4371705"/>
        </p:xfrm>
        <a:graphic>
          <a:graphicData uri="http://schemas.openxmlformats.org/drawingml/2006/table">
            <a:tbl>
              <a:tblPr/>
              <a:tblGrid>
                <a:gridCol w="1307986">
                  <a:extLst>
                    <a:ext uri="{9D8B030D-6E8A-4147-A177-3AD203B41FA5}">
                      <a16:colId xmlns:a16="http://schemas.microsoft.com/office/drawing/2014/main" val="1553740913"/>
                    </a:ext>
                  </a:extLst>
                </a:gridCol>
                <a:gridCol w="2585904">
                  <a:extLst>
                    <a:ext uri="{9D8B030D-6E8A-4147-A177-3AD203B41FA5}">
                      <a16:colId xmlns:a16="http://schemas.microsoft.com/office/drawing/2014/main" val="20536443"/>
                    </a:ext>
                  </a:extLst>
                </a:gridCol>
                <a:gridCol w="2869050">
                  <a:extLst>
                    <a:ext uri="{9D8B030D-6E8A-4147-A177-3AD203B41FA5}">
                      <a16:colId xmlns:a16="http://schemas.microsoft.com/office/drawing/2014/main" val="1898880126"/>
                    </a:ext>
                  </a:extLst>
                </a:gridCol>
                <a:gridCol w="1190217">
                  <a:extLst>
                    <a:ext uri="{9D8B030D-6E8A-4147-A177-3AD203B41FA5}">
                      <a16:colId xmlns:a16="http://schemas.microsoft.com/office/drawing/2014/main" val="4240084622"/>
                    </a:ext>
                  </a:extLst>
                </a:gridCol>
              </a:tblGrid>
              <a:tr h="335105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ICG/CARIBE-EWS WGs-TTs MEMBERSHIP STATUS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24 September 2025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WG-3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126956"/>
                  </a:ext>
                </a:extLst>
              </a:tr>
              <a:tr h="4892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COUNTRY/ORGANIZATION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&amp; SURNAME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Tsunami Warning Dissemination and Communication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628835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CHRISTA G. VON HILLEBRANDT-ANDRADE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ITIC-CAR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44883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JOSÉ ANTONIO TOJIL JIMÉNEZ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INSIVUMEH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305018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 HIPPOLYTE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02300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MABIUS FRANCIS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45351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WILFRIED STRAUCH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CATAC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89477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CAROLINA HINCAPIE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PTWC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46005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RACQUEL DAVIS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69171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WILBERTH STEBAN FORERO WAGNER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DIMAR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72552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KRISTEL ESPINOZA HERNÁNDEZ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94037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 MERCERON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MeteoFrance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83093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PABLO DANIEL MARTINEZ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INSIVUMEH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80265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MIGUEL FLORES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CATAC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98032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 AIMABLE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200808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UNDRR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JENNIFER GURALNICK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UNDRR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69171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UNDRR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 HANSEN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UNDRR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24071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MCCREERY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PTWC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5133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TORRES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232323"/>
                          </a:solidFill>
                          <a:effectLst/>
                          <a:latin typeface="Calibri" panose="020F0502020204030204" pitchFamily="34" charset="0"/>
                        </a:rPr>
                        <a:t>PRSN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02419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VIRGIN ISLANDS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ASIM FRETT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VITEMA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62461"/>
                  </a:ext>
                </a:extLst>
              </a:tr>
              <a:tr h="1759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WMO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RODNEY MARTINEZ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WMO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08102"/>
                  </a:ext>
                </a:extLst>
              </a:tr>
              <a:tr h="1843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UK-ANGUILLA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TREVOR QUEELEY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DDM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6702" marR="6702" marT="67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1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5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2C5437-48D4-F24E-541C-267F247AC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24029"/>
              </p:ext>
            </p:extLst>
          </p:nvPr>
        </p:nvGraphicFramePr>
        <p:xfrm>
          <a:off x="2435469" y="1253332"/>
          <a:ext cx="7077862" cy="4751820"/>
        </p:xfrm>
        <a:graphic>
          <a:graphicData uri="http://schemas.openxmlformats.org/drawingml/2006/table">
            <a:tbl>
              <a:tblPr/>
              <a:tblGrid>
                <a:gridCol w="1164034">
                  <a:extLst>
                    <a:ext uri="{9D8B030D-6E8A-4147-A177-3AD203B41FA5}">
                      <a16:colId xmlns:a16="http://schemas.microsoft.com/office/drawing/2014/main" val="1911556785"/>
                    </a:ext>
                  </a:extLst>
                </a:gridCol>
                <a:gridCol w="2301308">
                  <a:extLst>
                    <a:ext uri="{9D8B030D-6E8A-4147-A177-3AD203B41FA5}">
                      <a16:colId xmlns:a16="http://schemas.microsoft.com/office/drawing/2014/main" val="1582372999"/>
                    </a:ext>
                  </a:extLst>
                </a:gridCol>
                <a:gridCol w="2553293">
                  <a:extLst>
                    <a:ext uri="{9D8B030D-6E8A-4147-A177-3AD203B41FA5}">
                      <a16:colId xmlns:a16="http://schemas.microsoft.com/office/drawing/2014/main" val="3906853716"/>
                    </a:ext>
                  </a:extLst>
                </a:gridCol>
                <a:gridCol w="1059227">
                  <a:extLst>
                    <a:ext uri="{9D8B030D-6E8A-4147-A177-3AD203B41FA5}">
                      <a16:colId xmlns:a16="http://schemas.microsoft.com/office/drawing/2014/main" val="919390046"/>
                    </a:ext>
                  </a:extLst>
                </a:gridCol>
              </a:tblGrid>
              <a:tr h="314481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ICG/CARIBE-EWS WGs-TTs MEMBERSHIP STATUS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24 September 2025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WG-4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012483"/>
                  </a:ext>
                </a:extLst>
              </a:tr>
              <a:tr h="4591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COUNTRY/ORGANIZATION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&amp; SURNAME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Preparedness and Response Capabilities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345112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KITTS &amp; NEVIS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JACOB NGUMBAH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NDM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62023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CHRISTA G. VON HILLEBRANDT-ANDRADE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ITIC-CAR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15775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JOSÉ ANTONIO TOJIL JIMÉNEZ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INSIVUMEH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30560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 HIPPOLYTE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14288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MABIUS FRANCIS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427734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KRISTEL ESPINOZA HERNÁNDEZ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86840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RONALD SANCHEZ ESCOBAR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48387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 LUZ RENFIGO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GMD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22982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SILVIA CHACÓN-BARRANTES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SINAMOT-UNA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87922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UNESCO/IOC/CTIC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ALISON BROME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UNESCO/IOC/CTIC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99541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FABIO RIVERA-CERDAS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80793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ARMELLE ALAMELLE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PREFECTURE GUADELOUPE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33482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 POLINACCI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EMIZA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82229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ELOISE MERCUEL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PREFECTURE ST MARTIN &amp; ST BATHELEMY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86702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JULIEN MARIE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PREFECTURE MARTINIQUE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61572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MARIE-NOELLE RAVEAU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HCTM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15925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MATTHIEU PÉROCHE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 MONTPELLIER 3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492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 TYBURN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65634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MEDARD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50588"/>
                  </a:ext>
                </a:extLst>
              </a:tr>
              <a:tr h="1729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 &amp; TOBAGO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STACEY EDWARDS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UWI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19977"/>
                  </a:ext>
                </a:extLst>
              </a:tr>
              <a:tr h="1729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 RUIZ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232323"/>
                          </a:solidFill>
                          <a:effectLst/>
                          <a:latin typeface="Calibri" panose="020F0502020204030204" pitchFamily="34" charset="0"/>
                        </a:rPr>
                        <a:t>PRSN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03583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VIRGIN ISLANDS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REGINA BROWNE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USVI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5760" marR="5760" marT="5760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1106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GRENADA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KAWANA JONES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YEAC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59694"/>
                  </a:ext>
                </a:extLst>
              </a:tr>
              <a:tr h="1651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LIDIA TORRES BERNHARD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UNAH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5760" marR="5760" marT="57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6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6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390B52-ECB2-E6B7-598E-221FF5EB0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70056"/>
              </p:ext>
            </p:extLst>
          </p:nvPr>
        </p:nvGraphicFramePr>
        <p:xfrm>
          <a:off x="1513254" y="1459292"/>
          <a:ext cx="9042399" cy="2815590"/>
        </p:xfrm>
        <a:graphic>
          <a:graphicData uri="http://schemas.openxmlformats.org/drawingml/2006/table">
            <a:tbl>
              <a:tblPr/>
              <a:tblGrid>
                <a:gridCol w="1487124">
                  <a:extLst>
                    <a:ext uri="{9D8B030D-6E8A-4147-A177-3AD203B41FA5}">
                      <a16:colId xmlns:a16="http://schemas.microsoft.com/office/drawing/2014/main" val="563072161"/>
                    </a:ext>
                  </a:extLst>
                </a:gridCol>
                <a:gridCol w="2940062">
                  <a:extLst>
                    <a:ext uri="{9D8B030D-6E8A-4147-A177-3AD203B41FA5}">
                      <a16:colId xmlns:a16="http://schemas.microsoft.com/office/drawing/2014/main" val="1727560865"/>
                    </a:ext>
                  </a:extLst>
                </a:gridCol>
                <a:gridCol w="3261987">
                  <a:extLst>
                    <a:ext uri="{9D8B030D-6E8A-4147-A177-3AD203B41FA5}">
                      <a16:colId xmlns:a16="http://schemas.microsoft.com/office/drawing/2014/main" val="1578392959"/>
                    </a:ext>
                  </a:extLst>
                </a:gridCol>
                <a:gridCol w="1353226">
                  <a:extLst>
                    <a:ext uri="{9D8B030D-6E8A-4147-A177-3AD203B41FA5}">
                      <a16:colId xmlns:a16="http://schemas.microsoft.com/office/drawing/2014/main" val="426146659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ICG/CARIBE-EWS WGs-TTs MEMBERSHIP STATUS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24 September 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TT-CW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99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COUNTRY/ORGANIZATION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&amp; SURNAME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CARIBE WAVE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739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- PUERTO RICO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GISELA BAEZ-SANCHEZ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448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JOSÉ ANTONIO TOJIL JIMÉNEZ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INSIVUMEH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248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 HIPPOLYTE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7228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MABIUS FRANCIS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STLFS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83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 TYBURN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473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VALERIE CLOUARD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GET/OMP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435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MALCOLM JOB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835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LUCIUS LAKE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103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 &amp; TOBAGO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EROUSCILLA P JOSEPH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SRC-UWI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94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 R. AGUILAR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FVIS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05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9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81EBB7-EA1A-D92A-83D4-938AB6037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76325"/>
              </p:ext>
            </p:extLst>
          </p:nvPr>
        </p:nvGraphicFramePr>
        <p:xfrm>
          <a:off x="1478085" y="1749437"/>
          <a:ext cx="9042399" cy="1215390"/>
        </p:xfrm>
        <a:graphic>
          <a:graphicData uri="http://schemas.openxmlformats.org/drawingml/2006/table">
            <a:tbl>
              <a:tblPr/>
              <a:tblGrid>
                <a:gridCol w="1487124">
                  <a:extLst>
                    <a:ext uri="{9D8B030D-6E8A-4147-A177-3AD203B41FA5}">
                      <a16:colId xmlns:a16="http://schemas.microsoft.com/office/drawing/2014/main" val="3445126912"/>
                    </a:ext>
                  </a:extLst>
                </a:gridCol>
                <a:gridCol w="2940062">
                  <a:extLst>
                    <a:ext uri="{9D8B030D-6E8A-4147-A177-3AD203B41FA5}">
                      <a16:colId xmlns:a16="http://schemas.microsoft.com/office/drawing/2014/main" val="1031082401"/>
                    </a:ext>
                  </a:extLst>
                </a:gridCol>
                <a:gridCol w="3261987">
                  <a:extLst>
                    <a:ext uri="{9D8B030D-6E8A-4147-A177-3AD203B41FA5}">
                      <a16:colId xmlns:a16="http://schemas.microsoft.com/office/drawing/2014/main" val="2450570301"/>
                    </a:ext>
                  </a:extLst>
                </a:gridCol>
                <a:gridCol w="1353226">
                  <a:extLst>
                    <a:ext uri="{9D8B030D-6E8A-4147-A177-3AD203B41FA5}">
                      <a16:colId xmlns:a16="http://schemas.microsoft.com/office/drawing/2014/main" val="1663570212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ICG/CARIBE-EWS WGs-TTs MEMBERSHIP STATUS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of 24 September 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TT-TR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7422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COUNTRY/ORGANIZATION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&amp; SURNAME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TSUNAMI READY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192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MATTHIEU PÉROCHE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 MONTPELLIER 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629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FABIO RIVERA-CERDAS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VICE-CHAIR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73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198795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1346</Words>
  <Application>Microsoft Office PowerPoint</Application>
  <PresentationFormat>Widescreen</PresentationFormat>
  <Paragraphs>560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Roboto</vt:lpstr>
      <vt:lpstr>Calibri</vt:lpstr>
      <vt:lpstr>Arial</vt:lpstr>
      <vt:lpstr>9_Custom Design</vt:lpstr>
      <vt:lpstr>1_Office Theme</vt:lpstr>
      <vt:lpstr>8_Custom Design</vt:lpstr>
      <vt:lpstr>Office Theme</vt:lpstr>
      <vt:lpstr>PowerPoint Presentation</vt:lpstr>
      <vt:lpstr>PowerPoint Presentation</vt:lpstr>
      <vt:lpstr>Intergovernmental Coordination Group for the Tsunami and Other Coastal Hazards Warning System for the Caribbean and Adjacent Regions (ICG/CARIBE-EWS) ORGANISATIONAL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Aliaga, Bernardo</cp:lastModifiedBy>
  <cp:revision>66</cp:revision>
  <dcterms:created xsi:type="dcterms:W3CDTF">2019-09-03T09:02:06Z</dcterms:created>
  <dcterms:modified xsi:type="dcterms:W3CDTF">2026-04-24T11:36:14Z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