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4" r:id="rId5"/>
    <p:sldId id="268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oA1x16LZtQgoXIEKcecqCSUaU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FDE6FE2B-F721-0199-D67E-1C4A75BA2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9A087663-87D7-3376-7E52-A3CFBFAF63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D24BB30D-6418-019C-37B2-C8F811F57C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8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429532F9-3A03-E4A4-A34A-E502C9622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C092F362-DE52-B942-C801-1AA19C55F9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546A94EB-E4BB-6BE4-DAC1-FA4814C271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368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C33B645E-1402-DF7E-5B02-FEEAB5D67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471699A0-5C26-1B5E-8E72-979F463C9B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A952D175-F217-BB1D-808A-FE2BFB801A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9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0BC59243-264F-70F1-2148-E90FED19B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C120213F-6C09-E55D-589F-80D75997C0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DB6BE6B9-40F7-D61D-3F37-B90CE5EC11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524000" y="720680"/>
            <a:ext cx="9144000" cy="16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PT" sz="4000" b="1" dirty="0" err="1">
                <a:latin typeface="Calibri"/>
                <a:ea typeface="Calibri"/>
                <a:cs typeface="Calibri"/>
                <a:sym typeface="Calibri"/>
              </a:rPr>
              <a:t>Update</a:t>
            </a:r>
            <a:r>
              <a:rPr lang="pt-PT" sz="40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4000" b="1" dirty="0" err="1"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4000" b="1" dirty="0"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4000" b="1" dirty="0" err="1"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lang="pt-PT" sz="40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4000" b="1" dirty="0" err="1"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lang="pt-PT" sz="40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4000" b="1" dirty="0" err="1"/>
              <a:t>I</a:t>
            </a:r>
            <a:r>
              <a:rPr lang="pt-PT" sz="4000" b="1" dirty="0" err="1">
                <a:latin typeface="Calibri"/>
                <a:ea typeface="Calibri"/>
                <a:cs typeface="Calibri"/>
                <a:sym typeface="Calibri"/>
              </a:rPr>
              <a:t>mplementation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524000" y="3258417"/>
            <a:ext cx="9144000" cy="119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 dirty="0" err="1"/>
              <a:t>Alessio</a:t>
            </a:r>
            <a:r>
              <a:rPr lang="pt-PT" dirty="0"/>
              <a:t> </a:t>
            </a:r>
            <a:r>
              <a:rPr lang="pt-PT" dirty="0" err="1"/>
              <a:t>Piatanesi</a:t>
            </a:r>
            <a:r>
              <a:rPr lang="pt-PT" dirty="0"/>
              <a:t> &amp; Fernando Carrilho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 dirty="0"/>
              <a:t>(</a:t>
            </a:r>
            <a:r>
              <a:rPr lang="pt-PT" dirty="0" err="1"/>
              <a:t>Co-Chairs</a:t>
            </a:r>
            <a:r>
              <a:rPr lang="pt-PT" dirty="0"/>
              <a:t>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1409289" y="5622416"/>
            <a:ext cx="9144000" cy="931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Steering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ICG/</a:t>
            </a:r>
            <a:r>
              <a:rPr lang="pt-P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NEAMTWS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Istanbul, 15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-16</a:t>
            </a: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pt-P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4462F004-FA6A-F0AE-CC2F-E94E73744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E99B8EFE-A40F-1FBC-B6FE-0534F02953E6}"/>
              </a:ext>
            </a:extLst>
          </p:cNvPr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4F9B75D6-91EE-F72A-A1D2-6971E152CF7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5A643D2F-F016-7F8D-7946-EB8B047EBC93}"/>
              </a:ext>
            </a:extLst>
          </p:cNvPr>
          <p:cNvSpPr/>
          <p:nvPr/>
        </p:nvSpPr>
        <p:spPr>
          <a:xfrm>
            <a:off x="1011219" y="1205334"/>
            <a:ext cx="9756950" cy="4493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800" dirty="0"/>
              <a:t>The adoption of threat levels is strongly recommended in the GSDD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lang="en-GB" sz="1800" i="1" dirty="0"/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GB" sz="1800" i="1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800" dirty="0"/>
              <a:t>On </a:t>
            </a:r>
            <a:r>
              <a:rPr lang="en-GB" sz="1800" b="1" dirty="0"/>
              <a:t>February 2024</a:t>
            </a:r>
            <a:r>
              <a:rPr lang="en-GB" sz="1800" dirty="0"/>
              <a:t>, the TOWS Task Team on Tsunami Watch Operations...</a:t>
            </a:r>
          </a:p>
          <a:p>
            <a:pPr marL="457200" algn="just" rtl="0">
              <a:spcBef>
                <a:spcPts val="1200"/>
              </a:spcBef>
              <a:spcAft>
                <a:spcPts val="1200"/>
              </a:spcAft>
            </a:pPr>
            <a:r>
              <a:rPr lang="en-GB" sz="1800" i="1" dirty="0"/>
              <a:t>	«Requests the ICG/NEAMTWS to implement </a:t>
            </a:r>
            <a:r>
              <a:rPr lang="en-GB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threat levels described in Global Services Definition Document to help harmonise global tsunami threat information products as soon as practical”</a:t>
            </a:r>
          </a:p>
          <a:p>
            <a:pPr marL="457200" algn="just" rtl="0">
              <a:spcBef>
                <a:spcPts val="1200"/>
              </a:spcBef>
              <a:spcAft>
                <a:spcPts val="1200"/>
              </a:spcAft>
            </a:pPr>
            <a:endParaRPr lang="en-GB" sz="2400" b="0" dirty="0">
              <a:effectLst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/>
            </a:pPr>
            <a:r>
              <a:rPr kumimoji="0" lang="en-GB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From this moment on,</a:t>
            </a:r>
            <a:r>
              <a:rPr lang="en-GB" sz="1800" dirty="0"/>
              <a:t> taking advantage of the drafting </a:t>
            </a:r>
            <a:r>
              <a:rPr kumimoji="0" lang="en-GB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process of the new Operational User Guide, TTs on Operations and on Documentation, TSPs and NTWCs representatives started working towards adopting the threat level message format in NEAMTWS</a:t>
            </a:r>
          </a:p>
          <a:p>
            <a:br>
              <a:rPr lang="en-GB" sz="2400" dirty="0"/>
            </a:br>
            <a:r>
              <a:rPr lang="en-GB" sz="1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89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B8B331-186D-2731-02BD-D31BE64C6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C946F474-2357-DD20-EB49-84F5811FC30C}"/>
              </a:ext>
            </a:extLst>
          </p:cNvPr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C26EAB51-4065-8115-4144-61E25A7663E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717981A1-6DE0-FDEE-821B-B384755CF908}"/>
              </a:ext>
            </a:extLst>
          </p:cNvPr>
          <p:cNvSpPr/>
          <p:nvPr/>
        </p:nvSpPr>
        <p:spPr>
          <a:xfrm>
            <a:off x="1011219" y="951419"/>
            <a:ext cx="10108726" cy="461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Organization of in person and online joint meeting of TT on Operations, TT on Documentation, TSPs and NTWCs  representatives</a:t>
            </a:r>
            <a:endParaRPr lang="en-GB" sz="1800" dirty="0">
              <a:latin typeface="Calibri"/>
              <a:cs typeface="Calibri"/>
              <a:sym typeface="Calibri"/>
            </a:endParaRPr>
          </a:p>
          <a:p>
            <a:pPr lvl="4">
              <a:spcBef>
                <a:spcPts val="600"/>
              </a:spcBef>
              <a:buSzPts val="1600"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</a:t>
            </a: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- 6-7 Jun</a:t>
            </a:r>
            <a:r>
              <a:rPr lang="en-GB" sz="1800" i="1" dirty="0">
                <a:latin typeface="Calibri"/>
                <a:cs typeface="Calibri"/>
                <a:sym typeface="Calibri"/>
              </a:rPr>
              <a:t>, Athens</a:t>
            </a:r>
          </a:p>
          <a:p>
            <a:pPr lvl="4">
              <a:spcBef>
                <a:spcPts val="600"/>
              </a:spcBef>
              <a:buSzPts val="1600"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-</a:t>
            </a:r>
            <a:r>
              <a:rPr lang="en-GB" sz="1800" i="1" dirty="0">
                <a:latin typeface="Calibri"/>
                <a:cs typeface="Calibri"/>
                <a:sym typeface="Calibri"/>
              </a:rPr>
              <a:t> 10 Sep, online</a:t>
            </a:r>
          </a:p>
          <a:p>
            <a:pPr lvl="4">
              <a:spcBef>
                <a:spcPts val="600"/>
              </a:spcBef>
              <a:buSzPts val="1600"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- 30 </a:t>
            </a:r>
            <a:r>
              <a:rPr lang="en-GB" sz="1800" i="1" dirty="0">
                <a:latin typeface="Calibri"/>
                <a:cs typeface="Calibri"/>
                <a:sym typeface="Calibri"/>
              </a:rPr>
              <a:t>S</a:t>
            </a: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ep – 1 </a:t>
            </a:r>
            <a:r>
              <a:rPr lang="en-GB" sz="1800" i="1" dirty="0">
                <a:latin typeface="Calibri"/>
                <a:cs typeface="Calibri"/>
                <a:sym typeface="Calibri"/>
              </a:rPr>
              <a:t>Oct, Rome</a:t>
            </a:r>
          </a:p>
          <a:p>
            <a:pPr lvl="4">
              <a:spcBef>
                <a:spcPts val="600"/>
              </a:spcBef>
              <a:buSzPts val="1600"/>
              <a:defRPr/>
            </a:pPr>
            <a:r>
              <a:rPr lang="en-GB" sz="1800" i="1" dirty="0">
                <a:latin typeface="Calibri"/>
                <a:cs typeface="Calibri"/>
                <a:sym typeface="Calibri"/>
              </a:rPr>
              <a:t>	- 29 Oct, online</a:t>
            </a:r>
          </a:p>
          <a:p>
            <a:pPr lvl="4">
              <a:spcBef>
                <a:spcPts val="600"/>
              </a:spcBef>
              <a:buSzPts val="1600"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	- 22 Nov, 	online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endParaRPr lang="en-GB" sz="1800" i="1" dirty="0">
              <a:latin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latin typeface="Calibri"/>
                <a:cs typeface="Calibri"/>
                <a:sym typeface="Calibri"/>
              </a:rPr>
              <a:t>In-depth discussion on:</a:t>
            </a:r>
          </a:p>
          <a:p>
            <a:pPr lvl="3">
              <a:spcBef>
                <a:spcPts val="600"/>
              </a:spcBef>
              <a:buSzPts val="1600"/>
              <a:defRPr/>
            </a:pPr>
            <a:r>
              <a:rPr lang="en-GB" sz="1800" dirty="0">
                <a:latin typeface="Calibri"/>
                <a:cs typeface="Calibri"/>
                <a:sym typeface="Calibri"/>
              </a:rPr>
              <a:t>	</a:t>
            </a:r>
            <a:r>
              <a:rPr lang="en-GB" sz="1800" i="1" dirty="0">
                <a:latin typeface="Calibri"/>
                <a:cs typeface="Calibri"/>
                <a:sym typeface="Calibri"/>
              </a:rPr>
              <a:t>- naming of the threat levels</a:t>
            </a:r>
          </a:p>
          <a:p>
            <a:pPr lvl="3">
              <a:spcBef>
                <a:spcPts val="600"/>
              </a:spcBef>
              <a:buSzPts val="1600"/>
              <a:defRPr/>
            </a:pPr>
            <a:r>
              <a:rPr lang="en-GB" sz="1800" i="1" dirty="0">
                <a:latin typeface="Calibri"/>
                <a:cs typeface="Calibri"/>
                <a:sym typeface="Calibri"/>
              </a:rPr>
              <a:t>	- structure and content of the messages</a:t>
            </a:r>
          </a:p>
          <a:p>
            <a:pPr lvl="3">
              <a:spcBef>
                <a:spcPts val="600"/>
              </a:spcBef>
              <a:buSzPts val="1600"/>
              <a:defRPr/>
            </a:pPr>
            <a:endParaRPr lang="en-GB" sz="1800" i="1" dirty="0">
              <a:latin typeface="Calibri"/>
              <a:cs typeface="Calibri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latin typeface="Calibri"/>
                <a:cs typeface="Calibri"/>
                <a:sym typeface="Calibri"/>
              </a:rPr>
              <a:t>T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he </a:t>
            </a:r>
            <a:r>
              <a:rPr lang="en-GB" sz="1800" dirty="0">
                <a:latin typeface="Calibri"/>
                <a:cs typeface="Calibri"/>
                <a:sym typeface="Calibri"/>
              </a:rPr>
              <a:t>meeting report contains the main topics discussed and some decisions we took. </a:t>
            </a:r>
          </a:p>
        </p:txBody>
      </p:sp>
    </p:spTree>
    <p:extLst>
      <p:ext uri="{BB962C8B-B14F-4D97-AF65-F5344CB8AC3E}">
        <p14:creationId xmlns:p14="http://schemas.microsoft.com/office/powerpoint/2010/main" val="279364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10D8489C-37A1-3929-9AAB-8220C72D7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727827D8-4977-0B0E-3DF8-C89C92563567}"/>
              </a:ext>
            </a:extLst>
          </p:cNvPr>
          <p:cNvSpPr txBox="1"/>
          <p:nvPr/>
        </p:nvSpPr>
        <p:spPr>
          <a:xfrm>
            <a:off x="0" y="0"/>
            <a:ext cx="510802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Naming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of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threat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levels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6FDB5E97-34DF-D6C1-AB7C-613F11F48A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DC04EEA4-1D16-D95B-D18B-B3103153B71D}"/>
              </a:ext>
            </a:extLst>
          </p:cNvPr>
          <p:cNvSpPr/>
          <p:nvPr/>
        </p:nvSpPr>
        <p:spPr>
          <a:xfrm>
            <a:off x="462454" y="951419"/>
            <a:ext cx="10951779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dirty="0"/>
              <a:t>We decided to minimize the changes with respect to the consolidated scheme that was in place for more than 10 years in the NEAM region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800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dirty="0"/>
              <a:t>Adopt a 3-level scheme (2 threat level + 1 no threat) in order to preserve the well known WATCH, ADVISORY and INFORMATION messages. In particular:</a:t>
            </a:r>
          </a:p>
          <a:p>
            <a:pPr>
              <a:spcBef>
                <a:spcPts val="600"/>
              </a:spcBef>
              <a:buSzPts val="1600"/>
              <a:defRPr/>
            </a:pPr>
            <a:r>
              <a:rPr lang="en-IT" sz="1800" dirty="0"/>
              <a:t>	</a:t>
            </a:r>
            <a:r>
              <a:rPr lang="en-IT" sz="1000" dirty="0"/>
              <a:t>* </a:t>
            </a:r>
            <a:r>
              <a:rPr lang="en-IT" sz="1000" b="1" dirty="0"/>
              <a:t>THREAT OF TSUNAMI INUNDATION </a:t>
            </a:r>
            <a:r>
              <a:rPr lang="en-IT" sz="1000" dirty="0"/>
              <a:t>– TSUNAMI WAVES EXCEEDING 0.5 METERS ABOVE THE TIDE LEVEL ARE POSSIBLE FOR SOME COASTS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000" dirty="0"/>
          </a:p>
          <a:p>
            <a:pPr>
              <a:spcBef>
                <a:spcPts val="600"/>
              </a:spcBef>
              <a:buSzPts val="1600"/>
              <a:defRPr/>
            </a:pPr>
            <a:r>
              <a:rPr lang="en-IT" sz="1000" dirty="0"/>
              <a:t>	</a:t>
            </a:r>
            <a:r>
              <a:rPr lang="en-IT" sz="1000" b="1" dirty="0"/>
              <a:t>* THREAT TO COASTAL MARINE AREAS </a:t>
            </a:r>
            <a:r>
              <a:rPr lang="en-IT" sz="1000" dirty="0"/>
              <a:t>– TSUNAMI WAVES REACHING 0.2 TO 0.5 METERS ABOVE THE TIDE LEVEL ARE POSSIBLE FOR SOME COASTS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000" dirty="0"/>
          </a:p>
          <a:p>
            <a:pPr>
              <a:spcBef>
                <a:spcPts val="600"/>
              </a:spcBef>
              <a:buSzPts val="1600"/>
              <a:defRPr/>
            </a:pPr>
            <a:r>
              <a:rPr lang="en-IT" sz="1000" dirty="0"/>
              <a:t>	* </a:t>
            </a:r>
            <a:r>
              <a:rPr lang="en-IT" sz="1000" b="1" dirty="0"/>
              <a:t>NO TSUNAMI THREAT</a:t>
            </a:r>
            <a:r>
              <a:rPr lang="en-IT" sz="1000" dirty="0"/>
              <a:t> – TSUNAMI WAVES BELOW 0.2 METERS ABOVE THE TIDE LEVEL ARE POSSIBLE FOR SOME COASTS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800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dirty="0"/>
              <a:t>Several modification of the messages are needed to properly reflect the new threat levels: message templates are in preparation</a:t>
            </a:r>
          </a:p>
        </p:txBody>
      </p:sp>
    </p:spTree>
    <p:extLst>
      <p:ext uri="{BB962C8B-B14F-4D97-AF65-F5344CB8AC3E}">
        <p14:creationId xmlns:p14="http://schemas.microsoft.com/office/powerpoint/2010/main" val="421981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F5719851-223C-8149-C008-63E1C22D7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>
            <a:extLst>
              <a:ext uri="{FF2B5EF4-FFF2-40B4-BE49-F238E27FC236}">
                <a16:creationId xmlns:a16="http://schemas.microsoft.com/office/drawing/2014/main" id="{298C40F3-5DE4-4FC9-A392-615840549397}"/>
              </a:ext>
            </a:extLst>
          </p:cNvPr>
          <p:cNvSpPr txBox="1"/>
          <p:nvPr/>
        </p:nvSpPr>
        <p:spPr>
          <a:xfrm>
            <a:off x="0" y="0"/>
            <a:ext cx="687376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Structure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and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content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of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messages</a:t>
            </a:r>
            <a:r>
              <a:rPr lang="pt-PT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107" name="Google Shape;107;p4">
            <a:extLst>
              <a:ext uri="{FF2B5EF4-FFF2-40B4-BE49-F238E27FC236}">
                <a16:creationId xmlns:a16="http://schemas.microsoft.com/office/drawing/2014/main" id="{27560359-0FEC-1951-970E-B86A8EB5AED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>
            <a:extLst>
              <a:ext uri="{FF2B5EF4-FFF2-40B4-BE49-F238E27FC236}">
                <a16:creationId xmlns:a16="http://schemas.microsoft.com/office/drawing/2014/main" id="{F7ABCD00-C4BE-75DD-EDEB-350641981DB2}"/>
              </a:ext>
            </a:extLst>
          </p:cNvPr>
          <p:cNvSpPr/>
          <p:nvPr/>
        </p:nvSpPr>
        <p:spPr>
          <a:xfrm>
            <a:off x="462454" y="951419"/>
            <a:ext cx="10951779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SzPts val="1600"/>
              <a:defRPr/>
            </a:pPr>
            <a:endParaRPr lang="en-IT" sz="1800" dirty="0"/>
          </a:p>
        </p:txBody>
      </p:sp>
      <p:sp>
        <p:nvSpPr>
          <p:cNvPr id="2" name="Google Shape;108;p4">
            <a:extLst>
              <a:ext uri="{FF2B5EF4-FFF2-40B4-BE49-F238E27FC236}">
                <a16:creationId xmlns:a16="http://schemas.microsoft.com/office/drawing/2014/main" id="{3B82637F-463E-1870-C21B-0D1BD5A9BC89}"/>
              </a:ext>
            </a:extLst>
          </p:cNvPr>
          <p:cNvSpPr/>
          <p:nvPr/>
        </p:nvSpPr>
        <p:spPr>
          <a:xfrm>
            <a:off x="462454" y="951419"/>
            <a:ext cx="10951779" cy="320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SzPts val="1600"/>
              <a:defRPr/>
            </a:pPr>
            <a:r>
              <a:rPr lang="en-IT" sz="1800" dirty="0"/>
              <a:t>Beside the implementation of threat level, there are several open issues: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800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endParaRPr lang="en-IT" sz="1800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i="1" dirty="0"/>
              <a:t>Opportunity to simplify the messages and/or rearranging the information</a:t>
            </a:r>
          </a:p>
          <a:p>
            <a:pPr>
              <a:spcBef>
                <a:spcPts val="600"/>
              </a:spcBef>
              <a:buSzPts val="1600"/>
              <a:defRPr/>
            </a:pPr>
            <a:endParaRPr lang="en-IT" sz="1800" i="1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i="1" dirty="0"/>
              <a:t>Sea level observations and analysis (e.g. </a:t>
            </a:r>
            <a:r>
              <a:rPr lang="en-GB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whether reporting or not the polarity of measurements)</a:t>
            </a:r>
            <a:endParaRPr lang="en-IT" sz="1800" i="1" dirty="0"/>
          </a:p>
          <a:p>
            <a:pPr>
              <a:spcBef>
                <a:spcPts val="600"/>
              </a:spcBef>
              <a:buSzPts val="1600"/>
              <a:defRPr/>
            </a:pPr>
            <a:endParaRPr lang="en-IT" sz="1800" i="1" dirty="0"/>
          </a:p>
          <a:p>
            <a:pPr marL="285750" indent="-285750">
              <a:spcBef>
                <a:spcPts val="600"/>
              </a:spcBef>
              <a:buSzPts val="1600"/>
              <a:buFont typeface="Arial" panose="020B0604020202020204" pitchFamily="34" charset="0"/>
              <a:buChar char="•"/>
              <a:defRPr/>
            </a:pPr>
            <a:r>
              <a:rPr lang="en-IT" sz="1800" i="1" dirty="0"/>
              <a:t>Adoption of electronic format to be used among TSPs and NTWCs (json, xml,...): project EPOS ON will help on this matter</a:t>
            </a:r>
          </a:p>
        </p:txBody>
      </p:sp>
    </p:spTree>
    <p:extLst>
      <p:ext uri="{BB962C8B-B14F-4D97-AF65-F5344CB8AC3E}">
        <p14:creationId xmlns:p14="http://schemas.microsoft.com/office/powerpoint/2010/main" val="364503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8F0B9-01A9-8A45-8B61-267A187E9269}"/>
              </a:ext>
            </a:extLst>
          </p:cNvPr>
          <p:cNvSpPr txBox="1"/>
          <p:nvPr/>
        </p:nvSpPr>
        <p:spPr>
          <a:xfrm>
            <a:off x="3582296" y="3001383"/>
            <a:ext cx="5283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414095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434</Words>
  <Application>Microsoft Office PowerPoint</Application>
  <PresentationFormat>Widescreen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Update on Tsunami Threat Level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by Task Team on Operations</dc:title>
  <dc:creator>Microsoft Office User</dc:creator>
  <cp:lastModifiedBy>Chang Seng, Denis</cp:lastModifiedBy>
  <cp:revision>34</cp:revision>
  <dcterms:created xsi:type="dcterms:W3CDTF">2024-02-01T14:35:45Z</dcterms:created>
  <dcterms:modified xsi:type="dcterms:W3CDTF">2025-05-14T08:13:12Z</dcterms:modified>
</cp:coreProperties>
</file>