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microsoft.com/office/2020/02/relationships/classificationlabels" Target="docMetadata/LabelInfo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9" r:id="rId2"/>
    <p:sldId id="298" r:id="rId3"/>
    <p:sldId id="340" r:id="rId4"/>
    <p:sldId id="309" r:id="rId5"/>
    <p:sldId id="294" r:id="rId6"/>
    <p:sldId id="317" r:id="rId7"/>
    <p:sldId id="299" r:id="rId8"/>
    <p:sldId id="341" r:id="rId9"/>
    <p:sldId id="342" r:id="rId10"/>
    <p:sldId id="344" r:id="rId11"/>
    <p:sldId id="339" r:id="rId12"/>
    <p:sldId id="293" r:id="rId13"/>
    <p:sldId id="343" r:id="rId14"/>
    <p:sldId id="345" r:id="rId15"/>
    <p:sldId id="29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>
        <p:scale>
          <a:sx n="92" d="100"/>
          <a:sy n="92" d="100"/>
        </p:scale>
        <p:origin x="52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B4F61-18B0-3F4B-9D40-6F0A2ED5AC3C}" type="datetimeFigureOut">
              <a:rPr lang="it-IT" smtClean="0"/>
              <a:t>14/05/25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C26D8-09FE-F447-B229-36592BCCAE5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260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65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A3A73-BD7D-4263-BD96-67D4CFD2A990}" type="datetimeFigureOut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EDF5-7239-47AB-AF6D-BA9D14F8B76A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5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5DE361B-72A1-4943-ADAA-F502BD8B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477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F1B435C-E1F9-4DEF-B182-3819184C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9036"/>
            <a:ext cx="10515600" cy="4867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FF9E784-935B-464F-9FD9-2B582204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F4E1-7730-42C5-81CC-1D81BB05C61F}" type="datetime1">
              <a:rPr lang="fr-FR" smtClean="0"/>
              <a:t>14/05/2025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6600AD5-DA7F-45DA-B47F-08E5483D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3982934-2000-49EF-B820-8AE8F95C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1F953-55CE-4F69-B114-32A052554844}" type="slidenum">
              <a:rPr lang="fr-FR" smtClean="0"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5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‹n.›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=""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13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rive.google.com/drive/u/0/folders/1WNFMOFAN3PiEmDZ_h0MYpQh8Nj7QVpv-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x.com/LastQuake/status/1918291903436501320" TargetMode="Externa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x.com/LastQuake/status/191500212479195971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oceanexpert.org/expert/46052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expert.org/expert/33563" TargetMode="External"/><Relationship Id="rId4" Type="http://schemas.openxmlformats.org/officeDocument/2006/relationships/hyperlink" Target="https://oceanexpert.org/expert/22531" TargetMode="External"/><Relationship Id="rId5" Type="http://schemas.openxmlformats.org/officeDocument/2006/relationships/hyperlink" Target="https://oceanexpert.org/expert/18770" TargetMode="External"/><Relationship Id="rId6" Type="http://schemas.openxmlformats.org/officeDocument/2006/relationships/hyperlink" Target="https://oceanexpert.org/expert/23385" TargetMode="External"/><Relationship Id="rId7" Type="http://schemas.openxmlformats.org/officeDocument/2006/relationships/hyperlink" Target="https://www.oceanexpert.net/expert/16193" TargetMode="External"/><Relationship Id="rId8" Type="http://schemas.openxmlformats.org/officeDocument/2006/relationships/hyperlink" Target="http://www.ioc-unesco.org/index.php?option=com_oe&amp;task=viewMemberRecord&amp;memberID=16683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63194" y="2898785"/>
            <a:ext cx="5644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  <a:r>
              <a:rPr lang="en-US" sz="2800" b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2024 - May 2025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3FC7C9-AF3A-5131-0B95-98F57811EC23}"/>
              </a:ext>
            </a:extLst>
          </p:cNvPr>
          <p:cNvSpPr txBox="1"/>
          <p:nvPr/>
        </p:nvSpPr>
        <p:spPr>
          <a:xfrm>
            <a:off x="6810435" y="810370"/>
            <a:ext cx="47504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NEAMTWS Steering Committee</a:t>
            </a:r>
          </a:p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Istanbul, 15-16 May 2025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6469591" y="4395510"/>
            <a:ext cx="54321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Alessandro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Ignacio Aguirre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Ayerbe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Amr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Hamouda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262" y="157786"/>
            <a:ext cx="3902607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/>
              <a:t>TSUNAMI </a:t>
            </a:r>
            <a:r>
              <a:rPr lang="it-IT" sz="1400" dirty="0"/>
              <a:t>MESSAGE NUMBER 001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NEAM </a:t>
            </a:r>
            <a:r>
              <a:rPr lang="it-IT" sz="1400" b="1" dirty="0">
                <a:solidFill>
                  <a:srgbClr val="FF0000"/>
                </a:solidFill>
              </a:rPr>
              <a:t>INGV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/>
              <a:t>IT-NTWC TSUNAMI SERVICE PROVIDER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ISSUED AT 2256Z 13 MAY </a:t>
            </a:r>
            <a:r>
              <a:rPr lang="it-IT" sz="1400" dirty="0" smtClean="0"/>
              <a:t>2025</a:t>
            </a:r>
          </a:p>
          <a:p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ORIGIN TIME - 2251Z 13 MAY 2025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COORDINATES - 34.96 NORTH 26.94 EAST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DEPTH - 100 KM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LOCATION - CRETE_GREECE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MAGNITUDE - 5.9</a:t>
            </a:r>
            <a:endParaRPr lang="it-IT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62" y="2221101"/>
            <a:ext cx="3076574" cy="449841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050278" y="1933574"/>
            <a:ext cx="406848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TSUNAMI MESSAGE NUMBER </a:t>
            </a:r>
            <a:r>
              <a:rPr lang="it-IT" sz="1400" dirty="0" smtClean="0"/>
              <a:t>001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NEAM TSUNAMI SERVICE PROVIDER </a:t>
            </a:r>
            <a:r>
              <a:rPr lang="it-IT" sz="1400" b="1" dirty="0">
                <a:solidFill>
                  <a:srgbClr val="FF0000"/>
                </a:solidFill>
              </a:rPr>
              <a:t>KOERI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/>
              <a:t>(TURKIYE</a:t>
            </a:r>
            <a:r>
              <a:rPr lang="it-IT" sz="1400" dirty="0" smtClean="0"/>
              <a:t>)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ISSUED AT 2257Z 13 MAY </a:t>
            </a:r>
            <a:r>
              <a:rPr lang="it-IT" sz="1400" dirty="0" smtClean="0"/>
              <a:t>2025 (*)</a:t>
            </a:r>
          </a:p>
          <a:p>
            <a:endParaRPr lang="it-IT" sz="1400" dirty="0"/>
          </a:p>
          <a:p>
            <a:r>
              <a:rPr lang="it-IT" sz="1400" dirty="0"/>
              <a:t>ORIGIN TIME - 2251Z 13 MAY </a:t>
            </a:r>
            <a:r>
              <a:rPr lang="it-IT" sz="1400" dirty="0" smtClean="0"/>
              <a:t>2025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COORDINATES - 34.92 NORTH 26.96 </a:t>
            </a:r>
            <a:r>
              <a:rPr lang="it-IT" sz="1400" dirty="0" smtClean="0"/>
              <a:t>EAST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DEPTH - 76.00 </a:t>
            </a:r>
            <a:r>
              <a:rPr lang="it-IT" sz="1400" dirty="0" smtClean="0"/>
              <a:t>KM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LOCATION - CRETE, </a:t>
            </a:r>
            <a:r>
              <a:rPr lang="it-IT" sz="1400" dirty="0" smtClean="0"/>
              <a:t>GREECE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MAGNITUDE - 5.8 [MWP</a:t>
            </a:r>
            <a:r>
              <a:rPr lang="it-IT" sz="1400" dirty="0" smtClean="0"/>
              <a:t>]</a:t>
            </a:r>
          </a:p>
          <a:p>
            <a:endParaRPr lang="it-IT" sz="1400" dirty="0"/>
          </a:p>
          <a:p>
            <a:r>
              <a:rPr lang="it-IT" sz="1400" i="1" dirty="0"/>
              <a:t>(*) </a:t>
            </a:r>
            <a:r>
              <a:rPr lang="it-IT" sz="1400" i="1" dirty="0" err="1"/>
              <a:t>arrived</a:t>
            </a:r>
            <a:r>
              <a:rPr lang="it-IT" sz="1400" i="1" dirty="0"/>
              <a:t> </a:t>
            </a:r>
            <a:r>
              <a:rPr lang="it-IT" sz="1400" i="1" dirty="0" err="1"/>
              <a:t>at</a:t>
            </a:r>
            <a:r>
              <a:rPr lang="it-IT" sz="1400" i="1" dirty="0"/>
              <a:t> </a:t>
            </a:r>
            <a:r>
              <a:rPr lang="it-IT" sz="1400" i="1" dirty="0" smtClean="0"/>
              <a:t>INGV </a:t>
            </a:r>
            <a:r>
              <a:rPr lang="it-IT" sz="1400" i="1" dirty="0" err="1" smtClean="0"/>
              <a:t>at</a:t>
            </a:r>
            <a:r>
              <a:rPr lang="it-IT" sz="1400" i="1" dirty="0" smtClean="0"/>
              <a:t> 22:58</a:t>
            </a:r>
            <a:endParaRPr lang="it-IT" sz="1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184173" y="4104841"/>
            <a:ext cx="3942233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/>
              <a:t>∩╗┐TSUNAMI MESSAGE NUMBER </a:t>
            </a:r>
            <a:r>
              <a:rPr lang="it-IT" sz="1400" dirty="0" smtClean="0"/>
              <a:t>001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NEAM </a:t>
            </a:r>
            <a:r>
              <a:rPr lang="it-IT" sz="1400" b="1" dirty="0">
                <a:solidFill>
                  <a:srgbClr val="FF0000"/>
                </a:solidFill>
              </a:rPr>
              <a:t>NOA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it-IT" sz="1400" dirty="0"/>
              <a:t>HL-NTWC TSUNAMI SERVICE </a:t>
            </a:r>
            <a:r>
              <a:rPr lang="it-IT" sz="1400" dirty="0" smtClean="0"/>
              <a:t>PROVIDER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ISSUED AT 2256Z 13 MAY </a:t>
            </a:r>
            <a:r>
              <a:rPr lang="it-IT" sz="1400" dirty="0" smtClean="0"/>
              <a:t>2025 (*)</a:t>
            </a:r>
          </a:p>
          <a:p>
            <a:endParaRPr lang="it-IT" sz="1400" dirty="0"/>
          </a:p>
          <a:p>
            <a:r>
              <a:rPr lang="it-IT" sz="1400" dirty="0"/>
              <a:t>ORIGIN TIME  - 2251 UTC TUE MAY 13 </a:t>
            </a:r>
            <a:r>
              <a:rPr lang="it-IT" sz="1400" dirty="0" smtClean="0"/>
              <a:t>2025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COORDINATES  - 34.97 NORTH 27.05 </a:t>
            </a:r>
            <a:r>
              <a:rPr lang="it-IT" sz="1400" dirty="0" smtClean="0"/>
              <a:t>EAST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DEPTH        - 82.0 </a:t>
            </a:r>
            <a:r>
              <a:rPr lang="it-IT" sz="1400" dirty="0" smtClean="0"/>
              <a:t>KM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LOCATION     - EASTERN MEDITERRANEAN </a:t>
            </a:r>
            <a:r>
              <a:rPr lang="it-IT" sz="1400" dirty="0" smtClean="0"/>
              <a:t>SEA</a:t>
            </a: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/>
              <a:t>MAGNITUDE    - 5.9 </a:t>
            </a:r>
            <a:r>
              <a:rPr lang="it-IT" sz="1400" dirty="0" smtClean="0"/>
              <a:t>M</a:t>
            </a:r>
          </a:p>
          <a:p>
            <a:endParaRPr lang="it-IT" sz="1400" dirty="0"/>
          </a:p>
          <a:p>
            <a:r>
              <a:rPr lang="it-IT" sz="1400" i="1" dirty="0" smtClean="0"/>
              <a:t>(*) </a:t>
            </a:r>
            <a:r>
              <a:rPr lang="it-IT" sz="1400" i="1" dirty="0" err="1" smtClean="0"/>
              <a:t>arrived</a:t>
            </a:r>
            <a:r>
              <a:rPr lang="it-IT" sz="1400" i="1" dirty="0" smtClean="0"/>
              <a:t> </a:t>
            </a:r>
            <a:r>
              <a:rPr lang="it-IT" sz="1400" i="1" dirty="0" err="1" smtClean="0"/>
              <a:t>at</a:t>
            </a:r>
            <a:r>
              <a:rPr lang="it-IT" sz="1400" i="1" dirty="0" smtClean="0"/>
              <a:t> INGV </a:t>
            </a:r>
            <a:r>
              <a:rPr lang="it-IT" sz="1400" i="1" dirty="0" err="1" smtClean="0"/>
              <a:t>at</a:t>
            </a:r>
            <a:r>
              <a:rPr lang="it-IT" sz="1400" i="1" dirty="0" smtClean="0"/>
              <a:t> 23:00</a:t>
            </a:r>
            <a:endParaRPr lang="it-IT" sz="1400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713609" y="157786"/>
            <a:ext cx="6941128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Earthquake</a:t>
            </a:r>
            <a:r>
              <a:rPr lang="it-IT" sz="2400" b="1" dirty="0" smtClean="0">
                <a:solidFill>
                  <a:srgbClr val="FF0000"/>
                </a:solidFill>
              </a:rPr>
              <a:t> and Information </a:t>
            </a:r>
            <a:r>
              <a:rPr lang="it-IT" sz="2400" b="1" dirty="0" err="1" smtClean="0">
                <a:solidFill>
                  <a:srgbClr val="FF0000"/>
                </a:solidFill>
              </a:rPr>
              <a:t>messages</a:t>
            </a:r>
            <a:r>
              <a:rPr lang="it-IT" sz="2400" b="1" dirty="0" smtClean="0">
                <a:solidFill>
                  <a:srgbClr val="FF0000"/>
                </a:solidFill>
              </a:rPr>
              <a:t> by the 3 TSP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MAY 13 2025 </a:t>
            </a:r>
            <a:r>
              <a:rPr lang="it-IT" sz="2400" b="1" dirty="0" err="1" smtClean="0">
                <a:solidFill>
                  <a:srgbClr val="FF0000"/>
                </a:solidFill>
              </a:rPr>
              <a:t>at</a:t>
            </a:r>
            <a:r>
              <a:rPr lang="it-IT" sz="2400" b="1" dirty="0" smtClean="0">
                <a:solidFill>
                  <a:srgbClr val="FF0000"/>
                </a:solidFill>
              </a:rPr>
              <a:t> 22:51 UTC</a:t>
            </a:r>
          </a:p>
          <a:p>
            <a:r>
              <a:rPr lang="it-IT" b="1" dirty="0" err="1" smtClean="0">
                <a:solidFill>
                  <a:srgbClr val="FF0000"/>
                </a:solidFill>
              </a:rPr>
              <a:t>Very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good</a:t>
            </a:r>
            <a:r>
              <a:rPr lang="it-IT" b="1" dirty="0" smtClean="0">
                <a:solidFill>
                  <a:srgbClr val="FF0000"/>
                </a:solidFill>
              </a:rPr>
              <a:t> timing</a:t>
            </a:r>
          </a:p>
          <a:p>
            <a:r>
              <a:rPr lang="it-IT" b="1" dirty="0" err="1" smtClean="0">
                <a:solidFill>
                  <a:srgbClr val="FF0000"/>
                </a:solidFill>
              </a:rPr>
              <a:t>Very</a:t>
            </a:r>
            <a:r>
              <a:rPr lang="it-IT" b="1" dirty="0" smtClean="0">
                <a:solidFill>
                  <a:srgbClr val="FF0000"/>
                </a:solidFill>
              </a:rPr>
              <a:t> high </a:t>
            </a:r>
            <a:r>
              <a:rPr lang="it-IT" b="1" dirty="0" err="1" smtClean="0">
                <a:solidFill>
                  <a:srgbClr val="FF0000"/>
                </a:solidFill>
              </a:rPr>
              <a:t>coherence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0000">
              <a:schemeClr val="accent1">
                <a:lumMod val="45000"/>
                <a:lumOff val="55000"/>
              </a:schemeClr>
            </a:gs>
            <a:gs pos="29000">
              <a:schemeClr val="accent1">
                <a:lumMod val="45000"/>
                <a:lumOff val="55000"/>
              </a:schemeClr>
            </a:gs>
            <a:gs pos="44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;p23"/>
          <p:cNvSpPr txBox="1"/>
          <p:nvPr/>
        </p:nvSpPr>
        <p:spPr>
          <a:xfrm>
            <a:off x="-1" y="0"/>
            <a:ext cx="10329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</a:t>
            </a:r>
            <a:r>
              <a:rPr lang="pt-PT" sz="3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PROBABILISTIC</a:t>
            </a:r>
            <a:r>
              <a:rPr lang="pt-PT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PT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TSUNAMI </a:t>
            </a:r>
            <a:r>
              <a:rPr lang="pt-PT" sz="32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FORECAST - SANTORINI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53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271" y="68038"/>
            <a:ext cx="1150189" cy="63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94" y="584735"/>
            <a:ext cx="5932742" cy="31813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990" y="0"/>
            <a:ext cx="4253346" cy="228077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114" y="2348817"/>
            <a:ext cx="4253346" cy="228077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990" y="4633540"/>
            <a:ext cx="4253346" cy="22482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94" y="3700508"/>
            <a:ext cx="5932742" cy="31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3;p28"/>
          <p:cNvSpPr txBox="1"/>
          <p:nvPr/>
        </p:nvSpPr>
        <p:spPr>
          <a:xfrm>
            <a:off x="354694" y="164244"/>
            <a:ext cx="1002858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ONGOING ACTIVITIES: </a:t>
            </a:r>
            <a:r>
              <a:rPr lang="pt-PT" sz="2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SMART CABLES, TSUNAMI BUOYS, OBSERVATORIES</a:t>
            </a:r>
            <a:endParaRPr sz="11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34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8169" y="0"/>
            <a:ext cx="1423831" cy="790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90590810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612084" y="2604655"/>
            <a:ext cx="1330534" cy="3918140"/>
          </a:xfrm>
          <a:prstGeom prst="rect">
            <a:avLst/>
          </a:prstGeom>
        </p:spPr>
      </p:pic>
      <p:pic>
        <p:nvPicPr>
          <p:cNvPr id="12" name="Image 75413544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91822" y="3694274"/>
            <a:ext cx="4212506" cy="2828521"/>
          </a:xfrm>
          <a:prstGeom prst="rect">
            <a:avLst/>
          </a:prstGeom>
        </p:spPr>
      </p:pic>
      <p:pic>
        <p:nvPicPr>
          <p:cNvPr id="13" name="Image 18286699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54694" y="790112"/>
            <a:ext cx="4902617" cy="2513961"/>
          </a:xfrm>
          <a:prstGeom prst="rect">
            <a:avLst/>
          </a:prstGeom>
        </p:spPr>
      </p:pic>
      <p:pic>
        <p:nvPicPr>
          <p:cNvPr id="14" name="Image 110141328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673" y="3694274"/>
            <a:ext cx="5147312" cy="247567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236" y="790112"/>
            <a:ext cx="4492499" cy="25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Some </a:t>
            </a:r>
            <a:r>
              <a:rPr lang="it-IT" dirty="0" err="1"/>
              <a:t>points</a:t>
            </a:r>
            <a:r>
              <a:rPr lang="it-IT" dirty="0"/>
              <a:t> for future </a:t>
            </a:r>
            <a:r>
              <a:rPr lang="it-IT" dirty="0" err="1"/>
              <a:t>discussions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838200" y="1392164"/>
            <a:ext cx="10515600" cy="4867927"/>
          </a:xfrm>
        </p:spPr>
        <p:txBody>
          <a:bodyPr/>
          <a:lstStyle/>
          <a:p>
            <a:r>
              <a:rPr lang="it-IT" dirty="0" err="1" smtClean="0"/>
              <a:t>Discussion</a:t>
            </a:r>
            <a:r>
              <a:rPr lang="it-IT" dirty="0" smtClean="0"/>
              <a:t> with ICG </a:t>
            </a:r>
            <a:r>
              <a:rPr lang="mr-IN" dirty="0" smtClean="0"/>
              <a:t>–</a:t>
            </a:r>
            <a:r>
              <a:rPr lang="it-IT" dirty="0" smtClean="0"/>
              <a:t> Caribe for </a:t>
            </a:r>
            <a:r>
              <a:rPr lang="it-IT" dirty="0" err="1" smtClean="0"/>
              <a:t>managing</a:t>
            </a:r>
            <a:r>
              <a:rPr lang="it-IT" dirty="0" smtClean="0"/>
              <a:t> </a:t>
            </a:r>
            <a:r>
              <a:rPr lang="it-IT" dirty="0" err="1" smtClean="0"/>
              <a:t>events</a:t>
            </a:r>
            <a:r>
              <a:rPr lang="it-IT" dirty="0" smtClean="0"/>
              <a:t> in the Atlantic Sea</a:t>
            </a:r>
          </a:p>
          <a:p>
            <a:r>
              <a:rPr lang="it-IT" dirty="0" err="1" smtClean="0"/>
              <a:t>Problems</a:t>
            </a:r>
            <a:r>
              <a:rPr lang="it-IT" dirty="0" smtClean="0"/>
              <a:t> </a:t>
            </a:r>
            <a:r>
              <a:rPr lang="it-IT" dirty="0" err="1" smtClean="0"/>
              <a:t>wth</a:t>
            </a:r>
            <a:r>
              <a:rPr lang="it-IT" dirty="0" smtClean="0"/>
              <a:t> EMSC (and </a:t>
            </a:r>
            <a:r>
              <a:rPr lang="it-IT" dirty="0" smtClean="0"/>
              <a:t>Google?) </a:t>
            </a:r>
            <a:r>
              <a:rPr lang="it-IT" dirty="0" smtClean="0"/>
              <a:t>for </a:t>
            </a:r>
            <a:r>
              <a:rPr lang="it-IT" dirty="0" err="1" smtClean="0"/>
              <a:t>emergency</a:t>
            </a:r>
            <a:r>
              <a:rPr lang="it-IT" dirty="0" smtClean="0"/>
              <a:t>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smtClean="0"/>
              <a:t>tsunami </a:t>
            </a:r>
            <a:r>
              <a:rPr lang="it-IT" dirty="0" err="1" smtClean="0"/>
              <a:t>alerts</a:t>
            </a:r>
            <a:r>
              <a:rPr lang="it-IT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next</a:t>
            </a:r>
            <a:r>
              <a:rPr lang="it-IT" dirty="0" smtClean="0"/>
              <a:t> slide)</a:t>
            </a:r>
          </a:p>
          <a:p>
            <a:r>
              <a:rPr lang="it-IT" dirty="0" err="1" smtClean="0"/>
              <a:t>Regional</a:t>
            </a:r>
            <a:r>
              <a:rPr lang="it-IT" dirty="0" smtClean="0"/>
              <a:t> Tsunami Ready Board </a:t>
            </a:r>
            <a:r>
              <a:rPr lang="it-IT" dirty="0" err="1" smtClean="0"/>
              <a:t>composition</a:t>
            </a:r>
            <a:r>
              <a:rPr lang="it-IT" dirty="0" smtClean="0"/>
              <a:t> and </a:t>
            </a:r>
            <a:r>
              <a:rPr lang="it-IT" dirty="0" err="1" smtClean="0"/>
              <a:t>roles</a:t>
            </a:r>
            <a:endParaRPr lang="it-IT" dirty="0" smtClean="0"/>
          </a:p>
          <a:p>
            <a:r>
              <a:rPr lang="it-IT" dirty="0" err="1" smtClean="0"/>
              <a:t>Projects</a:t>
            </a:r>
            <a:r>
              <a:rPr lang="it-IT" dirty="0" smtClean="0"/>
              <a:t> </a:t>
            </a:r>
            <a:r>
              <a:rPr lang="it-IT" dirty="0" err="1" smtClean="0"/>
              <a:t>harmonization</a:t>
            </a:r>
            <a:r>
              <a:rPr lang="it-IT" dirty="0" smtClean="0"/>
              <a:t> (and </a:t>
            </a:r>
            <a:r>
              <a:rPr lang="it-IT" dirty="0" err="1" smtClean="0"/>
              <a:t>dissemination</a:t>
            </a:r>
            <a:r>
              <a:rPr lang="it-IT" dirty="0" smtClean="0"/>
              <a:t>)</a:t>
            </a:r>
            <a:endParaRPr lang="it-IT" dirty="0" smtClean="0"/>
          </a:p>
          <a:p>
            <a:r>
              <a:rPr lang="it-IT" dirty="0" smtClean="0"/>
              <a:t>Collection of NEAM </a:t>
            </a:r>
            <a:r>
              <a:rPr lang="it-IT" dirty="0" err="1" smtClean="0"/>
              <a:t>papers</a:t>
            </a:r>
            <a:r>
              <a:rPr lang="it-IT" dirty="0"/>
              <a:t> (</a:t>
            </a:r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drive.google.com/drive/u/0/folders/1WNFMOFAN3PiEmDZ_h0MYpQh8Nj7QVpv-</a:t>
            </a:r>
            <a:r>
              <a:rPr lang="it-IT" sz="2000" dirty="0" smtClean="0"/>
              <a:t> </a:t>
            </a:r>
            <a:r>
              <a:rPr lang="it-IT" sz="2000" dirty="0" smtClean="0"/>
              <a:t>)</a:t>
            </a:r>
          </a:p>
          <a:p>
            <a:endParaRPr lang="it-IT" sz="2000" dirty="0"/>
          </a:p>
          <a:p>
            <a:r>
              <a:rPr lang="it-IT" dirty="0" smtClean="0"/>
              <a:t>ICG-2025 ;-(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65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000">
              <a:schemeClr val="accent1">
                <a:lumMod val="45000"/>
                <a:lumOff val="55000"/>
              </a:schemeClr>
            </a:gs>
            <a:gs pos="1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2564" y="5944499"/>
            <a:ext cx="8291945" cy="852272"/>
          </a:xfrm>
        </p:spPr>
        <p:txBody>
          <a:bodyPr/>
          <a:lstStyle/>
          <a:p>
            <a:r>
              <a:rPr lang="it-IT" sz="1800" dirty="0" smtClean="0">
                <a:hlinkClick r:id="rId2"/>
              </a:rPr>
              <a:t>https</a:t>
            </a:r>
            <a:r>
              <a:rPr lang="it-IT" sz="1800" dirty="0">
                <a:hlinkClick r:id="rId2"/>
              </a:rPr>
              <a:t>://</a:t>
            </a:r>
            <a:r>
              <a:rPr lang="it-IT" sz="1800" dirty="0" smtClean="0">
                <a:hlinkClick r:id="rId2"/>
              </a:rPr>
              <a:t>x.com/LastQuake/status/1915002124791959716</a:t>
            </a:r>
            <a:endParaRPr lang="it-IT" sz="1800" dirty="0"/>
          </a:p>
          <a:p>
            <a:r>
              <a:rPr lang="it-IT" sz="1800" dirty="0">
                <a:hlinkClick r:id="rId3"/>
              </a:rPr>
              <a:t>https://</a:t>
            </a:r>
            <a:r>
              <a:rPr lang="it-IT" sz="1800" dirty="0" smtClean="0">
                <a:hlinkClick r:id="rId3"/>
              </a:rPr>
              <a:t>x.com/LastQuake/status/1918291903436501320</a:t>
            </a: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983" y="2467008"/>
            <a:ext cx="6607052" cy="327771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" y="2467008"/>
            <a:ext cx="3477491" cy="347749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7" y="240435"/>
            <a:ext cx="8546365" cy="192936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876799" y="2109824"/>
            <a:ext cx="408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2"/>
              </a:rPr>
              <a:t>1:17 PM · 23 apr </a:t>
            </a:r>
            <a:r>
              <a:rPr lang="it-IT" dirty="0" smtClean="0">
                <a:hlinkClick r:id="rId2"/>
              </a:rPr>
              <a:t>2025</a:t>
            </a:r>
            <a:r>
              <a:rPr lang="it-IT" dirty="0"/>
              <a:t> </a:t>
            </a:r>
            <a:r>
              <a:rPr lang="it-IT" b="1" dirty="0" smtClean="0"/>
              <a:t>72.505 </a:t>
            </a:r>
            <a:r>
              <a:rPr lang="it-IT" b="1" dirty="0" err="1" smtClean="0"/>
              <a:t>views</a:t>
            </a:r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181" y="5824068"/>
            <a:ext cx="4835507" cy="103393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566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228273" y="2900440"/>
            <a:ext cx="250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mtClean="0">
                <a:solidFill>
                  <a:schemeClr val="bg1"/>
                </a:solidFill>
              </a:rPr>
              <a:t>THANK YOU</a:t>
            </a:r>
            <a:endParaRPr lang="it-IT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651441" y="539356"/>
            <a:ext cx="4951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u="sng" dirty="0" smtClean="0">
                <a:solidFill>
                  <a:srgbClr val="FFFF00"/>
                </a:solidFill>
              </a:rPr>
              <a:t>NEAMTWS 2024-2025</a:t>
            </a:r>
            <a:endParaRPr lang="it-IT" sz="4000" b="1" u="sng" dirty="0">
              <a:solidFill>
                <a:srgbClr val="FFFF00"/>
              </a:solidFill>
            </a:endParaRPr>
          </a:p>
          <a:p>
            <a:r>
              <a:rPr lang="it-IT" sz="4000" b="1" dirty="0" smtClean="0">
                <a:solidFill>
                  <a:srgbClr val="FFFF00"/>
                </a:solidFill>
              </a:rPr>
              <a:t> </a:t>
            </a:r>
            <a:endParaRPr lang="it-IT" sz="4000" b="1" dirty="0">
              <a:solidFill>
                <a:srgbClr val="FFFF00"/>
              </a:solidFill>
            </a:endParaRPr>
          </a:p>
          <a:p>
            <a:pPr marL="571500" indent="-571500">
              <a:buFont typeface="Wingdings" charset="2"/>
              <a:buChar char="Ø"/>
            </a:pPr>
            <a:r>
              <a:rPr lang="it-IT" sz="4000" b="1" dirty="0" smtClean="0">
                <a:solidFill>
                  <a:srgbClr val="FFFF00"/>
                </a:solidFill>
              </a:rPr>
              <a:t>ORGANIZATION and some D&amp;R</a:t>
            </a:r>
          </a:p>
          <a:p>
            <a:pPr marL="571500" indent="-571500">
              <a:buFont typeface="Wingdings" charset="2"/>
              <a:buChar char="Ø"/>
            </a:pPr>
            <a:r>
              <a:rPr lang="it-IT" sz="4000" b="1" dirty="0" smtClean="0">
                <a:solidFill>
                  <a:srgbClr val="FFFF00"/>
                </a:solidFill>
              </a:rPr>
              <a:t>EVENTS, </a:t>
            </a:r>
            <a:r>
              <a:rPr lang="it-IT" sz="4000" b="1" dirty="0" err="1" smtClean="0">
                <a:solidFill>
                  <a:srgbClr val="FFFF00"/>
                </a:solidFill>
              </a:rPr>
              <a:t>Meetings</a:t>
            </a:r>
            <a:endParaRPr lang="it-IT" sz="4000" b="1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charset="2"/>
              <a:buChar char="Ø"/>
            </a:pPr>
            <a:endParaRPr lang="it-IT" sz="4000" b="1" dirty="0" smtClean="0">
              <a:solidFill>
                <a:srgbClr val="FFFF00"/>
              </a:solidFill>
            </a:endParaRPr>
          </a:p>
          <a:p>
            <a:pPr marL="571500" indent="-571500">
              <a:buFont typeface="Wingdings" charset="2"/>
              <a:buChar char="Ø"/>
            </a:pPr>
            <a:r>
              <a:rPr lang="it-IT" sz="4000" b="1" dirty="0" smtClean="0">
                <a:solidFill>
                  <a:srgbClr val="FFFF00"/>
                </a:solidFill>
              </a:rPr>
              <a:t>HAZARD</a:t>
            </a:r>
          </a:p>
          <a:p>
            <a:pPr marL="571500" indent="-571500">
              <a:buFont typeface="Wingdings" charset="2"/>
              <a:buChar char="Ø"/>
            </a:pPr>
            <a:r>
              <a:rPr lang="it-IT" sz="4000" b="1" dirty="0" smtClean="0">
                <a:solidFill>
                  <a:srgbClr val="FFFF00"/>
                </a:solidFill>
              </a:rPr>
              <a:t>WARNING</a:t>
            </a:r>
          </a:p>
          <a:p>
            <a:pPr marL="571500" indent="-571500">
              <a:buFont typeface="Wingdings" charset="2"/>
              <a:buChar char="Ø"/>
            </a:pPr>
            <a:r>
              <a:rPr lang="it-IT" sz="4000" b="1" dirty="0" smtClean="0">
                <a:solidFill>
                  <a:srgbClr val="FFFF00"/>
                </a:solidFill>
              </a:rPr>
              <a:t>MITIGATION</a:t>
            </a:r>
            <a:endParaRPr lang="it-I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1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8856" y="4408942"/>
            <a:ext cx="1713143" cy="2296658"/>
          </a:xfrm>
          <a:prstGeom prst="rect">
            <a:avLst/>
          </a:prstGeom>
        </p:spPr>
      </p:pic>
      <p:pic>
        <p:nvPicPr>
          <p:cNvPr id="5" name="Google Shape;196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21665" y="1787240"/>
            <a:ext cx="3158838" cy="11499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239484" y="1745677"/>
            <a:ext cx="3158838" cy="11499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257303" y="1745677"/>
            <a:ext cx="3158838" cy="114992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249375" y="1745678"/>
            <a:ext cx="3131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>
                <a:solidFill>
                  <a:schemeClr val="bg1"/>
                </a:solidFill>
              </a:rPr>
              <a:t>WG1 - </a:t>
            </a:r>
            <a:r>
              <a:rPr lang="it-IT" u="sng" dirty="0" err="1" smtClean="0">
                <a:solidFill>
                  <a:schemeClr val="bg1"/>
                </a:solidFill>
              </a:rPr>
              <a:t>Hazard</a:t>
            </a:r>
            <a:r>
              <a:rPr lang="it-IT" u="sng" dirty="0" smtClean="0">
                <a:solidFill>
                  <a:schemeClr val="bg1"/>
                </a:solidFill>
              </a:rPr>
              <a:t> </a:t>
            </a:r>
            <a:r>
              <a:rPr lang="it-IT" u="sng" dirty="0" err="1" smtClean="0">
                <a:solidFill>
                  <a:schemeClr val="bg1"/>
                </a:solidFill>
              </a:rPr>
              <a:t>assessment</a:t>
            </a:r>
            <a:r>
              <a:rPr lang="it-IT" u="sng" dirty="0" smtClean="0">
                <a:solidFill>
                  <a:schemeClr val="bg1"/>
                </a:solidFill>
              </a:rPr>
              <a:t> and </a:t>
            </a:r>
            <a:r>
              <a:rPr lang="it-IT" u="sng" dirty="0" err="1" smtClean="0">
                <a:solidFill>
                  <a:schemeClr val="bg1"/>
                </a:solidFill>
              </a:rPr>
              <a:t>modelling</a:t>
            </a:r>
            <a:r>
              <a:rPr lang="it-IT" u="sng" dirty="0" smtClean="0">
                <a:solidFill>
                  <a:schemeClr val="bg1"/>
                </a:solidFill>
              </a:rPr>
              <a:t> </a:t>
            </a: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 err="1" smtClean="0">
                <a:solidFill>
                  <a:schemeClr val="bg1"/>
                </a:solidFill>
              </a:rPr>
              <a:t>J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r>
              <a:rPr lang="it-IT" dirty="0" err="1" smtClean="0">
                <a:solidFill>
                  <a:schemeClr val="bg1"/>
                </a:solidFill>
              </a:rPr>
              <a:t>Macias</a:t>
            </a:r>
            <a:r>
              <a:rPr lang="it-IT" dirty="0" smtClean="0">
                <a:solidFill>
                  <a:schemeClr val="bg1"/>
                </a:solidFill>
              </a:rPr>
              <a:t> / A. </a:t>
            </a:r>
            <a:r>
              <a:rPr lang="it-IT" dirty="0" err="1" smtClean="0">
                <a:solidFill>
                  <a:schemeClr val="bg1"/>
                </a:solidFill>
              </a:rPr>
              <a:t>Gailler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253338" y="1745679"/>
            <a:ext cx="314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chemeClr val="bg1"/>
                </a:solidFill>
              </a:rPr>
              <a:t>WG2 - </a:t>
            </a:r>
            <a:r>
              <a:rPr lang="it-IT" u="sng" dirty="0" err="1">
                <a:solidFill>
                  <a:schemeClr val="bg1"/>
                </a:solidFill>
              </a:rPr>
              <a:t>Seismic</a:t>
            </a:r>
            <a:r>
              <a:rPr lang="it-IT" u="sng" dirty="0">
                <a:solidFill>
                  <a:schemeClr val="bg1"/>
                </a:solidFill>
              </a:rPr>
              <a:t>, </a:t>
            </a:r>
            <a:r>
              <a:rPr lang="it-IT" u="sng" dirty="0" err="1">
                <a:solidFill>
                  <a:schemeClr val="bg1"/>
                </a:solidFill>
              </a:rPr>
              <a:t>Geophysical</a:t>
            </a:r>
            <a:r>
              <a:rPr lang="it-IT" u="sng" dirty="0">
                <a:solidFill>
                  <a:schemeClr val="bg1"/>
                </a:solidFill>
              </a:rPr>
              <a:t> and Sea Level </a:t>
            </a:r>
            <a:r>
              <a:rPr lang="it-IT" u="sng" dirty="0" err="1">
                <a:solidFill>
                  <a:schemeClr val="bg1"/>
                </a:solidFill>
              </a:rPr>
              <a:t>Measurements</a:t>
            </a:r>
            <a:r>
              <a:rPr lang="it-IT" u="sng" dirty="0">
                <a:solidFill>
                  <a:schemeClr val="bg1"/>
                </a:solidFill>
              </a:rPr>
              <a:t> </a:t>
            </a:r>
            <a:endParaRPr lang="it-IT" u="sng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(</a:t>
            </a:r>
            <a:r>
              <a:rPr lang="it-IT" dirty="0">
                <a:solidFill>
                  <a:schemeClr val="bg1"/>
                </a:solidFill>
              </a:rPr>
              <a:t>A. von </a:t>
            </a:r>
            <a:r>
              <a:rPr lang="it-IT" dirty="0" err="1" smtClean="0">
                <a:solidFill>
                  <a:schemeClr val="bg1"/>
                </a:solidFill>
              </a:rPr>
              <a:t>Gyldenfeldt</a:t>
            </a:r>
            <a:r>
              <a:rPr lang="it-IT" dirty="0" smtClean="0">
                <a:solidFill>
                  <a:schemeClr val="bg1"/>
                </a:solidFill>
              </a:rPr>
              <a:t> / D. </a:t>
            </a:r>
            <a:r>
              <a:rPr lang="it-IT" dirty="0" err="1" smtClean="0">
                <a:solidFill>
                  <a:schemeClr val="bg1"/>
                </a:solidFill>
              </a:rPr>
              <a:t>Cambaz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257302" y="1745677"/>
            <a:ext cx="314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solidFill>
                  <a:schemeClr val="bg1"/>
                </a:solidFill>
              </a:rPr>
              <a:t>WG3 - Public </a:t>
            </a:r>
            <a:r>
              <a:rPr lang="it-IT" u="sng" dirty="0" err="1">
                <a:solidFill>
                  <a:schemeClr val="bg1"/>
                </a:solidFill>
              </a:rPr>
              <a:t>Awareness</a:t>
            </a:r>
            <a:r>
              <a:rPr lang="it-IT" u="sng" dirty="0">
                <a:solidFill>
                  <a:schemeClr val="bg1"/>
                </a:solidFill>
              </a:rPr>
              <a:t>, </a:t>
            </a:r>
            <a:r>
              <a:rPr lang="it-IT" u="sng" dirty="0" err="1">
                <a:solidFill>
                  <a:schemeClr val="bg1"/>
                </a:solidFill>
              </a:rPr>
              <a:t>Preparedness</a:t>
            </a:r>
            <a:r>
              <a:rPr lang="it-IT" u="sng" dirty="0">
                <a:solidFill>
                  <a:schemeClr val="bg1"/>
                </a:solidFill>
              </a:rPr>
              <a:t> and </a:t>
            </a:r>
            <a:r>
              <a:rPr lang="it-IT" u="sng" dirty="0" err="1">
                <a:solidFill>
                  <a:schemeClr val="bg1"/>
                </a:solidFill>
              </a:rPr>
              <a:t>Mitigation</a:t>
            </a:r>
            <a:r>
              <a:rPr lang="it-IT" u="sng" dirty="0">
                <a:solidFill>
                  <a:schemeClr val="bg1"/>
                </a:solidFill>
              </a:rPr>
              <a:t>  </a:t>
            </a:r>
            <a:endParaRPr lang="it-IT" u="sng" dirty="0" smtClean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(C. Valbonesi / </a:t>
            </a:r>
            <a:r>
              <a:rPr lang="it-IT" dirty="0" err="1" smtClean="0">
                <a:solidFill>
                  <a:schemeClr val="bg1"/>
                </a:solidFill>
              </a:rPr>
              <a:t>R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r>
              <a:rPr lang="it-IT" dirty="0" err="1" smtClean="0">
                <a:solidFill>
                  <a:schemeClr val="bg1"/>
                </a:solidFill>
              </a:rPr>
              <a:t>Partheniu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1666" y="3279322"/>
            <a:ext cx="2327564" cy="1801092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u="sng" dirty="0"/>
              <a:t>Task Team on Tsunami </a:t>
            </a:r>
            <a:r>
              <a:rPr lang="it-IT" b="1" i="1" u="sng" dirty="0" err="1" smtClean="0"/>
              <a:t>Exercises</a:t>
            </a:r>
            <a:r>
              <a:rPr lang="it-IT" b="1" i="1" u="sng" dirty="0"/>
              <a:t> </a:t>
            </a:r>
            <a:endParaRPr lang="it-IT" b="1" i="1" u="sng" dirty="0" smtClean="0"/>
          </a:p>
          <a:p>
            <a:endParaRPr lang="it-IT" b="1" i="1" dirty="0" smtClean="0"/>
          </a:p>
          <a:p>
            <a:r>
              <a:rPr lang="it-IT" b="1" i="1" dirty="0" smtClean="0"/>
              <a:t>C. </a:t>
            </a:r>
            <a:r>
              <a:rPr lang="it-IT" b="1" i="1" dirty="0" err="1"/>
              <a:t>Ozer</a:t>
            </a:r>
            <a:r>
              <a:rPr lang="it-IT" b="1" i="1" dirty="0"/>
              <a:t> </a:t>
            </a:r>
            <a:r>
              <a:rPr lang="it-IT" b="1" i="1" dirty="0" err="1"/>
              <a:t>Sozdinler</a:t>
            </a:r>
            <a:r>
              <a:rPr lang="it-IT" b="1" i="1" dirty="0"/>
              <a:t> </a:t>
            </a:r>
            <a:r>
              <a:rPr lang="it-IT" b="1" i="1" dirty="0" smtClean="0"/>
              <a:t>/ </a:t>
            </a:r>
            <a:endParaRPr lang="it-IT" b="1" i="1" dirty="0" smtClean="0"/>
          </a:p>
          <a:p>
            <a:r>
              <a:rPr lang="it-IT" b="1" i="1" dirty="0" smtClean="0"/>
              <a:t>M</a:t>
            </a:r>
            <a:r>
              <a:rPr lang="it-IT" b="1" i="1" dirty="0" smtClean="0"/>
              <a:t>. </a:t>
            </a:r>
            <a:r>
              <a:rPr lang="it-IT" b="1" i="1" dirty="0" err="1" smtClean="0"/>
              <a:t>Charalampakis</a:t>
            </a:r>
            <a:endParaRPr lang="it-IT" b="1" i="1" dirty="0" smtClean="0"/>
          </a:p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2923302" y="3279322"/>
            <a:ext cx="2327564" cy="1801092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u="sng" dirty="0">
                <a:solidFill>
                  <a:schemeClr val="bg1"/>
                </a:solidFill>
              </a:rPr>
              <a:t>Task Team on </a:t>
            </a:r>
            <a:r>
              <a:rPr lang="it-IT" b="1" i="1" u="sng" dirty="0" smtClean="0">
                <a:solidFill>
                  <a:schemeClr val="bg1"/>
                </a:solidFill>
              </a:rPr>
              <a:t>Operations </a:t>
            </a:r>
          </a:p>
          <a:p>
            <a:endParaRPr lang="it-IT" b="1" i="1" dirty="0">
              <a:solidFill>
                <a:schemeClr val="bg1"/>
              </a:solidFill>
            </a:endParaRPr>
          </a:p>
          <a:p>
            <a:r>
              <a:rPr lang="it-IT" b="1" i="1" dirty="0" smtClean="0">
                <a:solidFill>
                  <a:schemeClr val="bg1"/>
                </a:solidFill>
              </a:rPr>
              <a:t>A. </a:t>
            </a:r>
            <a:r>
              <a:rPr lang="it-IT" b="1" i="1" dirty="0" err="1" smtClean="0">
                <a:solidFill>
                  <a:schemeClr val="bg1"/>
                </a:solidFill>
              </a:rPr>
              <a:t>Piatanesi</a:t>
            </a:r>
            <a:r>
              <a:rPr lang="it-IT" b="1" i="1" dirty="0" smtClean="0">
                <a:solidFill>
                  <a:schemeClr val="bg1"/>
                </a:solidFill>
              </a:rPr>
              <a:t> </a:t>
            </a:r>
            <a:r>
              <a:rPr lang="it-IT" b="1" i="1" dirty="0" smtClean="0">
                <a:solidFill>
                  <a:schemeClr val="bg1"/>
                </a:solidFill>
              </a:rPr>
              <a:t>/ </a:t>
            </a:r>
            <a:endParaRPr lang="it-IT" b="1" i="1" dirty="0" smtClean="0">
              <a:solidFill>
                <a:schemeClr val="bg1"/>
              </a:solidFill>
            </a:endParaRPr>
          </a:p>
          <a:p>
            <a:r>
              <a:rPr lang="it-IT" b="1" i="1" dirty="0" err="1" smtClean="0">
                <a:solidFill>
                  <a:schemeClr val="bg1"/>
                </a:solidFill>
              </a:rPr>
              <a:t>F</a:t>
            </a:r>
            <a:r>
              <a:rPr lang="it-IT" b="1" i="1" dirty="0" smtClean="0">
                <a:solidFill>
                  <a:schemeClr val="bg1"/>
                </a:solidFill>
              </a:rPr>
              <a:t>. </a:t>
            </a:r>
            <a:r>
              <a:rPr lang="it-IT" b="1" i="1" dirty="0" err="1" smtClean="0">
                <a:solidFill>
                  <a:schemeClr val="bg1"/>
                </a:solidFill>
              </a:rPr>
              <a:t>Carrilho</a:t>
            </a:r>
            <a:endParaRPr lang="it-IT" b="1" i="1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624938" y="3279322"/>
            <a:ext cx="2327564" cy="1801092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u="sng" dirty="0"/>
              <a:t>Task Team on </a:t>
            </a:r>
            <a:r>
              <a:rPr lang="it-IT" b="1" i="1" u="sng" dirty="0" err="1" smtClean="0"/>
              <a:t>Documentation</a:t>
            </a:r>
            <a:r>
              <a:rPr lang="it-IT" b="1" i="1" u="sng" dirty="0" smtClean="0"/>
              <a:t> </a:t>
            </a:r>
          </a:p>
          <a:p>
            <a:endParaRPr lang="it-IT" b="1" i="1" dirty="0">
              <a:solidFill>
                <a:schemeClr val="bg1"/>
              </a:solidFill>
            </a:endParaRPr>
          </a:p>
          <a:p>
            <a:r>
              <a:rPr lang="it-IT" b="1" i="1" dirty="0" smtClean="0">
                <a:solidFill>
                  <a:schemeClr val="bg1"/>
                </a:solidFill>
              </a:rPr>
              <a:t>N. </a:t>
            </a:r>
            <a:r>
              <a:rPr lang="it-IT" b="1" i="1" dirty="0" err="1" smtClean="0">
                <a:solidFill>
                  <a:schemeClr val="bg1"/>
                </a:solidFill>
              </a:rPr>
              <a:t>Kalligeris</a:t>
            </a:r>
            <a:r>
              <a:rPr lang="it-IT" b="1" i="1" dirty="0" smtClean="0">
                <a:solidFill>
                  <a:schemeClr val="bg1"/>
                </a:solidFill>
              </a:rPr>
              <a:t> / </a:t>
            </a:r>
            <a:endParaRPr lang="it-IT" b="1" i="1" dirty="0" smtClean="0">
              <a:solidFill>
                <a:schemeClr val="bg1"/>
              </a:solidFill>
            </a:endParaRPr>
          </a:p>
          <a:p>
            <a:r>
              <a:rPr lang="it-IT" b="1" i="1" dirty="0" smtClean="0">
                <a:solidFill>
                  <a:schemeClr val="bg1"/>
                </a:solidFill>
              </a:rPr>
              <a:t>S</a:t>
            </a:r>
            <a:r>
              <a:rPr lang="it-IT" b="1" i="1" dirty="0" smtClean="0">
                <a:solidFill>
                  <a:schemeClr val="bg1"/>
                </a:solidFill>
              </a:rPr>
              <a:t>. Lorito</a:t>
            </a:r>
          </a:p>
          <a:p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8326574" y="3279322"/>
            <a:ext cx="2327564" cy="1801092"/>
          </a:xfrm>
          <a:prstGeom prst="rect">
            <a:avLst/>
          </a:prstGeom>
          <a:solidFill>
            <a:schemeClr val="accent5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 i="1" dirty="0" smtClean="0"/>
          </a:p>
          <a:p>
            <a:r>
              <a:rPr lang="it-IT" b="1" i="1" u="sng" dirty="0" smtClean="0"/>
              <a:t>Task </a:t>
            </a:r>
            <a:r>
              <a:rPr lang="it-IT" b="1" i="1" u="sng" dirty="0"/>
              <a:t>Team on Tsunami Ready </a:t>
            </a:r>
            <a:endParaRPr lang="it-IT" b="1" i="1" u="sng" dirty="0" smtClean="0"/>
          </a:p>
          <a:p>
            <a:endParaRPr lang="it-IT" b="1" i="1" dirty="0" err="1"/>
          </a:p>
          <a:p>
            <a:r>
              <a:rPr lang="it-IT" b="1" i="1" dirty="0" smtClean="0"/>
              <a:t>E. </a:t>
            </a:r>
            <a:r>
              <a:rPr lang="it-IT" b="1" i="1" dirty="0" err="1" smtClean="0"/>
              <a:t>Daskalaki</a:t>
            </a:r>
            <a:r>
              <a:rPr lang="it-IT" b="1" i="1" dirty="0" smtClean="0"/>
              <a:t> / </a:t>
            </a:r>
            <a:endParaRPr lang="it-IT" b="1" i="1" dirty="0" smtClean="0"/>
          </a:p>
          <a:p>
            <a:r>
              <a:rPr lang="it-IT" b="1" i="1" dirty="0" smtClean="0"/>
              <a:t>M.A</a:t>
            </a:r>
            <a:r>
              <a:rPr lang="it-IT" b="1" i="1" dirty="0" smtClean="0"/>
              <a:t>. </a:t>
            </a:r>
            <a:r>
              <a:rPr lang="it-IT" b="1" i="1" dirty="0" err="1" smtClean="0"/>
              <a:t>Baptista</a:t>
            </a:r>
            <a:endParaRPr lang="it-IT" b="1" i="1" dirty="0"/>
          </a:p>
          <a:p>
            <a:endParaRPr lang="it-IT" dirty="0"/>
          </a:p>
          <a:p>
            <a:endParaRPr lang="it-IT" dirty="0" smtClean="0">
              <a:hlinkClick r:id="rId4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13521" y="178367"/>
            <a:ext cx="932410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smtClean="0"/>
              <a:t>NEAMTWS</a:t>
            </a:r>
            <a:endParaRPr lang="it-IT" sz="2400" b="1" dirty="0" smtClean="0"/>
          </a:p>
        </p:txBody>
      </p:sp>
      <p:sp>
        <p:nvSpPr>
          <p:cNvPr id="17" name="Rettangolo 16"/>
          <p:cNvSpPr/>
          <p:nvPr/>
        </p:nvSpPr>
        <p:spPr>
          <a:xfrm>
            <a:off x="2216738" y="5329797"/>
            <a:ext cx="3158838" cy="11499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/>
              <a:t>New Task Team </a:t>
            </a:r>
          </a:p>
          <a:p>
            <a:pPr algn="ctr"/>
            <a:r>
              <a:rPr lang="it-IT" u="sng" dirty="0" smtClean="0"/>
              <a:t>Non </a:t>
            </a:r>
            <a:r>
              <a:rPr lang="it-IT" u="sng" dirty="0" err="1" smtClean="0"/>
              <a:t>seismic</a:t>
            </a:r>
            <a:r>
              <a:rPr lang="it-IT" u="sng" dirty="0" smtClean="0"/>
              <a:t> tsunami </a:t>
            </a:r>
            <a:r>
              <a:rPr lang="it-IT" u="sng" dirty="0" err="1" smtClean="0"/>
              <a:t>sources</a:t>
            </a:r>
            <a:endParaRPr lang="it-IT" u="sng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err="1" smtClean="0"/>
              <a:t>F</a:t>
            </a:r>
            <a:r>
              <a:rPr lang="it-IT" dirty="0" smtClean="0"/>
              <a:t>. Romano / </a:t>
            </a:r>
            <a:r>
              <a:rPr lang="it-IT" dirty="0" err="1" smtClean="0"/>
              <a:t>R</a:t>
            </a:r>
            <a:r>
              <a:rPr lang="it-IT" dirty="0" smtClean="0"/>
              <a:t>. </a:t>
            </a:r>
            <a:r>
              <a:rPr lang="it-IT" dirty="0" err="1" smtClean="0"/>
              <a:t>Omira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6234556" y="5329796"/>
            <a:ext cx="3158838" cy="11499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 smtClean="0"/>
              <a:t>New Task Team</a:t>
            </a:r>
          </a:p>
          <a:p>
            <a:pPr algn="ctr"/>
            <a:r>
              <a:rPr lang="it-IT" u="sng" dirty="0" err="1" smtClean="0"/>
              <a:t>Governance</a:t>
            </a:r>
            <a:endParaRPr lang="it-IT" u="sng" dirty="0" smtClean="0"/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I. A. </a:t>
            </a:r>
            <a:r>
              <a:rPr lang="it-IT" dirty="0" err="1" smtClean="0"/>
              <a:t>Ayerbe</a:t>
            </a:r>
            <a:r>
              <a:rPr lang="it-IT" dirty="0" smtClean="0"/>
              <a:t>/ D. </a:t>
            </a:r>
            <a:r>
              <a:rPr lang="it-IT" dirty="0" err="1" smtClean="0"/>
              <a:t>Cambaz</a:t>
            </a:r>
            <a:endParaRPr lang="it-IT" dirty="0"/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9393394" y="5566135"/>
            <a:ext cx="1028623" cy="2493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224921" y="854177"/>
            <a:ext cx="4301307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Chair and Vice </a:t>
            </a:r>
            <a:r>
              <a:rPr lang="it-IT" dirty="0" err="1" smtClean="0"/>
              <a:t>Chairs</a:t>
            </a:r>
            <a:endParaRPr lang="it-IT" dirty="0" smtClean="0"/>
          </a:p>
          <a:p>
            <a:pPr algn="ctr"/>
            <a:r>
              <a:rPr lang="it-IT" dirty="0" smtClean="0"/>
              <a:t>A. Amato, I. </a:t>
            </a:r>
            <a:r>
              <a:rPr lang="it-IT" dirty="0" err="1" smtClean="0"/>
              <a:t>Aguirre</a:t>
            </a:r>
            <a:r>
              <a:rPr lang="it-IT" dirty="0" smtClean="0"/>
              <a:t> </a:t>
            </a:r>
            <a:r>
              <a:rPr lang="it-IT" dirty="0" err="1" smtClean="0"/>
              <a:t>Ayerbe</a:t>
            </a:r>
            <a:r>
              <a:rPr lang="it-IT" dirty="0" smtClean="0"/>
              <a:t>, </a:t>
            </a:r>
            <a:r>
              <a:rPr lang="it-IT" dirty="0" err="1" smtClean="0"/>
              <a:t>Amr</a:t>
            </a:r>
            <a:r>
              <a:rPr lang="it-IT" dirty="0" smtClean="0"/>
              <a:t> </a:t>
            </a:r>
            <a:r>
              <a:rPr lang="it-IT" dirty="0" err="1" smtClean="0"/>
              <a:t>Hamouda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8257302" y="849964"/>
            <a:ext cx="1979068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Technical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Secretary</a:t>
            </a:r>
            <a:endParaRPr lang="it-IT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D.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Chang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50000"/>
                  </a:schemeClr>
                </a:solidFill>
              </a:rPr>
              <a:t>Seng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61255" y="620044"/>
            <a:ext cx="1144088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Working</a:t>
            </a:r>
            <a:r>
              <a:rPr lang="it-IT" sz="2400" b="1" dirty="0"/>
              <a:t> Group on </a:t>
            </a:r>
            <a:r>
              <a:rPr lang="it-IT" sz="2400" b="1" dirty="0" err="1"/>
              <a:t>Tsunamis</a:t>
            </a:r>
            <a:r>
              <a:rPr lang="it-IT" sz="2400" b="1" dirty="0"/>
              <a:t> and </a:t>
            </a:r>
            <a:r>
              <a:rPr lang="it-IT" sz="2400" b="1" dirty="0" err="1"/>
              <a:t>Other</a:t>
            </a:r>
            <a:r>
              <a:rPr lang="it-IT" sz="2400" b="1" dirty="0"/>
              <a:t> </a:t>
            </a:r>
            <a:r>
              <a:rPr lang="it-IT" sz="2400" b="1" dirty="0" err="1"/>
              <a:t>Hazards</a:t>
            </a:r>
            <a:r>
              <a:rPr lang="it-IT" sz="2400" b="1" dirty="0"/>
              <a:t> </a:t>
            </a:r>
            <a:r>
              <a:rPr lang="it-IT" sz="2400" b="1" dirty="0" err="1"/>
              <a:t>Related</a:t>
            </a:r>
            <a:r>
              <a:rPr lang="it-IT" sz="2400" b="1" dirty="0"/>
              <a:t> to Sea-Level </a:t>
            </a:r>
            <a:r>
              <a:rPr lang="it-IT" sz="2400" b="1" dirty="0" err="1"/>
              <a:t>Warning</a:t>
            </a:r>
            <a:r>
              <a:rPr lang="it-IT" sz="2400" b="1" dirty="0"/>
              <a:t> and </a:t>
            </a:r>
            <a:r>
              <a:rPr lang="it-IT" sz="2400" b="1" dirty="0" err="1"/>
              <a:t>Mitigation</a:t>
            </a:r>
            <a:r>
              <a:rPr lang="it-IT" sz="2400" b="1" dirty="0"/>
              <a:t> Systems (TOWS-WG)</a:t>
            </a:r>
            <a:endParaRPr lang="it-IT" sz="2400" dirty="0"/>
          </a:p>
          <a:p>
            <a:r>
              <a:rPr lang="it-IT" sz="2400" dirty="0"/>
              <a:t> </a:t>
            </a:r>
          </a:p>
          <a:p>
            <a:r>
              <a:rPr lang="it-IT" sz="2400" b="1" i="1" dirty="0"/>
              <a:t>Task Team on </a:t>
            </a:r>
            <a:r>
              <a:rPr lang="it-IT" sz="2400" b="1" i="1" dirty="0" err="1"/>
              <a:t>Disaster</a:t>
            </a:r>
            <a:r>
              <a:rPr lang="it-IT" sz="2400" b="1" i="1" dirty="0"/>
              <a:t> Management and </a:t>
            </a:r>
            <a:r>
              <a:rPr lang="it-IT" sz="2400" b="1" i="1" dirty="0" err="1" smtClean="0"/>
              <a:t>Preparedness</a:t>
            </a:r>
            <a:endParaRPr lang="it-IT" sz="2400" dirty="0"/>
          </a:p>
          <a:p>
            <a:r>
              <a:rPr lang="it-IT" sz="2400" dirty="0" smtClean="0">
                <a:hlinkClick r:id="rId3"/>
              </a:rPr>
              <a:t>Ignacio </a:t>
            </a:r>
            <a:r>
              <a:rPr lang="it-IT" sz="2400" dirty="0">
                <a:hlinkClick r:id="rId3"/>
              </a:rPr>
              <a:t>Aguirre Ayerbe</a:t>
            </a:r>
            <a:r>
              <a:rPr lang="it-IT" sz="2400" dirty="0"/>
              <a:t> (</a:t>
            </a:r>
            <a:r>
              <a:rPr lang="it-IT" sz="2400" dirty="0" err="1"/>
              <a:t>Instituto</a:t>
            </a:r>
            <a:r>
              <a:rPr lang="it-IT" sz="2400" dirty="0"/>
              <a:t> de </a:t>
            </a:r>
            <a:r>
              <a:rPr lang="it-IT" sz="2400" dirty="0" err="1"/>
              <a:t>Hidráulica</a:t>
            </a:r>
            <a:r>
              <a:rPr lang="it-IT" sz="2400" dirty="0"/>
              <a:t> </a:t>
            </a:r>
            <a:r>
              <a:rPr lang="it-IT" sz="2400" dirty="0" err="1"/>
              <a:t>Ambiental</a:t>
            </a:r>
            <a:r>
              <a:rPr lang="it-IT" sz="2400" dirty="0"/>
              <a:t> de </a:t>
            </a:r>
            <a:r>
              <a:rPr lang="it-IT" sz="2400" dirty="0" err="1"/>
              <a:t>Cantabria</a:t>
            </a:r>
            <a:r>
              <a:rPr lang="it-IT" sz="2400" dirty="0"/>
              <a:t>, </a:t>
            </a:r>
            <a:r>
              <a:rPr lang="it-IT" sz="2400" dirty="0" err="1" smtClean="0"/>
              <a:t>Spain</a:t>
            </a:r>
            <a:r>
              <a:rPr lang="it-IT" sz="2400" dirty="0" smtClean="0"/>
              <a:t>)</a:t>
            </a:r>
            <a:endParaRPr lang="it-IT" sz="2400" dirty="0"/>
          </a:p>
          <a:p>
            <a:r>
              <a:rPr lang="it-IT" sz="2400" dirty="0" smtClean="0">
                <a:hlinkClick r:id="rId4"/>
              </a:rPr>
              <a:t>Marinos </a:t>
            </a:r>
            <a:r>
              <a:rPr lang="it-IT" sz="2400" dirty="0">
                <a:hlinkClick r:id="rId4"/>
              </a:rPr>
              <a:t>Charalampakis</a:t>
            </a:r>
            <a:r>
              <a:rPr lang="it-IT" sz="2400" dirty="0"/>
              <a:t> (National </a:t>
            </a:r>
            <a:r>
              <a:rPr lang="it-IT" sz="2400" dirty="0" err="1"/>
              <a:t>Observatory</a:t>
            </a:r>
            <a:r>
              <a:rPr lang="it-IT" sz="2400" dirty="0"/>
              <a:t> of </a:t>
            </a:r>
            <a:r>
              <a:rPr lang="it-IT" sz="2400" dirty="0" err="1"/>
              <a:t>Athens</a:t>
            </a:r>
            <a:r>
              <a:rPr lang="it-IT" sz="2400" dirty="0"/>
              <a:t>, </a:t>
            </a:r>
            <a:r>
              <a:rPr lang="it-IT" sz="2400" dirty="0" err="1"/>
              <a:t>Greece</a:t>
            </a:r>
            <a:r>
              <a:rPr lang="it-IT" sz="2400" dirty="0"/>
              <a:t>)</a:t>
            </a:r>
          </a:p>
          <a:p>
            <a:r>
              <a:rPr lang="it-IT" sz="2400" dirty="0"/>
              <a:t> </a:t>
            </a:r>
          </a:p>
          <a:p>
            <a:r>
              <a:rPr lang="it-IT" sz="2400" b="1" i="1" dirty="0"/>
              <a:t>Task Team on Tsunami Watch </a:t>
            </a:r>
            <a:r>
              <a:rPr lang="it-IT" sz="2400" b="1" i="1" dirty="0" smtClean="0"/>
              <a:t>Operations</a:t>
            </a:r>
            <a:endParaRPr lang="it-IT" sz="2400" dirty="0"/>
          </a:p>
          <a:p>
            <a:r>
              <a:rPr lang="it-IT" sz="2400" dirty="0" smtClean="0">
                <a:hlinkClick r:id="rId5"/>
              </a:rPr>
              <a:t>Hélène </a:t>
            </a:r>
            <a:r>
              <a:rPr lang="it-IT" sz="2400" dirty="0">
                <a:hlinkClick r:id="rId5"/>
              </a:rPr>
              <a:t>Hébert</a:t>
            </a:r>
            <a:r>
              <a:rPr lang="it-IT" sz="2400" dirty="0"/>
              <a:t> (</a:t>
            </a:r>
            <a:r>
              <a:rPr lang="it-IT" sz="2400" dirty="0" err="1"/>
              <a:t>Commissariat</a:t>
            </a:r>
            <a:r>
              <a:rPr lang="it-IT" sz="2400" dirty="0"/>
              <a:t> à </a:t>
            </a:r>
            <a:r>
              <a:rPr lang="it-IT" sz="2400" dirty="0" err="1"/>
              <a:t>l’Energie</a:t>
            </a:r>
            <a:r>
              <a:rPr lang="it-IT" sz="2400" dirty="0"/>
              <a:t> </a:t>
            </a:r>
            <a:r>
              <a:rPr lang="it-IT" sz="2400" dirty="0" err="1"/>
              <a:t>Atomique</a:t>
            </a:r>
            <a:r>
              <a:rPr lang="it-IT" sz="2400" dirty="0"/>
              <a:t> et </a:t>
            </a:r>
            <a:r>
              <a:rPr lang="it-IT" sz="2400" dirty="0" err="1"/>
              <a:t>aux</a:t>
            </a:r>
            <a:r>
              <a:rPr lang="it-IT" sz="2400" dirty="0"/>
              <a:t> </a:t>
            </a:r>
            <a:r>
              <a:rPr lang="it-IT" sz="2400" dirty="0" err="1"/>
              <a:t>Energies</a:t>
            </a:r>
            <a:r>
              <a:rPr lang="it-IT" sz="2400" dirty="0"/>
              <a:t> </a:t>
            </a:r>
            <a:r>
              <a:rPr lang="it-IT" sz="2400" dirty="0" err="1"/>
              <a:t>Alternatives</a:t>
            </a:r>
            <a:r>
              <a:rPr lang="it-IT" sz="2400" dirty="0"/>
              <a:t>, </a:t>
            </a:r>
            <a:r>
              <a:rPr lang="it-IT" sz="2400" dirty="0" smtClean="0"/>
              <a:t>France)</a:t>
            </a:r>
          </a:p>
          <a:p>
            <a:r>
              <a:rPr lang="it-IT" sz="2400" dirty="0" smtClean="0">
                <a:hlinkClick r:id="rId6"/>
              </a:rPr>
              <a:t>Alessio </a:t>
            </a:r>
            <a:r>
              <a:rPr lang="it-IT" sz="2400" dirty="0">
                <a:hlinkClick r:id="rId6"/>
              </a:rPr>
              <a:t>Piatanesi</a:t>
            </a:r>
            <a:r>
              <a:rPr lang="it-IT" sz="2400" dirty="0"/>
              <a:t> ((Istituto Nazionale di Geofisica e Vulcanologia Roma, </a:t>
            </a:r>
            <a:r>
              <a:rPr lang="it-IT" sz="2400" dirty="0" err="1"/>
              <a:t>Italy</a:t>
            </a:r>
            <a:r>
              <a:rPr lang="it-IT" sz="2400" dirty="0"/>
              <a:t>) 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b="1" i="1" dirty="0"/>
              <a:t>Ocean Decade Tsunami </a:t>
            </a:r>
            <a:r>
              <a:rPr lang="it-IT" sz="2400" b="1" i="1" dirty="0" err="1"/>
              <a:t>Programme</a:t>
            </a:r>
            <a:r>
              <a:rPr lang="it-IT" sz="2400" b="1" i="1" dirty="0"/>
              <a:t> SC</a:t>
            </a:r>
            <a:r>
              <a:rPr lang="it-IT" sz="2400" dirty="0"/>
              <a:t> </a:t>
            </a:r>
          </a:p>
          <a:p>
            <a:r>
              <a:rPr lang="it-IT" sz="2400" dirty="0" smtClean="0">
                <a:hlinkClick r:id="rId7"/>
              </a:rPr>
              <a:t>Maria </a:t>
            </a:r>
            <a:r>
              <a:rPr lang="it-IT" sz="2400" dirty="0">
                <a:hlinkClick r:id="rId7"/>
              </a:rPr>
              <a:t>Ana Baptista</a:t>
            </a:r>
            <a:r>
              <a:rPr lang="it-IT" sz="2400" dirty="0"/>
              <a:t>  (</a:t>
            </a:r>
            <a:r>
              <a:rPr lang="it-IT" sz="2400" dirty="0" err="1"/>
              <a:t>Instituto</a:t>
            </a:r>
            <a:r>
              <a:rPr lang="it-IT" sz="2400" dirty="0"/>
              <a:t> </a:t>
            </a:r>
            <a:r>
              <a:rPr lang="it-IT" sz="2400" dirty="0" err="1"/>
              <a:t>Superior</a:t>
            </a:r>
            <a:r>
              <a:rPr lang="it-IT" sz="2400" dirty="0"/>
              <a:t> de </a:t>
            </a:r>
            <a:r>
              <a:rPr lang="it-IT" sz="2400" dirty="0" err="1"/>
              <a:t>Engenharia</a:t>
            </a:r>
            <a:r>
              <a:rPr lang="it-IT" sz="2400" dirty="0"/>
              <a:t> de </a:t>
            </a:r>
            <a:r>
              <a:rPr lang="it-IT" sz="2400" dirty="0" err="1"/>
              <a:t>Lisboa</a:t>
            </a:r>
            <a:r>
              <a:rPr lang="it-IT" sz="2400" dirty="0"/>
              <a:t>, </a:t>
            </a:r>
            <a:r>
              <a:rPr lang="it-IT" sz="2400" dirty="0" err="1"/>
              <a:t>Instituto</a:t>
            </a:r>
            <a:r>
              <a:rPr lang="it-IT" sz="2400" dirty="0"/>
              <a:t> </a:t>
            </a:r>
            <a:r>
              <a:rPr lang="it-IT" sz="2400" dirty="0" err="1"/>
              <a:t>Politécnico</a:t>
            </a:r>
            <a:r>
              <a:rPr lang="it-IT" sz="2400" dirty="0"/>
              <a:t> de </a:t>
            </a:r>
            <a:r>
              <a:rPr lang="it-IT" sz="2400" dirty="0" err="1"/>
              <a:t>Lisboa</a:t>
            </a:r>
            <a:r>
              <a:rPr lang="it-IT" sz="2400" dirty="0"/>
              <a:t>, Portugal) </a:t>
            </a:r>
          </a:p>
          <a:p>
            <a:r>
              <a:rPr lang="it-IT" sz="2400" dirty="0"/>
              <a:t> </a:t>
            </a:r>
          </a:p>
          <a:p>
            <a:r>
              <a:rPr lang="it-IT" sz="2400" b="1" dirty="0" smtClean="0"/>
              <a:t>Technical </a:t>
            </a:r>
            <a:r>
              <a:rPr lang="it-IT" sz="2400" b="1" dirty="0" err="1"/>
              <a:t>Secretary</a:t>
            </a:r>
            <a:r>
              <a:rPr lang="it-IT" sz="2400" dirty="0"/>
              <a:t>: </a:t>
            </a:r>
            <a:r>
              <a:rPr lang="it-IT" sz="2400" dirty="0">
                <a:hlinkClick r:id="rId8"/>
              </a:rPr>
              <a:t>Denis Chang Seng</a:t>
            </a:r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991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289964" y="280788"/>
            <a:ext cx="59020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it-IT" sz="3200" b="1" u="sng" dirty="0" smtClean="0">
                <a:solidFill>
                  <a:srgbClr val="FFFF00"/>
                </a:solidFill>
              </a:rPr>
              <a:t>NEAMTWS  MEETINGS  2024-25</a:t>
            </a:r>
            <a:endParaRPr lang="it-IT" sz="3200" u="sng" dirty="0">
              <a:solidFill>
                <a:srgbClr val="FFFF00"/>
              </a:solidFill>
            </a:endParaRPr>
          </a:p>
          <a:p>
            <a:pPr marL="36000"/>
            <a:endParaRPr lang="it-IT" sz="2000" dirty="0">
              <a:solidFill>
                <a:schemeClr val="bg1"/>
              </a:solidFill>
            </a:endParaRPr>
          </a:p>
          <a:p>
            <a:pPr marL="36000"/>
            <a:r>
              <a:rPr lang="it-IT" sz="2000" dirty="0" smtClean="0">
                <a:solidFill>
                  <a:srgbClr val="FFFF00"/>
                </a:solidFill>
              </a:rPr>
              <a:t>13 </a:t>
            </a:r>
            <a:r>
              <a:rPr lang="it-IT" sz="2000" dirty="0" err="1" smtClean="0">
                <a:solidFill>
                  <a:srgbClr val="FFFF00"/>
                </a:solidFill>
              </a:rPr>
              <a:t>May</a:t>
            </a:r>
            <a:r>
              <a:rPr lang="it-IT" sz="2000" dirty="0" smtClean="0">
                <a:solidFill>
                  <a:srgbClr val="FFFF00"/>
                </a:solidFill>
              </a:rPr>
              <a:t> 2024: ICG/NEAM </a:t>
            </a:r>
            <a:r>
              <a:rPr lang="it-IT" sz="2000" dirty="0" err="1" smtClean="0">
                <a:solidFill>
                  <a:srgbClr val="FFFF00"/>
                </a:solidFill>
              </a:rPr>
              <a:t>Steering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Committee</a:t>
            </a:r>
            <a:r>
              <a:rPr lang="it-IT" sz="2000" dirty="0" smtClean="0">
                <a:solidFill>
                  <a:srgbClr val="FFFF00"/>
                </a:solidFill>
              </a:rPr>
              <a:t> (online)</a:t>
            </a:r>
            <a:endParaRPr lang="it-IT" sz="2000" dirty="0">
              <a:solidFill>
                <a:srgbClr val="FFFF00"/>
              </a:solidFill>
            </a:endParaRPr>
          </a:p>
          <a:p>
            <a:pPr marL="36000"/>
            <a:endParaRPr lang="it-IT" sz="800" dirty="0">
              <a:solidFill>
                <a:schemeClr val="bg1"/>
              </a:solidFill>
            </a:endParaRPr>
          </a:p>
          <a:p>
            <a:pPr marL="36000"/>
            <a:r>
              <a:rPr lang="it-IT" sz="2000" dirty="0">
                <a:solidFill>
                  <a:schemeClr val="bg1"/>
                </a:solidFill>
              </a:rPr>
              <a:t>11 April </a:t>
            </a:r>
            <a:r>
              <a:rPr lang="it-IT" sz="2000" dirty="0" smtClean="0">
                <a:solidFill>
                  <a:schemeClr val="bg1"/>
                </a:solidFill>
              </a:rPr>
              <a:t>2024: </a:t>
            </a:r>
            <a:r>
              <a:rPr lang="it-IT" sz="2000" dirty="0" err="1" smtClean="0">
                <a:solidFill>
                  <a:schemeClr val="bg1"/>
                </a:solidFill>
              </a:rPr>
              <a:t>Coastal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Cities</a:t>
            </a:r>
            <a:r>
              <a:rPr lang="it-IT" sz="2000" dirty="0">
                <a:solidFill>
                  <a:schemeClr val="bg1"/>
                </a:solidFill>
              </a:rPr>
              <a:t> and </a:t>
            </a:r>
            <a:r>
              <a:rPr lang="it-IT" sz="2000" dirty="0" err="1">
                <a:solidFill>
                  <a:schemeClr val="bg1"/>
                </a:solidFill>
              </a:rPr>
              <a:t>Communities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Joining</a:t>
            </a:r>
            <a:r>
              <a:rPr lang="it-IT" sz="2000" dirty="0">
                <a:solidFill>
                  <a:schemeClr val="bg1"/>
                </a:solidFill>
              </a:rPr>
              <a:t> Tsunami Ready, </a:t>
            </a:r>
            <a:r>
              <a:rPr lang="it-IT" sz="2000" dirty="0" smtClean="0">
                <a:solidFill>
                  <a:schemeClr val="bg1"/>
                </a:solidFill>
              </a:rPr>
              <a:t>Ocean </a:t>
            </a:r>
            <a:r>
              <a:rPr lang="it-IT" sz="2000" dirty="0">
                <a:solidFill>
                  <a:schemeClr val="bg1"/>
                </a:solidFill>
              </a:rPr>
              <a:t>Conference, </a:t>
            </a:r>
            <a:r>
              <a:rPr lang="it-IT" sz="2000" dirty="0" err="1" smtClean="0">
                <a:solidFill>
                  <a:schemeClr val="bg1"/>
                </a:solidFill>
              </a:rPr>
              <a:t>Barcelona</a:t>
            </a:r>
            <a:endParaRPr lang="it-IT" sz="2000" dirty="0">
              <a:solidFill>
                <a:schemeClr val="bg1"/>
              </a:solidFill>
            </a:endParaRPr>
          </a:p>
          <a:p>
            <a:pPr marL="36000"/>
            <a:endParaRPr lang="it-IT" sz="800" dirty="0">
              <a:solidFill>
                <a:schemeClr val="bg1"/>
              </a:solidFill>
            </a:endParaRPr>
          </a:p>
          <a:p>
            <a:pPr marL="36000"/>
            <a:r>
              <a:rPr lang="it-IT" sz="2000" dirty="0" smtClean="0">
                <a:solidFill>
                  <a:srgbClr val="FFFF00"/>
                </a:solidFill>
              </a:rPr>
              <a:t>24-25 </a:t>
            </a:r>
            <a:r>
              <a:rPr lang="it-IT" sz="2000" dirty="0" err="1">
                <a:solidFill>
                  <a:srgbClr val="FFFF00"/>
                </a:solidFill>
              </a:rPr>
              <a:t>May</a:t>
            </a:r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smtClean="0">
                <a:solidFill>
                  <a:srgbClr val="FFFF00"/>
                </a:solidFill>
              </a:rPr>
              <a:t>2024 </a:t>
            </a:r>
            <a:r>
              <a:rPr lang="it-IT" sz="2000" dirty="0" err="1" smtClean="0">
                <a:solidFill>
                  <a:srgbClr val="FFFF00"/>
                </a:solidFill>
              </a:rPr>
              <a:t>CoastWAVE</a:t>
            </a:r>
            <a:r>
              <a:rPr lang="it-IT" sz="2000" dirty="0" smtClean="0">
                <a:solidFill>
                  <a:srgbClr val="FFFF00"/>
                </a:solidFill>
              </a:rPr>
              <a:t> Project- </a:t>
            </a:r>
            <a:r>
              <a:rPr lang="it-IT" sz="2000" dirty="0" err="1" smtClean="0">
                <a:solidFill>
                  <a:srgbClr val="FFFF00"/>
                </a:solidFill>
              </a:rPr>
              <a:t>Phase</a:t>
            </a:r>
            <a:r>
              <a:rPr lang="it-IT" sz="2000" dirty="0" smtClean="0">
                <a:solidFill>
                  <a:srgbClr val="FFFF00"/>
                </a:solidFill>
              </a:rPr>
              <a:t> 1 </a:t>
            </a:r>
            <a:r>
              <a:rPr lang="it-IT" sz="2000" dirty="0" err="1" smtClean="0">
                <a:solidFill>
                  <a:srgbClr val="FFFF00"/>
                </a:solidFill>
              </a:rPr>
              <a:t>Closure</a:t>
            </a:r>
            <a:r>
              <a:rPr lang="it-IT" sz="2000" dirty="0" smtClean="0">
                <a:solidFill>
                  <a:srgbClr val="FFFF00"/>
                </a:solidFill>
              </a:rPr>
              <a:t> Meeting, </a:t>
            </a:r>
            <a:r>
              <a:rPr lang="it-IT" sz="2000" dirty="0">
                <a:solidFill>
                  <a:srgbClr val="FFFF00"/>
                </a:solidFill>
              </a:rPr>
              <a:t>Alexandria, </a:t>
            </a:r>
            <a:r>
              <a:rPr lang="it-IT" sz="2000" dirty="0" err="1" smtClean="0">
                <a:solidFill>
                  <a:srgbClr val="FFFF00"/>
                </a:solidFill>
              </a:rPr>
              <a:t>Egypt</a:t>
            </a:r>
            <a:endParaRPr lang="it-IT" sz="2000" dirty="0">
              <a:solidFill>
                <a:srgbClr val="FFFF00"/>
              </a:solidFill>
            </a:endParaRPr>
          </a:p>
          <a:p>
            <a:pPr marL="36000"/>
            <a:endParaRPr lang="it-IT" sz="800" dirty="0" smtClean="0">
              <a:solidFill>
                <a:srgbClr val="FFFF00"/>
              </a:solidFill>
            </a:endParaRPr>
          </a:p>
          <a:p>
            <a:pPr marL="36000"/>
            <a:r>
              <a:rPr lang="it-IT" sz="2000" dirty="0" err="1">
                <a:solidFill>
                  <a:schemeClr val="bg1"/>
                </a:solidFill>
              </a:rPr>
              <a:t>Coastal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Horizons</a:t>
            </a:r>
            <a:r>
              <a:rPr lang="it-IT" sz="2000" dirty="0">
                <a:solidFill>
                  <a:schemeClr val="bg1"/>
                </a:solidFill>
              </a:rPr>
              <a:t>: </a:t>
            </a:r>
            <a:r>
              <a:rPr lang="mr-IN" sz="2000" dirty="0" smtClean="0">
                <a:solidFill>
                  <a:schemeClr val="bg1"/>
                </a:solidFill>
              </a:rPr>
              <a:t>…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Strengthen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Resilience</a:t>
            </a:r>
            <a:r>
              <a:rPr lang="it-IT" sz="2000" dirty="0">
                <a:solidFill>
                  <a:schemeClr val="bg1"/>
                </a:solidFill>
              </a:rPr>
              <a:t> to </a:t>
            </a:r>
            <a:r>
              <a:rPr lang="it-IT" sz="2000" dirty="0" err="1">
                <a:solidFill>
                  <a:schemeClr val="bg1"/>
                </a:solidFill>
              </a:rPr>
              <a:t>Coastal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Hazards</a:t>
            </a:r>
            <a:r>
              <a:rPr lang="it-IT" sz="2000" dirty="0">
                <a:solidFill>
                  <a:schemeClr val="bg1"/>
                </a:solidFill>
              </a:rPr>
              <a:t>, 57 IOC </a:t>
            </a:r>
            <a:r>
              <a:rPr lang="it-IT" sz="2000" dirty="0" err="1" smtClean="0">
                <a:solidFill>
                  <a:schemeClr val="bg1"/>
                </a:solidFill>
              </a:rPr>
              <a:t>Exec</a:t>
            </a:r>
            <a:r>
              <a:rPr lang="it-IT" sz="2000" dirty="0" smtClean="0">
                <a:solidFill>
                  <a:schemeClr val="bg1"/>
                </a:solidFill>
              </a:rPr>
              <a:t>. </a:t>
            </a:r>
            <a:r>
              <a:rPr lang="it-IT" sz="2000" dirty="0" err="1">
                <a:solidFill>
                  <a:schemeClr val="bg1"/>
                </a:solidFill>
              </a:rPr>
              <a:t>Council</a:t>
            </a:r>
            <a:r>
              <a:rPr lang="it-IT" sz="2000" dirty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June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202 </a:t>
            </a:r>
            <a:r>
              <a:rPr lang="mr-IN" sz="2000" dirty="0" smtClean="0">
                <a:solidFill>
                  <a:schemeClr val="bg1"/>
                </a:solidFill>
              </a:rPr>
              <a:t>–</a:t>
            </a:r>
            <a:r>
              <a:rPr lang="it-IT" sz="2000" dirty="0" smtClean="0">
                <a:solidFill>
                  <a:schemeClr val="bg1"/>
                </a:solidFill>
              </a:rPr>
              <a:t> Side </a:t>
            </a:r>
            <a:r>
              <a:rPr lang="it-IT" sz="2000" dirty="0" err="1" smtClean="0">
                <a:solidFill>
                  <a:schemeClr val="bg1"/>
                </a:solidFill>
              </a:rPr>
              <a:t>Event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36000"/>
            <a:endParaRPr lang="it-IT" sz="800" dirty="0" smtClean="0">
              <a:solidFill>
                <a:schemeClr val="bg1"/>
              </a:solidFill>
            </a:endParaRPr>
          </a:p>
          <a:p>
            <a:pPr marL="36000"/>
            <a:r>
              <a:rPr lang="it-IT" sz="2000" dirty="0" smtClean="0">
                <a:solidFill>
                  <a:schemeClr val="bg1"/>
                </a:solidFill>
              </a:rPr>
              <a:t>Nov. 2024: Global Symposium, Banda Aceh, Indonesia</a:t>
            </a:r>
            <a:endParaRPr lang="it-IT" sz="2000" dirty="0">
              <a:solidFill>
                <a:schemeClr val="bg1"/>
              </a:solidFill>
            </a:endParaRPr>
          </a:p>
          <a:p>
            <a:pPr marL="36000"/>
            <a:endParaRPr lang="it-IT" sz="800" dirty="0">
              <a:solidFill>
                <a:schemeClr val="bg1"/>
              </a:solidFill>
            </a:endParaRPr>
          </a:p>
          <a:p>
            <a:pPr marL="36000"/>
            <a:r>
              <a:rPr lang="it-IT" sz="2000" dirty="0" smtClean="0">
                <a:solidFill>
                  <a:srgbClr val="FFFF00"/>
                </a:solidFill>
              </a:rPr>
              <a:t>26 </a:t>
            </a:r>
            <a:r>
              <a:rPr lang="it-IT" sz="2000" dirty="0">
                <a:solidFill>
                  <a:srgbClr val="FFFF00"/>
                </a:solidFill>
              </a:rPr>
              <a:t>Nov. </a:t>
            </a:r>
            <a:r>
              <a:rPr lang="it-IT" sz="2000" dirty="0" smtClean="0">
                <a:solidFill>
                  <a:srgbClr val="FFFF00"/>
                </a:solidFill>
              </a:rPr>
              <a:t>2024: ICG/NEAM </a:t>
            </a:r>
            <a:r>
              <a:rPr lang="it-IT" sz="2000" dirty="0" err="1" smtClean="0">
                <a:solidFill>
                  <a:srgbClr val="FFFF00"/>
                </a:solidFill>
              </a:rPr>
              <a:t>Steering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Committee</a:t>
            </a:r>
            <a:endParaRPr lang="it-IT" sz="2000" dirty="0" smtClean="0">
              <a:solidFill>
                <a:srgbClr val="FFFF00"/>
              </a:solidFill>
            </a:endParaRPr>
          </a:p>
          <a:p>
            <a:pPr marL="36000"/>
            <a:endParaRPr lang="it-IT" sz="800" dirty="0" smtClean="0">
              <a:solidFill>
                <a:srgbClr val="FFFF00"/>
              </a:solidFill>
            </a:endParaRPr>
          </a:p>
          <a:p>
            <a:pPr marL="36000"/>
            <a:r>
              <a:rPr lang="it-IT" sz="2000" dirty="0" smtClean="0">
                <a:solidFill>
                  <a:srgbClr val="FFFF00"/>
                </a:solidFill>
              </a:rPr>
              <a:t>27-29 Nov. 2024: </a:t>
            </a:r>
            <a:r>
              <a:rPr lang="it-IT" sz="2000" dirty="0">
                <a:solidFill>
                  <a:srgbClr val="FFFF00"/>
                </a:solidFill>
              </a:rPr>
              <a:t>ICG/NEAMTWS </a:t>
            </a:r>
            <a:r>
              <a:rPr lang="it-IT" sz="2000" dirty="0" smtClean="0">
                <a:solidFill>
                  <a:srgbClr val="FFFF00"/>
                </a:solidFill>
              </a:rPr>
              <a:t>XIX Session</a:t>
            </a:r>
          </a:p>
          <a:p>
            <a:pPr marL="36000"/>
            <a:endParaRPr lang="it-IT" sz="800" dirty="0">
              <a:solidFill>
                <a:srgbClr val="FFFF00"/>
              </a:solidFill>
            </a:endParaRPr>
          </a:p>
          <a:p>
            <a:pPr marL="36000"/>
            <a:r>
              <a:rPr lang="it-IT" sz="2000" dirty="0" smtClean="0">
                <a:solidFill>
                  <a:srgbClr val="FFFF00"/>
                </a:solidFill>
              </a:rPr>
              <a:t>2024: </a:t>
            </a:r>
            <a:r>
              <a:rPr lang="it-IT" sz="2000" dirty="0" err="1" smtClean="0">
                <a:solidFill>
                  <a:srgbClr val="FFFF00"/>
                </a:solidFill>
              </a:rPr>
              <a:t>Several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TSp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meetings</a:t>
            </a:r>
            <a:endParaRPr lang="it-IT" sz="2000" dirty="0" smtClean="0">
              <a:solidFill>
                <a:srgbClr val="FFFF00"/>
              </a:solidFill>
            </a:endParaRPr>
          </a:p>
          <a:p>
            <a:pPr marL="36000"/>
            <a:endParaRPr lang="it-IT" sz="800" dirty="0">
              <a:solidFill>
                <a:srgbClr val="FFFF00"/>
              </a:solidFill>
            </a:endParaRPr>
          </a:p>
          <a:p>
            <a:pPr marL="36000"/>
            <a:r>
              <a:rPr lang="it-IT" sz="2000" b="1" dirty="0" smtClean="0">
                <a:solidFill>
                  <a:srgbClr val="FFFF00"/>
                </a:solidFill>
              </a:rPr>
              <a:t>2025</a:t>
            </a:r>
            <a:r>
              <a:rPr lang="it-IT" sz="2000" b="1" dirty="0" smtClean="0">
                <a:solidFill>
                  <a:srgbClr val="FFFF00"/>
                </a:solidFill>
              </a:rPr>
              <a:t>: Santorini situation </a:t>
            </a:r>
            <a:r>
              <a:rPr lang="it-IT" sz="2000" b="1" dirty="0" err="1" smtClean="0">
                <a:solidFill>
                  <a:srgbClr val="FFFF00"/>
                </a:solidFill>
              </a:rPr>
              <a:t>meetings</a:t>
            </a:r>
            <a:r>
              <a:rPr lang="it-IT" sz="2000" b="1" dirty="0" smtClean="0">
                <a:solidFill>
                  <a:srgbClr val="FFFF00"/>
                </a:solidFill>
              </a:rPr>
              <a:t> (</a:t>
            </a:r>
            <a:r>
              <a:rPr lang="it-IT" sz="2000" b="1" dirty="0" err="1" smtClean="0">
                <a:solidFill>
                  <a:srgbClr val="FFFF00"/>
                </a:solidFill>
              </a:rPr>
              <a:t>February</a:t>
            </a:r>
            <a:r>
              <a:rPr lang="it-IT" sz="2000" b="1" dirty="0" smtClean="0">
                <a:solidFill>
                  <a:srgbClr val="FFFF00"/>
                </a:solidFill>
              </a:rPr>
              <a:t>)</a:t>
            </a:r>
            <a:endParaRPr lang="it-IT" sz="2000" b="1" dirty="0" smtClean="0">
              <a:solidFill>
                <a:srgbClr val="FFFF00"/>
              </a:solidFill>
            </a:endParaRPr>
          </a:p>
          <a:p>
            <a:pPr marL="36000"/>
            <a:r>
              <a:rPr lang="it-IT" sz="2000" b="1" dirty="0" smtClean="0">
                <a:solidFill>
                  <a:srgbClr val="FFFF00"/>
                </a:solidFill>
              </a:rPr>
              <a:t>2025: </a:t>
            </a:r>
            <a:r>
              <a:rPr lang="it-IT" sz="2000" b="1" dirty="0" err="1" smtClean="0">
                <a:solidFill>
                  <a:srgbClr val="FFFF00"/>
                </a:solidFill>
              </a:rPr>
              <a:t>Lisbon</a:t>
            </a:r>
            <a:r>
              <a:rPr lang="it-IT" sz="2000" b="1" dirty="0" smtClean="0">
                <a:solidFill>
                  <a:srgbClr val="FFFF00"/>
                </a:solidFill>
              </a:rPr>
              <a:t> TSP meeting on PTF </a:t>
            </a:r>
            <a:r>
              <a:rPr lang="it-IT" sz="2000" b="1" dirty="0" err="1" smtClean="0">
                <a:solidFill>
                  <a:srgbClr val="FFFF00"/>
                </a:solidFill>
              </a:rPr>
              <a:t>application</a:t>
            </a:r>
            <a:r>
              <a:rPr lang="it-IT" sz="2000" b="1" dirty="0" smtClean="0">
                <a:solidFill>
                  <a:srgbClr val="FFFF00"/>
                </a:solidFill>
              </a:rPr>
              <a:t> (March)</a:t>
            </a:r>
          </a:p>
          <a:p>
            <a:pPr marL="36000"/>
            <a:r>
              <a:rPr lang="it-IT" sz="2000" b="1" dirty="0" smtClean="0">
                <a:solidFill>
                  <a:srgbClr val="FFFF00"/>
                </a:solidFill>
              </a:rPr>
              <a:t>2025: Tsunami Source </a:t>
            </a:r>
            <a:r>
              <a:rPr lang="it-IT" sz="2000" b="1" dirty="0" smtClean="0">
                <a:solidFill>
                  <a:srgbClr val="FFFF00"/>
                </a:solidFill>
              </a:rPr>
              <a:t>meeting (March)</a:t>
            </a:r>
            <a:endParaRPr lang="it-IT" sz="2000" b="1" dirty="0" smtClean="0">
              <a:solidFill>
                <a:srgbClr val="FFFF00"/>
              </a:solidFill>
            </a:endParaRPr>
          </a:p>
          <a:p>
            <a:pPr marL="36000"/>
            <a:r>
              <a:rPr lang="it-IT" sz="2000" b="1" dirty="0" smtClean="0">
                <a:solidFill>
                  <a:srgbClr val="FFFF00"/>
                </a:solidFill>
              </a:rPr>
              <a:t>2025: Istanbul NEAM </a:t>
            </a:r>
            <a:r>
              <a:rPr lang="it-IT" sz="2000" b="1" dirty="0" err="1" smtClean="0">
                <a:solidFill>
                  <a:srgbClr val="FFFF00"/>
                </a:solidFill>
              </a:rPr>
              <a:t>Steering</a:t>
            </a:r>
            <a:r>
              <a:rPr lang="it-IT" sz="2000" b="1" dirty="0" smtClean="0">
                <a:solidFill>
                  <a:srgbClr val="FFFF00"/>
                </a:solidFill>
              </a:rPr>
              <a:t> </a:t>
            </a:r>
            <a:r>
              <a:rPr lang="it-IT" sz="2000" b="1" dirty="0" err="1" smtClean="0">
                <a:solidFill>
                  <a:srgbClr val="FFFF00"/>
                </a:solidFill>
              </a:rPr>
              <a:t>Committee</a:t>
            </a:r>
            <a:r>
              <a:rPr lang="it-IT" sz="2000" b="1" dirty="0" smtClean="0">
                <a:solidFill>
                  <a:srgbClr val="FFFF00"/>
                </a:solidFill>
              </a:rPr>
              <a:t> (</a:t>
            </a:r>
            <a:r>
              <a:rPr lang="it-IT" sz="2000" b="1" dirty="0" err="1" smtClean="0">
                <a:solidFill>
                  <a:srgbClr val="FFFF00"/>
                </a:solidFill>
              </a:rPr>
              <a:t>May</a:t>
            </a:r>
            <a:r>
              <a:rPr lang="it-IT" sz="2000" b="1" dirty="0" smtClean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79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58411" y="238627"/>
            <a:ext cx="10515600" cy="664778"/>
          </a:xfrm>
        </p:spPr>
        <p:txBody>
          <a:bodyPr/>
          <a:lstStyle/>
          <a:p>
            <a:r>
              <a:rPr lang="it-IT" smtClean="0"/>
              <a:t>Some D&amp;R and news from the last NEAM ICG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58411" y="695707"/>
            <a:ext cx="10983191" cy="4867927"/>
          </a:xfrm>
        </p:spPr>
        <p:txBody>
          <a:bodyPr/>
          <a:lstStyle/>
          <a:p>
            <a:endParaRPr lang="it-IT" sz="2000" dirty="0"/>
          </a:p>
          <a:p>
            <a:pPr>
              <a:buFont typeface="Wingdings" charset="2"/>
              <a:buChar char="ü"/>
            </a:pPr>
            <a:r>
              <a:rPr lang="it-IT" sz="2000" b="1" dirty="0" err="1"/>
              <a:t>Reaffirmed</a:t>
            </a:r>
            <a:r>
              <a:rPr lang="it-IT" sz="2000" b="1" dirty="0"/>
              <a:t> </a:t>
            </a:r>
            <a:r>
              <a:rPr lang="it-IT" sz="2000" dirty="0"/>
              <a:t>the target to </a:t>
            </a:r>
            <a:r>
              <a:rPr lang="it-IT" sz="2000" dirty="0" err="1"/>
              <a:t>have</a:t>
            </a:r>
            <a:r>
              <a:rPr lang="it-IT" sz="2000" dirty="0"/>
              <a:t> a </a:t>
            </a:r>
            <a:r>
              <a:rPr lang="it-IT" sz="2000" dirty="0" err="1"/>
              <a:t>total</a:t>
            </a:r>
            <a:r>
              <a:rPr lang="it-IT" sz="2000" dirty="0"/>
              <a:t> of 25 UNESCO-IOC Tsunami Ready </a:t>
            </a:r>
            <a:r>
              <a:rPr lang="it-IT" sz="2000" dirty="0" err="1"/>
              <a:t>Recognized</a:t>
            </a:r>
            <a:r>
              <a:rPr lang="it-IT" sz="2000" dirty="0"/>
              <a:t> </a:t>
            </a:r>
            <a:r>
              <a:rPr lang="it-IT" sz="2000" dirty="0" err="1"/>
              <a:t>communities</a:t>
            </a:r>
            <a:r>
              <a:rPr lang="it-IT" sz="2000" dirty="0"/>
              <a:t> in NEAM </a:t>
            </a:r>
            <a:r>
              <a:rPr lang="it-IT" sz="2000" dirty="0" err="1"/>
              <a:t>countries</a:t>
            </a:r>
            <a:r>
              <a:rPr lang="it-IT" sz="2000" dirty="0"/>
              <a:t> by the end of 2026</a:t>
            </a:r>
            <a:r>
              <a:rPr lang="mr-IN" sz="2000" dirty="0"/>
              <a:t>…</a:t>
            </a:r>
            <a:endParaRPr lang="it-IT" sz="2000" dirty="0"/>
          </a:p>
          <a:p>
            <a:pPr>
              <a:buFont typeface="Wingdings" charset="2"/>
              <a:buChar char="ü"/>
            </a:pPr>
            <a:r>
              <a:rPr lang="it-IT" sz="2000" b="1" dirty="0" err="1"/>
              <a:t>Noted</a:t>
            </a:r>
            <a:r>
              <a:rPr lang="it-IT" sz="2000" dirty="0"/>
              <a:t> the </a:t>
            </a:r>
            <a:r>
              <a:rPr lang="it-IT" sz="2000" dirty="0" err="1"/>
              <a:t>official</a:t>
            </a:r>
            <a:r>
              <a:rPr lang="it-IT" sz="2000" dirty="0"/>
              <a:t> </a:t>
            </a:r>
            <a:r>
              <a:rPr lang="it-IT" sz="2000" dirty="0" err="1"/>
              <a:t>closure</a:t>
            </a:r>
            <a:r>
              <a:rPr lang="it-IT" sz="2000" dirty="0"/>
              <a:t> of </a:t>
            </a:r>
            <a:r>
              <a:rPr lang="it-IT" sz="2000" dirty="0" err="1"/>
              <a:t>Phase</a:t>
            </a:r>
            <a:r>
              <a:rPr lang="it-IT" sz="2000" dirty="0"/>
              <a:t> I of the </a:t>
            </a:r>
            <a:r>
              <a:rPr lang="it-IT" sz="2000" dirty="0" err="1"/>
              <a:t>European</a:t>
            </a:r>
            <a:r>
              <a:rPr lang="it-IT" sz="2000" dirty="0"/>
              <a:t> Union DG-ECHO </a:t>
            </a:r>
            <a:r>
              <a:rPr lang="it-IT" sz="2000" dirty="0" err="1"/>
              <a:t>CoastWAVE</a:t>
            </a:r>
            <a:r>
              <a:rPr lang="it-IT" sz="2000" dirty="0"/>
              <a:t> </a:t>
            </a:r>
            <a:r>
              <a:rPr lang="it-IT" sz="2000" dirty="0" err="1"/>
              <a:t>project</a:t>
            </a:r>
            <a:r>
              <a:rPr lang="it-IT" sz="2000" dirty="0"/>
              <a:t> on 30 </a:t>
            </a:r>
            <a:r>
              <a:rPr lang="it-IT" sz="2000" dirty="0" err="1"/>
              <a:t>June</a:t>
            </a:r>
            <a:r>
              <a:rPr lang="it-IT" sz="2000" dirty="0"/>
              <a:t> 2024 and the </a:t>
            </a:r>
            <a:r>
              <a:rPr lang="it-IT" sz="2000" dirty="0" err="1"/>
              <a:t>external</a:t>
            </a:r>
            <a:r>
              <a:rPr lang="it-IT" sz="2000" dirty="0"/>
              <a:t> </a:t>
            </a:r>
            <a:r>
              <a:rPr lang="it-IT" sz="2000" dirty="0" err="1"/>
              <a:t>evaluation</a:t>
            </a:r>
            <a:r>
              <a:rPr lang="it-IT" sz="2000" dirty="0"/>
              <a:t> </a:t>
            </a:r>
            <a:r>
              <a:rPr lang="it-IT" sz="2000" dirty="0" err="1"/>
              <a:t>carried</a:t>
            </a:r>
            <a:r>
              <a:rPr lang="it-IT" sz="2000" dirty="0"/>
              <a:t> </a:t>
            </a:r>
            <a:r>
              <a:rPr lang="it-IT" sz="2000" dirty="0" smtClean="0"/>
              <a:t>out</a:t>
            </a:r>
            <a:r>
              <a:rPr lang="mr-IN" sz="2000" dirty="0" smtClean="0"/>
              <a:t>…</a:t>
            </a:r>
            <a:endParaRPr lang="it-IT" sz="2000" dirty="0" smtClean="0"/>
          </a:p>
          <a:p>
            <a:pPr>
              <a:buFont typeface="Wingdings" charset="2"/>
              <a:buChar char="ü"/>
            </a:pPr>
            <a:r>
              <a:rPr lang="it-IT" sz="2000" dirty="0" err="1" smtClean="0"/>
              <a:t>Also</a:t>
            </a:r>
            <a:r>
              <a:rPr lang="it-IT" sz="2000" dirty="0" smtClean="0"/>
              <a:t> </a:t>
            </a:r>
            <a:r>
              <a:rPr lang="it-IT" sz="2000" b="1" dirty="0" err="1"/>
              <a:t>noted</a:t>
            </a:r>
            <a:r>
              <a:rPr lang="it-IT" sz="2000" dirty="0"/>
              <a:t> the </a:t>
            </a:r>
            <a:r>
              <a:rPr lang="it-IT" sz="2000" dirty="0" err="1"/>
              <a:t>official</a:t>
            </a:r>
            <a:r>
              <a:rPr lang="it-IT" sz="2000" dirty="0"/>
              <a:t> start of </a:t>
            </a:r>
            <a:r>
              <a:rPr lang="it-IT" sz="2000" dirty="0" err="1"/>
              <a:t>Phase</a:t>
            </a:r>
            <a:r>
              <a:rPr lang="it-IT" sz="2000" dirty="0"/>
              <a:t> II of the new </a:t>
            </a:r>
            <a:r>
              <a:rPr lang="it-IT" sz="2000" dirty="0" err="1"/>
              <a:t>CoastWAVE</a:t>
            </a:r>
            <a:r>
              <a:rPr lang="it-IT" sz="2000" dirty="0"/>
              <a:t> Project (</a:t>
            </a:r>
            <a:r>
              <a:rPr lang="it-IT" sz="2000" dirty="0" err="1"/>
              <a:t>CoastWAVE</a:t>
            </a:r>
            <a:r>
              <a:rPr lang="it-IT" sz="2000" dirty="0"/>
              <a:t> 2.0) ‘</a:t>
            </a:r>
            <a:r>
              <a:rPr lang="it-IT" sz="2000" dirty="0" err="1"/>
              <a:t>Scaling</a:t>
            </a:r>
            <a:r>
              <a:rPr lang="it-IT" sz="2000" dirty="0"/>
              <a:t>-Up and </a:t>
            </a:r>
            <a:r>
              <a:rPr lang="it-IT" sz="2000" dirty="0" err="1"/>
              <a:t>Strengthening</a:t>
            </a:r>
            <a:r>
              <a:rPr lang="it-IT" sz="2000" dirty="0"/>
              <a:t> the </a:t>
            </a:r>
            <a:r>
              <a:rPr lang="it-IT" sz="2000" dirty="0" err="1"/>
              <a:t>Resilience</a:t>
            </a:r>
            <a:r>
              <a:rPr lang="it-IT" sz="2000" dirty="0"/>
              <a:t> of </a:t>
            </a:r>
            <a:r>
              <a:rPr lang="it-IT" sz="2000" dirty="0" err="1"/>
              <a:t>Coastal</a:t>
            </a:r>
            <a:r>
              <a:rPr lang="it-IT" sz="2000" dirty="0"/>
              <a:t> </a:t>
            </a:r>
            <a:r>
              <a:rPr lang="it-IT" sz="2000" dirty="0" err="1"/>
              <a:t>Communities</a:t>
            </a:r>
            <a:r>
              <a:rPr lang="it-IT" sz="2000" dirty="0"/>
              <a:t> in the </a:t>
            </a:r>
            <a:r>
              <a:rPr lang="it-IT" sz="2000" dirty="0" smtClean="0"/>
              <a:t>NEAM and </a:t>
            </a:r>
            <a:r>
              <a:rPr lang="it-IT" sz="2000" dirty="0" err="1"/>
              <a:t>its</a:t>
            </a:r>
            <a:r>
              <a:rPr lang="it-IT" sz="2000" dirty="0"/>
              <a:t> kick-off workshop on 6 </a:t>
            </a:r>
            <a:r>
              <a:rPr lang="it-IT" sz="2000" dirty="0" err="1"/>
              <a:t>November</a:t>
            </a:r>
            <a:r>
              <a:rPr lang="it-IT" sz="2000" dirty="0"/>
              <a:t> 2024; </a:t>
            </a:r>
            <a:endParaRPr lang="it-IT" sz="2000" dirty="0" smtClean="0"/>
          </a:p>
          <a:p>
            <a:pPr>
              <a:buFont typeface="Wingdings" charset="2"/>
              <a:buChar char="ü"/>
            </a:pPr>
            <a:r>
              <a:rPr lang="it-IT" sz="2000" b="1" dirty="0" err="1"/>
              <a:t>Agreed</a:t>
            </a:r>
            <a:r>
              <a:rPr lang="it-IT" sz="2000" dirty="0"/>
              <a:t> to </a:t>
            </a:r>
            <a:r>
              <a:rPr lang="it-IT" sz="2000" dirty="0" err="1"/>
              <a:t>adopt</a:t>
            </a:r>
            <a:r>
              <a:rPr lang="it-IT" sz="2000" dirty="0"/>
              <a:t> the </a:t>
            </a:r>
            <a:r>
              <a:rPr lang="it-IT" sz="2000" dirty="0" err="1"/>
              <a:t>threat</a:t>
            </a:r>
            <a:r>
              <a:rPr lang="it-IT" sz="2000" dirty="0"/>
              <a:t> </a:t>
            </a:r>
            <a:r>
              <a:rPr lang="it-IT" sz="2000" dirty="0" err="1"/>
              <a:t>levels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requested</a:t>
            </a:r>
            <a:r>
              <a:rPr lang="it-IT" sz="2000" dirty="0"/>
              <a:t> by the Task Team on Tsunami Watch </a:t>
            </a:r>
            <a:r>
              <a:rPr lang="it-IT" sz="2000" dirty="0" smtClean="0"/>
              <a:t>Operations</a:t>
            </a:r>
            <a:r>
              <a:rPr lang="mr-IN" sz="2000" dirty="0" smtClean="0"/>
              <a:t>…</a:t>
            </a:r>
            <a:endParaRPr lang="it-IT" sz="2000" dirty="0" smtClean="0"/>
          </a:p>
          <a:p>
            <a:pPr>
              <a:buFont typeface="Wingdings" charset="2"/>
              <a:buChar char="ü"/>
            </a:pPr>
            <a:r>
              <a:rPr lang="it-IT" sz="2000" b="1" dirty="0" err="1"/>
              <a:t>Decided</a:t>
            </a:r>
            <a:r>
              <a:rPr lang="it-IT" sz="2000" b="1" dirty="0"/>
              <a:t> </a:t>
            </a:r>
            <a:r>
              <a:rPr lang="it-IT" sz="2000" dirty="0"/>
              <a:t>to </a:t>
            </a:r>
            <a:r>
              <a:rPr lang="it-IT" sz="2000" dirty="0" err="1"/>
              <a:t>establish</a:t>
            </a:r>
            <a:r>
              <a:rPr lang="it-IT" sz="2000" dirty="0"/>
              <a:t> the new Task Team on </a:t>
            </a:r>
            <a:r>
              <a:rPr lang="it-IT" sz="2000" dirty="0" err="1"/>
              <a:t>Governance</a:t>
            </a:r>
            <a:r>
              <a:rPr lang="it-IT" sz="2000" dirty="0"/>
              <a:t> and </a:t>
            </a:r>
            <a:r>
              <a:rPr lang="it-IT" sz="2000" dirty="0" err="1"/>
              <a:t>conduct</a:t>
            </a:r>
            <a:r>
              <a:rPr lang="it-IT" sz="2000" dirty="0"/>
              <a:t> the </a:t>
            </a:r>
            <a:r>
              <a:rPr lang="it-IT" sz="2000" dirty="0" err="1"/>
              <a:t>next</a:t>
            </a:r>
            <a:r>
              <a:rPr lang="it-IT" sz="2000" dirty="0"/>
              <a:t> </a:t>
            </a:r>
            <a:r>
              <a:rPr lang="it-IT" sz="2000" dirty="0" err="1"/>
              <a:t>NEAMWave</a:t>
            </a:r>
            <a:r>
              <a:rPr lang="it-IT" sz="2000" dirty="0"/>
              <a:t> </a:t>
            </a:r>
            <a:r>
              <a:rPr lang="it-IT" sz="2000" dirty="0" err="1"/>
              <a:t>exercise</a:t>
            </a:r>
            <a:r>
              <a:rPr lang="it-IT" sz="2000" dirty="0"/>
              <a:t> in March 2026 (NEAMWave26); </a:t>
            </a:r>
          </a:p>
          <a:p>
            <a:r>
              <a:rPr lang="it-IT" sz="2000" dirty="0" err="1">
                <a:solidFill>
                  <a:srgbClr val="002060"/>
                </a:solidFill>
              </a:rPr>
              <a:t>Projects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Related</a:t>
            </a:r>
            <a:r>
              <a:rPr lang="it-IT" sz="2000" dirty="0">
                <a:solidFill>
                  <a:srgbClr val="002060"/>
                </a:solidFill>
              </a:rPr>
              <a:t> to NEAMTWS (EU), EPOS, </a:t>
            </a:r>
            <a:r>
              <a:rPr lang="it-IT" sz="2000" dirty="0" err="1">
                <a:solidFill>
                  <a:srgbClr val="002060"/>
                </a:solidFill>
              </a:rPr>
              <a:t>GeoInquire</a:t>
            </a:r>
            <a:r>
              <a:rPr lang="it-IT" sz="2000" dirty="0">
                <a:solidFill>
                  <a:srgbClr val="002060"/>
                </a:solidFill>
              </a:rPr>
              <a:t>, GTM, NEAM-COMMITMENT: NEAM Collaboration </a:t>
            </a:r>
            <a:r>
              <a:rPr lang="it-IT" sz="2000" dirty="0" err="1">
                <a:solidFill>
                  <a:srgbClr val="002060"/>
                </a:solidFill>
              </a:rPr>
              <a:t>fOr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iMproved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tsunaMi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rIsk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miTigation</a:t>
            </a:r>
            <a:r>
              <a:rPr lang="it-IT" sz="2000" dirty="0">
                <a:solidFill>
                  <a:srgbClr val="002060"/>
                </a:solidFill>
              </a:rPr>
              <a:t> and </a:t>
            </a:r>
            <a:r>
              <a:rPr lang="it-IT" sz="2000" dirty="0" err="1" smtClean="0">
                <a:solidFill>
                  <a:srgbClr val="002060"/>
                </a:solidFill>
              </a:rPr>
              <a:t>manageMENT</a:t>
            </a:r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dirty="0" err="1">
                <a:solidFill>
                  <a:srgbClr val="002060"/>
                </a:solidFill>
              </a:rPr>
              <a:t>Also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appreciates</a:t>
            </a:r>
            <a:r>
              <a:rPr lang="it-IT" sz="2000" dirty="0">
                <a:solidFill>
                  <a:srgbClr val="002060"/>
                </a:solidFill>
              </a:rPr>
              <a:t> the </a:t>
            </a:r>
            <a:r>
              <a:rPr lang="it-IT" sz="2000" dirty="0" err="1">
                <a:solidFill>
                  <a:srgbClr val="002060"/>
                </a:solidFill>
              </a:rPr>
              <a:t>increase</a:t>
            </a:r>
            <a:r>
              <a:rPr lang="it-IT" sz="2000" dirty="0">
                <a:solidFill>
                  <a:srgbClr val="002060"/>
                </a:solidFill>
              </a:rPr>
              <a:t> in </a:t>
            </a:r>
            <a:r>
              <a:rPr lang="it-IT" sz="2000" dirty="0" err="1">
                <a:solidFill>
                  <a:srgbClr val="002060"/>
                </a:solidFill>
              </a:rPr>
              <a:t>number</a:t>
            </a:r>
            <a:r>
              <a:rPr lang="it-IT" sz="2000" dirty="0">
                <a:solidFill>
                  <a:srgbClr val="002060"/>
                </a:solidFill>
              </a:rPr>
              <a:t> of </a:t>
            </a:r>
            <a:r>
              <a:rPr lang="it-IT" sz="2000" dirty="0" err="1">
                <a:solidFill>
                  <a:srgbClr val="002060"/>
                </a:solidFill>
              </a:rPr>
              <a:t>actions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submitted</a:t>
            </a:r>
            <a:r>
              <a:rPr lang="it-IT" sz="2000" dirty="0">
                <a:solidFill>
                  <a:srgbClr val="002060"/>
                </a:solidFill>
              </a:rPr>
              <a:t> (Ocean Decade Call 7) in the NEAM </a:t>
            </a:r>
            <a:r>
              <a:rPr lang="it-IT" sz="2000" dirty="0" err="1">
                <a:solidFill>
                  <a:srgbClr val="002060"/>
                </a:solidFill>
              </a:rPr>
              <a:t>region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</a:rPr>
              <a:t>endorsed</a:t>
            </a:r>
            <a:r>
              <a:rPr lang="it-IT" sz="2000" dirty="0" smtClean="0">
                <a:solidFill>
                  <a:srgbClr val="002060"/>
                </a:solidFill>
              </a:rPr>
              <a:t> and </a:t>
            </a:r>
            <a:r>
              <a:rPr lang="it-IT" sz="2000" dirty="0" err="1" smtClean="0">
                <a:solidFill>
                  <a:srgbClr val="002060"/>
                </a:solidFill>
              </a:rPr>
              <a:t>submitted</a:t>
            </a:r>
            <a:r>
              <a:rPr lang="it-IT" sz="2000" dirty="0" smtClean="0">
                <a:solidFill>
                  <a:srgbClr val="002060"/>
                </a:solidFill>
              </a:rPr>
              <a:t> to Ocean </a:t>
            </a:r>
            <a:r>
              <a:rPr lang="it-IT" sz="2000" dirty="0">
                <a:solidFill>
                  <a:srgbClr val="002060"/>
                </a:solidFill>
              </a:rPr>
              <a:t>Decade </a:t>
            </a:r>
            <a:endParaRPr lang="it-IT" sz="2000" dirty="0" smtClean="0">
              <a:solidFill>
                <a:srgbClr val="002060"/>
              </a:solidFill>
            </a:endParaRPr>
          </a:p>
          <a:p>
            <a:r>
              <a:rPr lang="it-IT" sz="2000" dirty="0" err="1">
                <a:solidFill>
                  <a:srgbClr val="002060"/>
                </a:solidFill>
              </a:rPr>
              <a:t>A</a:t>
            </a:r>
            <a:r>
              <a:rPr lang="it-IT" sz="2000" dirty="0" err="1" smtClean="0">
                <a:solidFill>
                  <a:srgbClr val="002060"/>
                </a:solidFill>
              </a:rPr>
              <a:t>ppreciates</a:t>
            </a: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the </a:t>
            </a:r>
            <a:r>
              <a:rPr lang="it-IT" sz="2000" dirty="0" err="1">
                <a:solidFill>
                  <a:srgbClr val="002060"/>
                </a:solidFill>
              </a:rPr>
              <a:t>newly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recognized</a:t>
            </a:r>
            <a:r>
              <a:rPr lang="it-IT" sz="2000" dirty="0">
                <a:solidFill>
                  <a:srgbClr val="002060"/>
                </a:solidFill>
              </a:rPr>
              <a:t> UNESCO-IOC </a:t>
            </a:r>
            <a:r>
              <a:rPr lang="it-IT" sz="2000" b="1" dirty="0">
                <a:solidFill>
                  <a:srgbClr val="002060"/>
                </a:solidFill>
              </a:rPr>
              <a:t>Tsunami Ready </a:t>
            </a:r>
            <a:r>
              <a:rPr lang="it-IT" sz="2000" b="1" dirty="0" err="1">
                <a:solidFill>
                  <a:srgbClr val="002060"/>
                </a:solidFill>
              </a:rPr>
              <a:t>Communities</a:t>
            </a:r>
            <a:r>
              <a:rPr lang="it-IT" sz="2000" b="1" dirty="0">
                <a:solidFill>
                  <a:srgbClr val="002060"/>
                </a:solidFill>
              </a:rPr>
              <a:t> </a:t>
            </a:r>
            <a:r>
              <a:rPr lang="it-IT" sz="2000" dirty="0">
                <a:solidFill>
                  <a:srgbClr val="002060"/>
                </a:solidFill>
              </a:rPr>
              <a:t>in </a:t>
            </a:r>
            <a:r>
              <a:rPr lang="it-IT" sz="2000" dirty="0" err="1">
                <a:solidFill>
                  <a:srgbClr val="002060"/>
                </a:solidFill>
              </a:rPr>
              <a:t>Egypt</a:t>
            </a:r>
            <a:r>
              <a:rPr lang="it-IT" sz="2000" dirty="0">
                <a:solidFill>
                  <a:srgbClr val="002060"/>
                </a:solidFill>
              </a:rPr>
              <a:t> (Alexandria), France (Cannes), </a:t>
            </a:r>
            <a:r>
              <a:rPr lang="it-IT" sz="2000" dirty="0" err="1">
                <a:solidFill>
                  <a:srgbClr val="002060"/>
                </a:solidFill>
              </a:rPr>
              <a:t>Greece</a:t>
            </a:r>
            <a:r>
              <a:rPr lang="it-IT" sz="2000" dirty="0">
                <a:solidFill>
                  <a:srgbClr val="002060"/>
                </a:solidFill>
              </a:rPr>
              <a:t> (</a:t>
            </a:r>
            <a:r>
              <a:rPr lang="it-IT" sz="2000" dirty="0" err="1">
                <a:solidFill>
                  <a:srgbClr val="002060"/>
                </a:solidFill>
              </a:rPr>
              <a:t>Samos</a:t>
            </a:r>
            <a:r>
              <a:rPr lang="it-IT" sz="2000" dirty="0">
                <a:solidFill>
                  <a:srgbClr val="002060"/>
                </a:solidFill>
              </a:rPr>
              <a:t>), </a:t>
            </a:r>
            <a:r>
              <a:rPr lang="it-IT" sz="2000" dirty="0" err="1">
                <a:solidFill>
                  <a:srgbClr val="002060"/>
                </a:solidFill>
              </a:rPr>
              <a:t>Italy</a:t>
            </a:r>
            <a:r>
              <a:rPr lang="it-IT" sz="2000" dirty="0">
                <a:solidFill>
                  <a:srgbClr val="002060"/>
                </a:solidFill>
              </a:rPr>
              <a:t> (Minturno), </a:t>
            </a:r>
            <a:r>
              <a:rPr lang="it-IT" sz="2000" dirty="0" err="1">
                <a:solidFill>
                  <a:srgbClr val="002060"/>
                </a:solidFill>
              </a:rPr>
              <a:t>Spain</a:t>
            </a:r>
            <a:r>
              <a:rPr lang="it-IT" sz="2000" dirty="0">
                <a:solidFill>
                  <a:srgbClr val="002060"/>
                </a:solidFill>
              </a:rPr>
              <a:t> (</a:t>
            </a:r>
            <a:r>
              <a:rPr lang="it-IT" sz="2000" dirty="0" err="1">
                <a:solidFill>
                  <a:srgbClr val="002060"/>
                </a:solidFill>
              </a:rPr>
              <a:t>Chipiona</a:t>
            </a:r>
            <a:r>
              <a:rPr lang="it-IT" sz="2000" dirty="0">
                <a:solidFill>
                  <a:srgbClr val="002060"/>
                </a:solidFill>
              </a:rPr>
              <a:t>) and </a:t>
            </a:r>
            <a:r>
              <a:rPr lang="it-IT" sz="2000" dirty="0" err="1">
                <a:solidFill>
                  <a:srgbClr val="002060"/>
                </a:solidFill>
              </a:rPr>
              <a:t>Türkiye</a:t>
            </a:r>
            <a:r>
              <a:rPr lang="it-IT" sz="2000" dirty="0">
                <a:solidFill>
                  <a:srgbClr val="002060"/>
                </a:solidFill>
              </a:rPr>
              <a:t> (</a:t>
            </a:r>
            <a:r>
              <a:rPr lang="it-IT" sz="2000" dirty="0" err="1">
                <a:solidFill>
                  <a:srgbClr val="002060"/>
                </a:solidFill>
              </a:rPr>
              <a:t>Büyükçekmece</a:t>
            </a:r>
            <a:r>
              <a:rPr lang="it-IT" sz="2000" dirty="0">
                <a:solidFill>
                  <a:srgbClr val="002060"/>
                </a:solidFill>
              </a:rPr>
              <a:t>) in 2024;</a:t>
            </a:r>
          </a:p>
          <a:p>
            <a:pPr lvl="1"/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046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8509" y="253079"/>
            <a:ext cx="5527963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it-IT" sz="3200" b="1" u="sng" dirty="0" smtClean="0">
                <a:solidFill>
                  <a:srgbClr val="FFFF00"/>
                </a:solidFill>
              </a:rPr>
              <a:t>NEAMTWS  Chair </a:t>
            </a:r>
            <a:r>
              <a:rPr lang="it-IT" sz="3200" b="1" u="sng" dirty="0" err="1" smtClean="0">
                <a:solidFill>
                  <a:srgbClr val="FFFF00"/>
                </a:solidFill>
              </a:rPr>
              <a:t>presentations</a:t>
            </a:r>
            <a:r>
              <a:rPr lang="it-IT" sz="3200" b="1" u="sng" dirty="0" smtClean="0">
                <a:solidFill>
                  <a:srgbClr val="FFFF00"/>
                </a:solidFill>
              </a:rPr>
              <a:t>/ </a:t>
            </a:r>
            <a:r>
              <a:rPr lang="it-IT" sz="3200" b="1" u="sng" dirty="0" err="1" smtClean="0">
                <a:solidFill>
                  <a:srgbClr val="FFFF00"/>
                </a:solidFill>
              </a:rPr>
              <a:t>participation</a:t>
            </a:r>
            <a:endParaRPr lang="it-IT" sz="3200" u="sng" dirty="0">
              <a:solidFill>
                <a:srgbClr val="FFFF00"/>
              </a:solidFill>
            </a:endParaRPr>
          </a:p>
          <a:p>
            <a:pPr marL="36000"/>
            <a:endParaRPr lang="it-IT" sz="2000" dirty="0" smtClean="0">
              <a:solidFill>
                <a:schemeClr val="bg1"/>
              </a:solidFill>
            </a:endParaRPr>
          </a:p>
          <a:p>
            <a:pPr marL="36000"/>
            <a:endParaRPr lang="it-IT" sz="2000" dirty="0" smtClean="0">
              <a:solidFill>
                <a:schemeClr val="bg1"/>
              </a:solidFill>
            </a:endParaRPr>
          </a:p>
          <a:p>
            <a:pPr marL="36000"/>
            <a:endParaRPr lang="it-IT" sz="2000" dirty="0" smtClean="0">
              <a:solidFill>
                <a:schemeClr val="bg1"/>
              </a:solidFill>
            </a:endParaRPr>
          </a:p>
          <a:p>
            <a:pPr marL="378900" indent="-342900">
              <a:spcAft>
                <a:spcPts val="800"/>
              </a:spcAft>
              <a:buFont typeface="Wingdings" charset="2"/>
              <a:buChar char="Ø"/>
            </a:pPr>
            <a:r>
              <a:rPr lang="it-IT" sz="2800" dirty="0" err="1" smtClean="0">
                <a:solidFill>
                  <a:schemeClr val="bg1"/>
                </a:solidFill>
              </a:rPr>
              <a:t>ICGs</a:t>
            </a:r>
            <a:r>
              <a:rPr lang="it-IT" sz="2800" dirty="0" smtClean="0">
                <a:solidFill>
                  <a:schemeClr val="bg1"/>
                </a:solidFill>
              </a:rPr>
              <a:t> and TOWS </a:t>
            </a:r>
            <a:r>
              <a:rPr lang="it-IT" sz="2800" dirty="0">
                <a:solidFill>
                  <a:schemeClr val="bg1"/>
                </a:solidFill>
              </a:rPr>
              <a:t>meeting in Paris on </a:t>
            </a:r>
            <a:r>
              <a:rPr lang="it-IT" sz="2800" dirty="0" err="1" smtClean="0">
                <a:solidFill>
                  <a:schemeClr val="bg1"/>
                </a:solidFill>
              </a:rPr>
              <a:t>February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2025 </a:t>
            </a:r>
          </a:p>
          <a:p>
            <a:pPr marL="378900" indent="-342900">
              <a:spcAft>
                <a:spcPts val="800"/>
              </a:spcAft>
              <a:buFont typeface="Wingdings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PTWS-ICG </a:t>
            </a:r>
            <a:r>
              <a:rPr lang="it-IT" sz="2800" dirty="0">
                <a:solidFill>
                  <a:schemeClr val="bg1"/>
                </a:solidFill>
              </a:rPr>
              <a:t>on April </a:t>
            </a:r>
            <a:r>
              <a:rPr lang="it-IT" sz="2800" dirty="0" smtClean="0">
                <a:solidFill>
                  <a:schemeClr val="bg1"/>
                </a:solidFill>
              </a:rPr>
              <a:t>9, 2025 (+ S. Lorito for PTF)</a:t>
            </a:r>
          </a:p>
          <a:p>
            <a:pPr marL="378900" indent="-342900">
              <a:spcAft>
                <a:spcPts val="800"/>
              </a:spcAft>
              <a:buFont typeface="Wingdings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Caribe-ICG </a:t>
            </a:r>
            <a:r>
              <a:rPr lang="it-IT" sz="2800" dirty="0">
                <a:solidFill>
                  <a:schemeClr val="bg1"/>
                </a:solidFill>
              </a:rPr>
              <a:t>on </a:t>
            </a:r>
            <a:r>
              <a:rPr lang="it-IT" sz="2800" dirty="0" err="1">
                <a:solidFill>
                  <a:schemeClr val="bg1"/>
                </a:solidFill>
              </a:rPr>
              <a:t>May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6, 2025</a:t>
            </a:r>
          </a:p>
          <a:p>
            <a:pPr marL="378900" indent="-342900">
              <a:spcAft>
                <a:spcPts val="800"/>
              </a:spcAft>
              <a:buFont typeface="Wingdings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Santorini </a:t>
            </a:r>
            <a:r>
              <a:rPr lang="it-IT" sz="2800" dirty="0" err="1">
                <a:solidFill>
                  <a:schemeClr val="bg1"/>
                </a:solidFill>
              </a:rPr>
              <a:t>meetings</a:t>
            </a:r>
            <a:r>
              <a:rPr lang="it-IT" sz="2800" dirty="0">
                <a:solidFill>
                  <a:schemeClr val="bg1"/>
                </a:solidFill>
              </a:rPr>
              <a:t> on </a:t>
            </a:r>
            <a:r>
              <a:rPr lang="it-IT" sz="2800" dirty="0" err="1">
                <a:solidFill>
                  <a:schemeClr val="bg1"/>
                </a:solidFill>
              </a:rPr>
              <a:t>February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2025</a:t>
            </a:r>
          </a:p>
          <a:p>
            <a:pPr marL="378900" indent="-342900">
              <a:spcAft>
                <a:spcPts val="800"/>
              </a:spcAft>
              <a:buFont typeface="Wingdings" charset="2"/>
              <a:buChar char="Ø"/>
            </a:pPr>
            <a:r>
              <a:rPr lang="it-IT" sz="2800" dirty="0" smtClean="0">
                <a:solidFill>
                  <a:schemeClr val="bg1"/>
                </a:solidFill>
              </a:rPr>
              <a:t>RTRB </a:t>
            </a:r>
            <a:r>
              <a:rPr lang="it-IT" sz="2800" dirty="0" err="1" smtClean="0">
                <a:solidFill>
                  <a:schemeClr val="bg1"/>
                </a:solidFill>
              </a:rPr>
              <a:t>meetings</a:t>
            </a:r>
            <a:r>
              <a:rPr lang="it-IT" sz="2800" dirty="0" smtClean="0">
                <a:solidFill>
                  <a:schemeClr val="bg1"/>
                </a:solidFill>
              </a:rPr>
              <a:t> (</a:t>
            </a:r>
            <a:r>
              <a:rPr lang="it-IT" sz="2800" dirty="0" err="1" smtClean="0">
                <a:solidFill>
                  <a:schemeClr val="bg1"/>
                </a:solidFill>
              </a:rPr>
              <a:t>Israel</a:t>
            </a: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</a:rPr>
              <a:t>application</a:t>
            </a:r>
            <a:r>
              <a:rPr lang="it-IT" sz="2800" dirty="0" smtClean="0">
                <a:solidFill>
                  <a:schemeClr val="bg1"/>
                </a:solidFill>
              </a:rPr>
              <a:t>)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6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749" y="0"/>
            <a:ext cx="1253706" cy="6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58411" y="238627"/>
            <a:ext cx="10515600" cy="664778"/>
          </a:xfrm>
        </p:spPr>
        <p:txBody>
          <a:bodyPr/>
          <a:lstStyle/>
          <a:p>
            <a:r>
              <a:rPr lang="it-IT" dirty="0" smtClean="0"/>
              <a:t>Some </a:t>
            </a:r>
            <a:r>
              <a:rPr lang="it-IT" dirty="0" err="1" smtClean="0"/>
              <a:t>topics</a:t>
            </a:r>
            <a:r>
              <a:rPr lang="it-IT" dirty="0" smtClean="0"/>
              <a:t> </a:t>
            </a:r>
            <a:r>
              <a:rPr lang="it-IT" dirty="0" err="1" smtClean="0"/>
              <a:t>highlighted</a:t>
            </a:r>
            <a:r>
              <a:rPr lang="it-IT" dirty="0" smtClean="0"/>
              <a:t> by NEAM ICG 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09030" y="504723"/>
            <a:ext cx="11633589" cy="5912911"/>
          </a:xfrm>
        </p:spPr>
        <p:txBody>
          <a:bodyPr/>
          <a:lstStyle/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First NEAM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recognized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TR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communities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(6 in 6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Member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States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 and more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coming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Imminent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(?)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adoption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threat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levels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Imminent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(?) PTF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New OUG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ongoing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New TT on non-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seismic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tsunamis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and on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Governance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Intense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for SMART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cables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, offshore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observatories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, etc.</a:t>
            </a:r>
          </a:p>
          <a:p>
            <a:pPr>
              <a:buFont typeface="Wingdings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Many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activities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raising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awareness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on tsunami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risk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Testing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new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methods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hazard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zones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mapping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(e.g.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Larnaca,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Nat’l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scale</a:t>
            </a:r>
            <a:r>
              <a:rPr lang="mr-IN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it-I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Many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new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projects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(CW2.0, NEAM-C, EPOS-ON, etc.)</a:t>
            </a:r>
          </a:p>
          <a:p>
            <a:pPr>
              <a:buFont typeface="Wingdings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Recent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events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incl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. April 23,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Marmara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Sea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alert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thanks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50000"/>
                  </a:schemeClr>
                </a:solidFill>
              </a:rPr>
              <a:t>Didem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charset="2"/>
              <a:buChar char="ü"/>
            </a:pP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7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94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  <a:alpha val="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60" y="392722"/>
            <a:ext cx="9590275" cy="5394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6"/>
          <p:cNvSpPr/>
          <p:nvPr/>
        </p:nvSpPr>
        <p:spPr>
          <a:xfrm>
            <a:off x="6493668" y="5797157"/>
            <a:ext cx="550277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COUNTRY       GAUGE LOCATION       LAT     LON        TIME      AMPLITUDE(M) PERIOD(MIN)</a:t>
            </a:r>
          </a:p>
          <a:p>
            <a:pPr>
              <a:spcAft>
                <a:spcPts val="0"/>
              </a:spcAft>
            </a:pP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------------- ----------------   ------- -------  ------------  ------------ -----------</a:t>
            </a:r>
          </a:p>
          <a:p>
            <a:pPr>
              <a:spcAft>
                <a:spcPts val="0"/>
              </a:spcAft>
            </a:pP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TURKIYE       ISTANBUL SILIVRI   </a:t>
            </a:r>
            <a:r>
              <a:rPr lang="tr-TR" sz="8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41.0724 </a:t>
            </a: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28.2390  0950Z 23 APR     00.03       02.1</a:t>
            </a:r>
          </a:p>
          <a:p>
            <a:pPr>
              <a:spcAft>
                <a:spcPts val="0"/>
              </a:spcAft>
            </a:pP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TURKIYE       TEKIRDAG M.EREGLI </a:t>
            </a:r>
            <a:r>
              <a:rPr lang="en-US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tr-TR" sz="8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40.9690 </a:t>
            </a: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27.9622  0954Z 23 APR     00.02       06.4</a:t>
            </a:r>
          </a:p>
          <a:p>
            <a:pPr>
              <a:spcAft>
                <a:spcPts val="0"/>
              </a:spcAft>
            </a:pP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TURKIYE       YALOVA ESENKOY   </a:t>
            </a:r>
            <a:r>
              <a:rPr lang="en-US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</a:t>
            </a:r>
            <a:r>
              <a:rPr lang="tr-TR" sz="8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40.6183 </a:t>
            </a: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28.9532  1003Z 23 APR     00.04       04.8</a:t>
            </a:r>
          </a:p>
          <a:p>
            <a:pPr>
              <a:spcAft>
                <a:spcPts val="0"/>
              </a:spcAft>
            </a:pP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TURKIYE       BALIKESIR ERDEK    </a:t>
            </a:r>
            <a:r>
              <a:rPr lang="tr-TR" sz="8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40.4924 </a:t>
            </a: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27.9761  1006Z 23 APR     00.06       06.4</a:t>
            </a:r>
          </a:p>
          <a:p>
            <a:pPr>
              <a:spcAft>
                <a:spcPts val="0"/>
              </a:spcAft>
            </a:pP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TURKIYE       TEKIRDAG SARKOY    </a:t>
            </a:r>
            <a:r>
              <a:rPr lang="tr-TR" sz="8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40.7098 </a:t>
            </a:r>
            <a:r>
              <a:rPr lang="tr-TR" sz="8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27.3143  1010Z 23 APR     00.05       06.4</a:t>
            </a: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426" y="392722"/>
            <a:ext cx="1176820" cy="1148861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9548246" y="2198828"/>
            <a:ext cx="2643754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Sea level measurements in the Marmara Sea region for April 23, Mw6.3</a:t>
            </a:r>
            <a:r>
              <a:rPr lang="tr-TR" dirty="0" smtClean="0"/>
              <a:t> </a:t>
            </a:r>
            <a:r>
              <a:rPr lang="tr-TR" dirty="0" err="1" smtClean="0"/>
              <a:t>earthquale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tsunami</a:t>
            </a:r>
            <a:r>
              <a:rPr lang="tr-TR" dirty="0" smtClean="0"/>
              <a:t> </a:t>
            </a:r>
            <a:r>
              <a:rPr lang="tr-TR" dirty="0" err="1" smtClean="0"/>
              <a:t>alert</a:t>
            </a:r>
            <a:r>
              <a:rPr lang="tr-TR" dirty="0" smtClean="0"/>
              <a:t> (</a:t>
            </a:r>
            <a:r>
              <a:rPr lang="tr-TR" dirty="0" err="1" smtClean="0"/>
              <a:t>Advisory</a:t>
            </a:r>
            <a:r>
              <a:rPr lang="tr-TR" dirty="0" smtClean="0"/>
              <a:t>):</a:t>
            </a:r>
          </a:p>
          <a:p>
            <a:r>
              <a:rPr lang="tr-TR" dirty="0" err="1" smtClean="0"/>
              <a:t>Good</a:t>
            </a:r>
            <a:r>
              <a:rPr lang="tr-TR" dirty="0" smtClean="0"/>
              <a:t> test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tide </a:t>
            </a:r>
            <a:r>
              <a:rPr lang="tr-TR" dirty="0" err="1" smtClean="0"/>
              <a:t>gauge</a:t>
            </a:r>
            <a:r>
              <a:rPr lang="tr-TR" dirty="0" smtClean="0"/>
              <a:t> </a:t>
            </a:r>
            <a:r>
              <a:rPr lang="tr-TR" dirty="0" smtClean="0"/>
              <a:t>network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Thanks</a:t>
            </a:r>
            <a:r>
              <a:rPr lang="tr-TR" dirty="0" smtClean="0"/>
              <a:t> Didem!)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944</Words>
  <Application>Microsoft Macintosh PowerPoint</Application>
  <PresentationFormat>Widescreen</PresentationFormat>
  <Paragraphs>166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Calibri</vt:lpstr>
      <vt:lpstr>Calibri Light</vt:lpstr>
      <vt:lpstr>Courier New</vt:lpstr>
      <vt:lpstr>Mangal</vt:lpstr>
      <vt:lpstr>Wingdings</vt:lpstr>
      <vt:lpstr>Arial</vt:lpstr>
      <vt:lpstr>9_Custom Design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Some D&amp;R and news from the last NEAM ICG  </vt:lpstr>
      <vt:lpstr>Presentazione di PowerPoint</vt:lpstr>
      <vt:lpstr>Some topics highlighted by NEAM ICG   </vt:lpstr>
      <vt:lpstr>Presentazione di PowerPoint</vt:lpstr>
      <vt:lpstr>Presentazione di PowerPoint</vt:lpstr>
      <vt:lpstr>Presentazione di PowerPoint</vt:lpstr>
      <vt:lpstr>Presentazione di PowerPoint</vt:lpstr>
      <vt:lpstr>Some points for future discussions 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 Seng, Denis</dc:creator>
  <cp:lastModifiedBy>Utente di Microsoft Office</cp:lastModifiedBy>
  <cp:revision>356</cp:revision>
  <dcterms:created xsi:type="dcterms:W3CDTF">2023-04-09T12:47:38Z</dcterms:created>
  <dcterms:modified xsi:type="dcterms:W3CDTF">2025-05-14T10:28:32Z</dcterms:modified>
</cp:coreProperties>
</file>