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64" r:id="rId5"/>
    <p:sldId id="261" r:id="rId6"/>
    <p:sldId id="257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8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8C6B1-0494-468E-A222-050104D6EB9D}" type="datetimeFigureOut">
              <a:rPr lang="en-US" smtClean="0"/>
              <a:t>14-May-25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454C6-3613-4FAB-9955-ECBE9CD9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8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40C9-E90C-990F-83C3-E27391A57C7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3B884-EFAE-266E-AF73-72FC05A3F60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C89F7-5E98-C2F1-3F6C-302FF0F208C1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8059F5F-2534-499C-9948-F00A46685064}" type="datetime1">
              <a:rPr lang="en-US"/>
              <a:pPr lvl="0"/>
              <a:t>14-May-25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9A4C7-FF72-A757-DB14-009AE87711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6E8E3-E6DA-0563-F2F1-F35AC34E00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F839D5C-E610-4C38-B22A-A0382B6F08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60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632E-21BA-982D-8AD2-BCD303DCD75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09BD2-57E4-A838-725C-6639C21EB83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68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F4B3FA-E92C-200E-9EF4-D3799BD975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829251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95C5B-25DC-145D-079F-FF38E91649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2389912"/>
            <a:ext cx="10515600" cy="37870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134AD-66EC-ABA0-51BD-034AC398D18F}"/>
              </a:ext>
            </a:extLst>
          </p:cNvPr>
          <p:cNvSpPr/>
          <p:nvPr/>
        </p:nvSpPr>
        <p:spPr>
          <a:xfrm>
            <a:off x="0" y="0"/>
            <a:ext cx="12191996" cy="829251"/>
          </a:xfrm>
          <a:prstGeom prst="rect">
            <a:avLst/>
          </a:prstGeom>
          <a:solidFill>
            <a:srgbClr val="0099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8F842ED-26ED-883D-37ED-0446C7CB5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57" y="6060496"/>
            <a:ext cx="1255690" cy="5855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D9A1436F-D7C9-4ACF-81EA-837ABC1FD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646" y="140781"/>
            <a:ext cx="2299789" cy="5022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7ADE8059-9EA6-6EAF-F3A7-57E3AF763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3746" y="6028748"/>
            <a:ext cx="3273689" cy="685086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47;g33847a449c6_0_828">
            <a:extLst>
              <a:ext uri="{FF2B5EF4-FFF2-40B4-BE49-F238E27FC236}">
                <a16:creationId xmlns:a16="http://schemas.microsoft.com/office/drawing/2014/main" id="{A03B3EE9-6F4E-C7FE-0FF5-720E839A65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97" y="81630"/>
            <a:ext cx="752428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8;g33847a449c6_0_828">
            <a:extLst>
              <a:ext uri="{FF2B5EF4-FFF2-40B4-BE49-F238E27FC236}">
                <a16:creationId xmlns:a16="http://schemas.microsoft.com/office/drawing/2014/main" id="{EF1FD9E6-D4C2-8470-1109-B2A30FADBA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78" y="72240"/>
            <a:ext cx="689653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9;g33847a449c6_0_828">
            <a:extLst>
              <a:ext uri="{FF2B5EF4-FFF2-40B4-BE49-F238E27FC236}">
                <a16:creationId xmlns:a16="http://schemas.microsoft.com/office/drawing/2014/main" id="{EAA1C3D9-7E96-2905-4754-F66D65F357E9}"/>
              </a:ext>
            </a:extLst>
          </p:cNvPr>
          <p:cNvSpPr txBox="1"/>
          <p:nvPr/>
        </p:nvSpPr>
        <p:spPr>
          <a:xfrm>
            <a:off x="378644" y="2361626"/>
            <a:ext cx="11434712" cy="56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000" b="1" i="0" u="none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NEAM-COMMITMENT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 project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aiming to support Improved tsunami risk management and planning in the NEAM region</a:t>
            </a:r>
            <a:endParaRPr sz="28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1;g33847a449c6_0_828">
            <a:extLst>
              <a:ext uri="{FF2B5EF4-FFF2-40B4-BE49-F238E27FC236}">
                <a16:creationId xmlns:a16="http://schemas.microsoft.com/office/drawing/2014/main" id="{6B874943-3D6D-346F-6CFF-E2844FE3EA06}"/>
              </a:ext>
            </a:extLst>
          </p:cNvPr>
          <p:cNvSpPr/>
          <p:nvPr/>
        </p:nvSpPr>
        <p:spPr>
          <a:xfrm>
            <a:off x="3214235" y="3462047"/>
            <a:ext cx="6279618" cy="45719"/>
          </a:xfrm>
          <a:custGeom>
            <a:avLst/>
            <a:gdLst/>
            <a:ahLst/>
            <a:cxnLst/>
            <a:rect l="l" t="t" r="r" b="b"/>
            <a:pathLst>
              <a:path w="3888104" h="120000" extrusionOk="0">
                <a:moveTo>
                  <a:pt x="0" y="0"/>
                </a:moveTo>
                <a:lnTo>
                  <a:pt x="3888051" y="0"/>
                </a:lnTo>
              </a:path>
            </a:pathLst>
          </a:custGeom>
          <a:noFill/>
          <a:ln w="9525" cap="flat" cmpd="sng">
            <a:solidFill>
              <a:srgbClr val="EB80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61C4EA17-E0F6-5B5D-3C2A-98DC08BDA9EB}"/>
              </a:ext>
            </a:extLst>
          </p:cNvPr>
          <p:cNvGrpSpPr>
            <a:grpSpLocks/>
          </p:cNvGrpSpPr>
          <p:nvPr/>
        </p:nvGrpSpPr>
        <p:grpSpPr bwMode="auto">
          <a:xfrm>
            <a:off x="2511370" y="5739873"/>
            <a:ext cx="5802312" cy="1012825"/>
            <a:chOff x="0" y="0"/>
            <a:chExt cx="58019" cy="10134"/>
          </a:xfrm>
        </p:grpSpPr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8193C375-EC1C-4651-3F4F-D04CBDE90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8019" cy="4889"/>
              <a:chOff x="0" y="0"/>
              <a:chExt cx="58024" cy="4891"/>
            </a:xfrm>
          </p:grpSpPr>
          <p:pic>
            <p:nvPicPr>
              <p:cNvPr id="22" name="Picture 1">
                <a:extLst>
                  <a:ext uri="{FF2B5EF4-FFF2-40B4-BE49-F238E27FC236}">
                    <a16:creationId xmlns:a16="http://schemas.microsoft.com/office/drawing/2014/main" id="{356DB03D-EC44-81CA-EC10-E2F0158E25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79" cy="46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3" descr="A picture containing ball, circle, colorfulness, screenshot&#10;&#10;Description automatically generated">
                <a:extLst>
                  <a:ext uri="{FF2B5EF4-FFF2-40B4-BE49-F238E27FC236}">
                    <a16:creationId xmlns:a16="http://schemas.microsoft.com/office/drawing/2014/main" id="{6886BA01-F154-A86D-C5F7-328EA31108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3" y="26"/>
                <a:ext cx="5829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A picture containing text, font, graphics, white&#10;&#10;Description automatically generated">
                <a:extLst>
                  <a:ext uri="{FF2B5EF4-FFF2-40B4-BE49-F238E27FC236}">
                    <a16:creationId xmlns:a16="http://schemas.microsoft.com/office/drawing/2014/main" id="{5A1BE9C1-4C2F-F821-6055-7A96F324A1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56" y="0"/>
                <a:ext cx="10840" cy="46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4">
                <a:extLst>
                  <a:ext uri="{FF2B5EF4-FFF2-40B4-BE49-F238E27FC236}">
                    <a16:creationId xmlns:a16="http://schemas.microsoft.com/office/drawing/2014/main" id="{BB531B63-BFE2-E06B-6C54-BC138F1466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9" t="25208" r="6581" b="27371"/>
              <a:stretch>
                <a:fillRect/>
              </a:stretch>
            </p:blipFill>
            <p:spPr bwMode="auto">
              <a:xfrm>
                <a:off x="23917" y="52"/>
                <a:ext cx="10515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0">
                <a:extLst>
                  <a:ext uri="{FF2B5EF4-FFF2-40B4-BE49-F238E27FC236}">
                    <a16:creationId xmlns:a16="http://schemas.microsoft.com/office/drawing/2014/main" id="{E30EB39B-47F9-4EAF-8D97-C9AC8A0CC6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63" t="14857" r="3987" b="15218"/>
              <a:stretch>
                <a:fillRect/>
              </a:stretch>
            </p:blipFill>
            <p:spPr bwMode="auto">
              <a:xfrm>
                <a:off x="35307" y="211"/>
                <a:ext cx="11284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8">
                <a:extLst>
                  <a:ext uri="{FF2B5EF4-FFF2-40B4-BE49-F238E27FC236}">
                    <a16:creationId xmlns:a16="http://schemas.microsoft.com/office/drawing/2014/main" id="{18A5530E-377F-9B89-99B3-744F3A3519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69" b="17732"/>
              <a:stretch>
                <a:fillRect/>
              </a:stretch>
            </p:blipFill>
            <p:spPr bwMode="auto">
              <a:xfrm>
                <a:off x="47622" y="211"/>
                <a:ext cx="10402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2">
              <a:extLst>
                <a:ext uri="{FF2B5EF4-FFF2-40B4-BE49-F238E27FC236}">
                  <a16:creationId xmlns:a16="http://schemas.microsoft.com/office/drawing/2014/main" id="{13D39AB0-A0C9-116B-0355-FC6DB50C39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" y="4953"/>
              <a:ext cx="57448" cy="5181"/>
              <a:chOff x="0" y="0"/>
              <a:chExt cx="57451" cy="5182"/>
            </a:xfrm>
          </p:grpSpPr>
          <p:pic>
            <p:nvPicPr>
              <p:cNvPr id="15" name="Picture 12">
                <a:extLst>
                  <a:ext uri="{FF2B5EF4-FFF2-40B4-BE49-F238E27FC236}">
                    <a16:creationId xmlns:a16="http://schemas.microsoft.com/office/drawing/2014/main" id="{1141D27A-FC9F-B22E-B93A-51795D1D4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4" t="6882" r="6905" b="14499"/>
              <a:stretch>
                <a:fillRect/>
              </a:stretch>
            </p:blipFill>
            <p:spPr bwMode="auto">
              <a:xfrm>
                <a:off x="5629" y="475"/>
                <a:ext cx="5080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>
                <a:extLst>
                  <a:ext uri="{FF2B5EF4-FFF2-40B4-BE49-F238E27FC236}">
                    <a16:creationId xmlns:a16="http://schemas.microsoft.com/office/drawing/2014/main" id="{3D087353-798C-DFC9-A2D7-5EF6B8AD3E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36" y="475"/>
                <a:ext cx="4598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2">
                <a:extLst>
                  <a:ext uri="{FF2B5EF4-FFF2-40B4-BE49-F238E27FC236}">
                    <a16:creationId xmlns:a16="http://schemas.microsoft.com/office/drawing/2014/main" id="{E15B73C0-CBA2-6148-4A36-B4BC710879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75"/>
                <a:ext cx="2692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DBA97ACD-DF87-CA4A-ECDC-1B397440A8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68" y="422"/>
                <a:ext cx="5150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CEDF4437-8E01-C33E-DC0A-68BBAD89A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70" t="13747" r="5457" b="15051"/>
              <a:stretch>
                <a:fillRect/>
              </a:stretch>
            </p:blipFill>
            <p:spPr bwMode="auto">
              <a:xfrm>
                <a:off x="29255" y="502"/>
                <a:ext cx="5798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6">
                <a:extLst>
                  <a:ext uri="{FF2B5EF4-FFF2-40B4-BE49-F238E27FC236}">
                    <a16:creationId xmlns:a16="http://schemas.microsoft.com/office/drawing/2014/main" id="{470319FA-4600-3E91-682A-500478865A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03" y="0"/>
                <a:ext cx="3232" cy="46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A64F35DD-49DB-F5F1-54CC-7C452EB773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14" t="15247" r="2786" b="16331"/>
              <a:stretch>
                <a:fillRect/>
              </a:stretch>
            </p:blipFill>
            <p:spPr bwMode="auto">
              <a:xfrm>
                <a:off x="44160" y="475"/>
                <a:ext cx="13291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Google Shape;50;g33847a449c6_0_828">
            <a:extLst>
              <a:ext uri="{FF2B5EF4-FFF2-40B4-BE49-F238E27FC236}">
                <a16:creationId xmlns:a16="http://schemas.microsoft.com/office/drawing/2014/main" id="{C1CB8427-BE1A-4251-1D6F-BE7BA769344A}"/>
              </a:ext>
            </a:extLst>
          </p:cNvPr>
          <p:cNvSpPr txBox="1"/>
          <p:nvPr/>
        </p:nvSpPr>
        <p:spPr>
          <a:xfrm>
            <a:off x="3397416" y="4964246"/>
            <a:ext cx="4743433" cy="55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1" u="none" strike="noStrike" cap="small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Institute of Geodynamics, National Observatory of Athens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1" u="none" strike="noStrike" cap="small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Hellenic National Tsunami Warning Center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04326-6474-7460-A3C0-5CEC90036DE7}"/>
              </a:ext>
            </a:extLst>
          </p:cNvPr>
          <p:cNvSpPr txBox="1"/>
          <p:nvPr/>
        </p:nvSpPr>
        <p:spPr>
          <a:xfrm>
            <a:off x="24278" y="3885092"/>
            <a:ext cx="12167722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Marinos Charalampakis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Nikos Kalligeris, Laura Graziani, Ignacio Aguirre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Ayerbe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Pio Di Manna, Vitor Silva, Jorge Macias, Domenico Russo, Costas E.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Synolakis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Andreas Antonakos, Sylvana Pilidou, Luigi D'Angelo, Carlos González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González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NEAM-COMMITMENT project team</a:t>
            </a: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30BFA62B-3207-A473-B9B9-8CE262F12A0D}"/>
              </a:ext>
            </a:extLst>
          </p:cNvPr>
          <p:cNvSpPr/>
          <p:nvPr/>
        </p:nvSpPr>
        <p:spPr>
          <a:xfrm>
            <a:off x="420414" y="899286"/>
            <a:ext cx="11351172" cy="289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i="1" strike="noStrike" spc="-1" dirty="0">
                <a:latin typeface="Open Sans"/>
              </a:rPr>
              <a:t>NEAMTWS Steering Committee meeting, Istanbul, Türkiye, 15-16 May 2025</a:t>
            </a:r>
            <a:endParaRPr lang="en-US" sz="16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g33847a449c6_0_828">
            <a:extLst>
              <a:ext uri="{FF2B5EF4-FFF2-40B4-BE49-F238E27FC236}">
                <a16:creationId xmlns:a16="http://schemas.microsoft.com/office/drawing/2014/main" id="{96D5DE4E-0CBA-5B8E-DD40-4896AF7394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97" y="81630"/>
            <a:ext cx="752428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8;g33847a449c6_0_828">
            <a:extLst>
              <a:ext uri="{FF2B5EF4-FFF2-40B4-BE49-F238E27FC236}">
                <a16:creationId xmlns:a16="http://schemas.microsoft.com/office/drawing/2014/main" id="{B186DCF7-3CB5-8EB8-9D3D-FA29E0D218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78" y="72240"/>
            <a:ext cx="689653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8;p12">
            <a:extLst>
              <a:ext uri="{FF2B5EF4-FFF2-40B4-BE49-F238E27FC236}">
                <a16:creationId xmlns:a16="http://schemas.microsoft.com/office/drawing/2014/main" id="{39EA31BB-F7BF-D3DF-4A1F-487F03657B58}"/>
              </a:ext>
            </a:extLst>
          </p:cNvPr>
          <p:cNvSpPr txBox="1"/>
          <p:nvPr/>
        </p:nvSpPr>
        <p:spPr>
          <a:xfrm>
            <a:off x="1660156" y="253652"/>
            <a:ext cx="8019871" cy="37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  <a:defRPr sz="2400" b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Aim - Rationale</a:t>
            </a:r>
            <a:endParaRPr dirty="0"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6497CE-3C9F-B029-5918-FD12FE78BAFF}"/>
              </a:ext>
            </a:extLst>
          </p:cNvPr>
          <p:cNvSpPr txBox="1"/>
          <p:nvPr/>
        </p:nvSpPr>
        <p:spPr>
          <a:xfrm>
            <a:off x="204565" y="890644"/>
            <a:ext cx="922321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SzPts val="1600"/>
              <a:buFont typeface="Arial"/>
              <a:buChar char="✔"/>
              <a:defRPr sz="1600" b="1" i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</a:defRPr>
            </a:lvl1pPr>
          </a:lstStyle>
          <a:p>
            <a:r>
              <a:rPr lang="en-GB" dirty="0"/>
              <a:t>Aim: </a:t>
            </a:r>
            <a:r>
              <a:rPr lang="en-GB" b="0" i="0" dirty="0"/>
              <a:t>Improve tsunami preparedness in the NEAM region, at different scales, for effective risk, evacuation and emergency management. </a:t>
            </a:r>
          </a:p>
          <a:p>
            <a:endParaRPr lang="en-US" dirty="0"/>
          </a:p>
          <a:p>
            <a:r>
              <a:rPr lang="en-GB" i="0" dirty="0"/>
              <a:t>Objectives</a:t>
            </a:r>
            <a:r>
              <a:rPr lang="en-GB" dirty="0"/>
              <a:t> </a:t>
            </a:r>
            <a:r>
              <a:rPr lang="en-GB" b="0" i="0" dirty="0"/>
              <a:t>are spanning from the </a:t>
            </a:r>
            <a:r>
              <a:rPr lang="en-GB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to local levels</a:t>
            </a:r>
            <a:r>
              <a:rPr lang="en-GB" b="0" i="0" dirty="0"/>
              <a:t>, addressing needs for </a:t>
            </a:r>
            <a:r>
              <a:rPr lang="en-GB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tsunami risk planning </a:t>
            </a:r>
            <a:r>
              <a:rPr lang="en-GB" b="0" i="0" dirty="0"/>
              <a:t>and for </a:t>
            </a:r>
            <a:r>
              <a:rPr lang="en-GB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enhancing multi-hazard preparedness </a:t>
            </a:r>
            <a:r>
              <a:rPr lang="en-GB" b="0" i="0" dirty="0"/>
              <a:t>in coastal communities at risk.</a:t>
            </a:r>
            <a:endParaRPr lang="en-US" b="0" i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871861-3EA1-CC6E-1D6B-E0AB4F849F07}"/>
              </a:ext>
            </a:extLst>
          </p:cNvPr>
          <p:cNvSpPr txBox="1"/>
          <p:nvPr/>
        </p:nvSpPr>
        <p:spPr>
          <a:xfrm>
            <a:off x="204565" y="2336093"/>
            <a:ext cx="117676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National level:</a:t>
            </a:r>
            <a:endParaRPr lang="en-GB" sz="1600" b="1" dirty="0">
              <a:latin typeface="Candara" panose="020E0502030303020204" pitchFamily="34" charset="0"/>
            </a:endParaRPr>
          </a:p>
          <a:p>
            <a:pPr marL="536575" lvl="0" indent="-179388" algn="just"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latin typeface="Candara" panose="020E0502030303020204" pitchFamily="34" charset="0"/>
              </a:rPr>
              <a:t>National-level tsunami inundation maps are crucial for coastal planning and risk management. </a:t>
            </a:r>
          </a:p>
          <a:p>
            <a:pPr marL="357187" lvl="0" algn="just"/>
            <a:r>
              <a:rPr lang="en-GB" sz="1600" dirty="0">
                <a:effectLst/>
                <a:latin typeface="Candara" panose="020E0502030303020204" pitchFamily="34" charset="0"/>
              </a:rPr>
              <a:t> </a:t>
            </a:r>
          </a:p>
          <a:p>
            <a:pPr marL="536575" lvl="0" indent="-179388" algn="just">
              <a:buFont typeface="Courier New" panose="02070309020205020404" pitchFamily="49" charset="0"/>
              <a:buChar char="o"/>
            </a:pPr>
            <a:r>
              <a:rPr lang="en-GB" sz="1600" dirty="0">
                <a:latin typeface="Candara" panose="020E0502030303020204" pitchFamily="34" charset="0"/>
              </a:rPr>
              <a:t>S</a:t>
            </a:r>
            <a:r>
              <a:rPr lang="en-GB" sz="1600" dirty="0">
                <a:effectLst/>
                <a:latin typeface="Candara" panose="020E0502030303020204" pitchFamily="34" charset="0"/>
              </a:rPr>
              <a:t>upport local tsunami hazard assessment and evacuation planning.  </a:t>
            </a:r>
          </a:p>
          <a:p>
            <a:pPr marL="536575" lvl="0" indent="-179388" algn="just">
              <a:buFont typeface="Courier New" panose="02070309020205020404" pitchFamily="49" charset="0"/>
              <a:buChar char="o"/>
            </a:pPr>
            <a:endParaRPr lang="en-GB" sz="1600" dirty="0">
              <a:effectLst/>
              <a:latin typeface="Candara" panose="020E0502030303020204" pitchFamily="34" charset="0"/>
            </a:endParaRPr>
          </a:p>
          <a:p>
            <a:pPr marL="536575" lvl="0" indent="-179388" algn="just"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latin typeface="Candara" panose="020E0502030303020204" pitchFamily="34" charset="0"/>
              </a:rPr>
              <a:t>Contribute to important global tsunami initiatives like IOC/UNESCO’s Tsunami Ready Recognition Programme (TRRP) and Ocean Decade Tsunami Programme (ODTP)</a:t>
            </a:r>
            <a:r>
              <a:rPr lang="en-GB" sz="1600" dirty="0">
                <a:latin typeface="Candara" panose="020E0502030303020204" pitchFamily="34" charset="0"/>
              </a:rPr>
              <a:t> </a:t>
            </a:r>
            <a:r>
              <a:rPr lang="en-GB" sz="1600" dirty="0">
                <a:effectLst/>
                <a:latin typeface="Candara" panose="020E0502030303020204" pitchFamily="34" charset="0"/>
              </a:rPr>
              <a:t>by scaling hazard assessment nationally.</a:t>
            </a:r>
          </a:p>
          <a:p>
            <a:pPr lvl="0"/>
            <a:endParaRPr lang="en-US" sz="1600" dirty="0">
              <a:effectLst/>
              <a:latin typeface="Candara" panose="020E0502030303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●"/>
            </a:pP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Local level:</a:t>
            </a:r>
          </a:p>
          <a:p>
            <a:pPr marL="536575" lvl="0" indent="-179388"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Candara" panose="020E0502030303020204" pitchFamily="34" charset="0"/>
              </a:rPr>
              <a:t>Tsunamis from earthquakes and volcanic activity pose significant risks for coastal communities in the NEAM region.</a:t>
            </a:r>
          </a:p>
          <a:p>
            <a:pPr marL="536575" lvl="0" indent="-179388" algn="just">
              <a:buFont typeface="Courier New" panose="02070309020205020404" pitchFamily="49" charset="0"/>
              <a:buChar char="o"/>
            </a:pPr>
            <a:endParaRPr lang="en-US" sz="1600" dirty="0">
              <a:latin typeface="Candara" panose="020E0502030303020204" pitchFamily="34" charset="0"/>
            </a:endParaRPr>
          </a:p>
          <a:p>
            <a:pPr marL="536575" lvl="0" indent="-179388"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Candara" panose="020E0502030303020204" pitchFamily="34" charset="0"/>
              </a:rPr>
              <a:t>A multi-hazard approach considering cascading effects is needed for effective tsunami evacuation and emergency management.  </a:t>
            </a:r>
          </a:p>
          <a:p>
            <a:pPr marL="536575" lvl="0" indent="-179388" algn="just">
              <a:buFont typeface="Courier New" panose="02070309020205020404" pitchFamily="49" charset="0"/>
              <a:buChar char="o"/>
            </a:pPr>
            <a:endParaRPr lang="en-US" sz="1600" dirty="0">
              <a:latin typeface="Candara" panose="020E0502030303020204" pitchFamily="34" charset="0"/>
            </a:endParaRPr>
          </a:p>
          <a:p>
            <a:pPr marL="536575" lvl="0" indent="-179388"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Candara" panose="020E0502030303020204" pitchFamily="34" charset="0"/>
              </a:rPr>
              <a:t>Emphasis on science-informed participatory workshops and decision-making to improve local planning and implementation 		effectiveness.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056B18-129B-A6CA-CD3E-1DEBB91AA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781" y="890644"/>
            <a:ext cx="2648992" cy="264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5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g33847a449c6_0_828">
            <a:extLst>
              <a:ext uri="{FF2B5EF4-FFF2-40B4-BE49-F238E27FC236}">
                <a16:creationId xmlns:a16="http://schemas.microsoft.com/office/drawing/2014/main" id="{0F995013-957D-07AD-7C2F-6D0ED24DF9C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97" y="81630"/>
            <a:ext cx="752428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8;g33847a449c6_0_828">
            <a:extLst>
              <a:ext uri="{FF2B5EF4-FFF2-40B4-BE49-F238E27FC236}">
                <a16:creationId xmlns:a16="http://schemas.microsoft.com/office/drawing/2014/main" id="{44E9AC23-F35D-CFE0-B043-CB07EA2125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78" y="72240"/>
            <a:ext cx="689653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3;g33847a449c6_0_816">
            <a:extLst>
              <a:ext uri="{FF2B5EF4-FFF2-40B4-BE49-F238E27FC236}">
                <a16:creationId xmlns:a16="http://schemas.microsoft.com/office/drawing/2014/main" id="{7CB07D50-7C1E-499C-7504-E8CF008646F3}"/>
              </a:ext>
            </a:extLst>
          </p:cNvPr>
          <p:cNvSpPr txBox="1"/>
          <p:nvPr/>
        </p:nvSpPr>
        <p:spPr>
          <a:xfrm>
            <a:off x="1670316" y="217238"/>
            <a:ext cx="8019871" cy="37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  <a:defRPr sz="2400" b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The Consortium</a:t>
            </a:r>
            <a:endParaRPr dirty="0">
              <a:sym typeface="Calibri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803B287-B795-6179-3758-EA6513DF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36" y="3716095"/>
            <a:ext cx="5654677" cy="22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FA35A8-EFA8-04E7-E1EF-DEC7B6B69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791696"/>
              </p:ext>
            </p:extLst>
          </p:nvPr>
        </p:nvGraphicFramePr>
        <p:xfrm>
          <a:off x="335901" y="1031239"/>
          <a:ext cx="5462542" cy="2879091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15900">
                  <a:extLst>
                    <a:ext uri="{9D8B030D-6E8A-4147-A177-3AD203B41FA5}">
                      <a16:colId xmlns:a16="http://schemas.microsoft.com/office/drawing/2014/main" val="3166006994"/>
                    </a:ext>
                  </a:extLst>
                </a:gridCol>
                <a:gridCol w="4452892">
                  <a:extLst>
                    <a:ext uri="{9D8B030D-6E8A-4147-A177-3AD203B41FA5}">
                      <a16:colId xmlns:a16="http://schemas.microsoft.com/office/drawing/2014/main" val="490312242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792434519"/>
                    </a:ext>
                  </a:extLst>
                </a:gridCol>
              </a:tblGrid>
              <a:tr h="269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INSTITUTE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Sort Name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92154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National Observatory of Athens, Greece - COO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NOA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2053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Istituto Nazionale di Geofisica e Vulcanologia, Italy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INGV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64975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Cantabria Environmental Hydraulics Institute Foundation, Spain</a:t>
                      </a:r>
                      <a:endParaRPr lang="en-US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FIHAC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96471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Institute for Environmental Protection and Research, Italy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ISPRA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23222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Global Earthquake Model Foundation. Italy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GEM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28222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University of Malaga. Spain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UMA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03153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Municipality of Lipari, Italy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MoL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28766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Academy of Athens. Greece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AoA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46802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General Secretariat of Civil Protection, Greece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GSCP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795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Geological Survey Department, Cyprus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GSD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8519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Civil Protection Department, Italy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DPC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458939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Directorate General of Civil Protection and Emergency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DGPCE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41904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200" b="0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National Geographic Institute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IGN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9829854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6C378BE-9FC0-8A46-6369-09F6C8CD70D0}"/>
              </a:ext>
            </a:extLst>
          </p:cNvPr>
          <p:cNvGrpSpPr/>
          <p:nvPr/>
        </p:nvGrpSpPr>
        <p:grpSpPr>
          <a:xfrm>
            <a:off x="6277636" y="885582"/>
            <a:ext cx="5530850" cy="2962761"/>
            <a:chOff x="6722172" y="3268537"/>
            <a:chExt cx="5172354" cy="3447571"/>
          </a:xfrm>
        </p:grpSpPr>
        <p:pic>
          <p:nvPicPr>
            <p:cNvPr id="10" name="Google Shape;129;p8">
              <a:extLst>
                <a:ext uri="{FF2B5EF4-FFF2-40B4-BE49-F238E27FC236}">
                  <a16:creationId xmlns:a16="http://schemas.microsoft.com/office/drawing/2014/main" id="{CE1B06B9-5F7A-B911-7E1C-9C20E765252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22172" y="3874790"/>
              <a:ext cx="5172354" cy="25335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33;p8">
              <a:extLst>
                <a:ext uri="{FF2B5EF4-FFF2-40B4-BE49-F238E27FC236}">
                  <a16:creationId xmlns:a16="http://schemas.microsoft.com/office/drawing/2014/main" id="{E2CF129A-06C3-4D59-B35F-328C5F954FE2}"/>
                </a:ext>
              </a:extLst>
            </p:cNvPr>
            <p:cNvSpPr txBox="1"/>
            <p:nvPr/>
          </p:nvSpPr>
          <p:spPr>
            <a:xfrm>
              <a:off x="7071887" y="3268537"/>
              <a:ext cx="447292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✔"/>
              </a:pPr>
              <a:r>
                <a:rPr lang="en-US" sz="1600" b="1" i="1" u="none" strike="noStrike" cap="none" dirty="0">
                  <a:solidFill>
                    <a:schemeClr val="dk1"/>
                  </a:solidFill>
                  <a:latin typeface="Candara" panose="020E0502030303020204" pitchFamily="34" charset="0"/>
                  <a:ea typeface="Calibri"/>
                  <a:cs typeface="Calibri"/>
                  <a:sym typeface="Calibri"/>
                </a:rPr>
                <a:t>Project management's organizational structure</a:t>
              </a:r>
              <a:endParaRPr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4;p8">
              <a:extLst>
                <a:ext uri="{FF2B5EF4-FFF2-40B4-BE49-F238E27FC236}">
                  <a16:creationId xmlns:a16="http://schemas.microsoft.com/office/drawing/2014/main" id="{2F78C16F-3A27-7384-9714-418846B8C9C4}"/>
                </a:ext>
              </a:extLst>
            </p:cNvPr>
            <p:cNvSpPr txBox="1"/>
            <p:nvPr/>
          </p:nvSpPr>
          <p:spPr>
            <a:xfrm>
              <a:off x="9090674" y="3567013"/>
              <a:ext cx="5838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andara" panose="020E0502030303020204" pitchFamily="34" charset="0"/>
                  <a:sym typeface="Arial"/>
                </a:rPr>
                <a:t>NOA</a:t>
              </a:r>
              <a:endParaRPr dirty="0">
                <a:latin typeface="Candara" panose="020E0502030303020204" pitchFamily="34" charset="0"/>
              </a:endParaRPr>
            </a:p>
          </p:txBody>
        </p:sp>
        <p:sp>
          <p:nvSpPr>
            <p:cNvPr id="13" name="Google Shape;135;p8">
              <a:extLst>
                <a:ext uri="{FF2B5EF4-FFF2-40B4-BE49-F238E27FC236}">
                  <a16:creationId xmlns:a16="http://schemas.microsoft.com/office/drawing/2014/main" id="{B464E985-43D9-2C57-A361-399047A55FD1}"/>
                </a:ext>
              </a:extLst>
            </p:cNvPr>
            <p:cNvSpPr txBox="1"/>
            <p:nvPr/>
          </p:nvSpPr>
          <p:spPr>
            <a:xfrm>
              <a:off x="10898454" y="6363399"/>
              <a:ext cx="5838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andara" panose="020E0502030303020204" pitchFamily="34" charset="0"/>
                  <a:sym typeface="Arial"/>
                </a:rPr>
                <a:t>NOA</a:t>
              </a:r>
              <a:endParaRPr dirty="0">
                <a:latin typeface="Candara" panose="020E0502030303020204" pitchFamily="34" charset="0"/>
              </a:endParaRPr>
            </a:p>
          </p:txBody>
        </p:sp>
        <p:sp>
          <p:nvSpPr>
            <p:cNvPr id="14" name="Google Shape;136;p8">
              <a:extLst>
                <a:ext uri="{FF2B5EF4-FFF2-40B4-BE49-F238E27FC236}">
                  <a16:creationId xmlns:a16="http://schemas.microsoft.com/office/drawing/2014/main" id="{D22A3A47-2F3A-3284-9B4D-791540F55B8C}"/>
                </a:ext>
              </a:extLst>
            </p:cNvPr>
            <p:cNvSpPr txBox="1"/>
            <p:nvPr/>
          </p:nvSpPr>
          <p:spPr>
            <a:xfrm>
              <a:off x="7193557" y="6363398"/>
              <a:ext cx="6238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ndara" panose="020E0502030303020204" pitchFamily="34" charset="0"/>
                  <a:sym typeface="Arial"/>
                </a:rPr>
                <a:t>INGV</a:t>
              </a:r>
              <a:endParaRPr>
                <a:latin typeface="Candara" panose="020E0502030303020204" pitchFamily="34" charset="0"/>
              </a:endParaRPr>
            </a:p>
          </p:txBody>
        </p:sp>
        <p:sp>
          <p:nvSpPr>
            <p:cNvPr id="15" name="Google Shape;137;p8">
              <a:extLst>
                <a:ext uri="{FF2B5EF4-FFF2-40B4-BE49-F238E27FC236}">
                  <a16:creationId xmlns:a16="http://schemas.microsoft.com/office/drawing/2014/main" id="{F94F3E4F-FEEE-094D-C7C7-59825BE5D18A}"/>
                </a:ext>
              </a:extLst>
            </p:cNvPr>
            <p:cNvSpPr txBox="1"/>
            <p:nvPr/>
          </p:nvSpPr>
          <p:spPr>
            <a:xfrm>
              <a:off x="9110927" y="6408331"/>
              <a:ext cx="4940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ndara" panose="020E0502030303020204" pitchFamily="34" charset="0"/>
                  <a:sym typeface="Arial"/>
                </a:rPr>
                <a:t>IHC</a:t>
              </a:r>
              <a:endParaRPr>
                <a:latin typeface="Candara" panose="020E0502030303020204" pitchFamily="34" charset="0"/>
              </a:endParaRPr>
            </a:p>
          </p:txBody>
        </p:sp>
      </p:grpSp>
      <p:sp>
        <p:nvSpPr>
          <p:cNvPr id="16" name="Google Shape;80;g19c229ae755_0_7">
            <a:extLst>
              <a:ext uri="{FF2B5EF4-FFF2-40B4-BE49-F238E27FC236}">
                <a16:creationId xmlns:a16="http://schemas.microsoft.com/office/drawing/2014/main" id="{6169B2F1-BB5C-23F8-231B-E2587D158EDA}"/>
              </a:ext>
            </a:extLst>
          </p:cNvPr>
          <p:cNvSpPr txBox="1"/>
          <p:nvPr/>
        </p:nvSpPr>
        <p:spPr>
          <a:xfrm>
            <a:off x="24278" y="4219177"/>
            <a:ext cx="612953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SzPts val="1600"/>
              <a:buFont typeface="Arial"/>
              <a:buChar char="✔"/>
              <a:defRPr sz="1600" b="1" i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sym typeface="Calibri"/>
              </a:rPr>
              <a:t>13 partners from 4 counties</a:t>
            </a:r>
            <a:r>
              <a:rPr lang="en-US" sz="1800" dirty="0">
                <a:latin typeface="Candara" panose="020E0502030303020204" pitchFamily="34" charset="0"/>
                <a:sym typeface="Calibri"/>
              </a:rPr>
              <a:t>: Cyprus, Greece, Italy and Spain</a:t>
            </a:r>
          </a:p>
          <a:p>
            <a:pPr marL="571500"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sym typeface="Calibri"/>
              </a:rPr>
              <a:t>3 national CPAs </a:t>
            </a:r>
            <a:r>
              <a:rPr lang="en-US" sz="1800" dirty="0">
                <a:latin typeface="Candara" panose="020E0502030303020204" pitchFamily="34" charset="0"/>
                <a:sym typeface="Calibri"/>
              </a:rPr>
              <a:t>(GR, IT, ES)</a:t>
            </a:r>
          </a:p>
          <a:p>
            <a:pPr marL="571500"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sym typeface="Calibri"/>
              </a:rPr>
              <a:t>1 municipality </a:t>
            </a:r>
            <a:r>
              <a:rPr lang="en-US" sz="1800" dirty="0">
                <a:latin typeface="Candara" panose="020E0502030303020204" pitchFamily="34" charset="0"/>
                <a:sym typeface="Calibri"/>
              </a:rPr>
              <a:t>(Lipari)</a:t>
            </a:r>
          </a:p>
          <a:p>
            <a:pPr marL="571500"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sym typeface="Calibri"/>
              </a:rPr>
              <a:t>1 international organization</a:t>
            </a:r>
            <a:r>
              <a:rPr lang="en-US" sz="1800" dirty="0">
                <a:latin typeface="Candara" panose="020E0502030303020204" pitchFamily="34" charset="0"/>
                <a:sym typeface="Calibri"/>
              </a:rPr>
              <a:t> (GEM)</a:t>
            </a:r>
          </a:p>
          <a:p>
            <a:pPr marL="571500"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sym typeface="Calibri"/>
              </a:rPr>
              <a:t>4 National Tsunami Warning Centers</a:t>
            </a:r>
            <a:r>
              <a:rPr lang="en-US" sz="1800" dirty="0">
                <a:latin typeface="Candara" panose="020E0502030303020204" pitchFamily="34" charset="0"/>
                <a:sym typeface="Calibri"/>
              </a:rPr>
              <a:t> (GR, IT, CY, ES)</a:t>
            </a:r>
          </a:p>
        </p:txBody>
      </p:sp>
    </p:spTree>
    <p:extLst>
      <p:ext uri="{BB962C8B-B14F-4D97-AF65-F5344CB8AC3E}">
        <p14:creationId xmlns:p14="http://schemas.microsoft.com/office/powerpoint/2010/main" val="414025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87480-0E9D-FF38-57AF-257EC42C6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g33847a449c6_0_828">
            <a:extLst>
              <a:ext uri="{FF2B5EF4-FFF2-40B4-BE49-F238E27FC236}">
                <a16:creationId xmlns:a16="http://schemas.microsoft.com/office/drawing/2014/main" id="{E9F3EC8F-2E78-2842-C743-A45EF908484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97" y="81630"/>
            <a:ext cx="752428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8;g33847a449c6_0_828">
            <a:extLst>
              <a:ext uri="{FF2B5EF4-FFF2-40B4-BE49-F238E27FC236}">
                <a16:creationId xmlns:a16="http://schemas.microsoft.com/office/drawing/2014/main" id="{4572A8CF-16CC-5198-8385-A95AEC2B07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78" y="72240"/>
            <a:ext cx="689653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78;p12">
            <a:extLst>
              <a:ext uri="{FF2B5EF4-FFF2-40B4-BE49-F238E27FC236}">
                <a16:creationId xmlns:a16="http://schemas.microsoft.com/office/drawing/2014/main" id="{B50998D1-311C-1981-E9AA-203927411A0C}"/>
              </a:ext>
            </a:extLst>
          </p:cNvPr>
          <p:cNvSpPr txBox="1"/>
          <p:nvPr/>
        </p:nvSpPr>
        <p:spPr>
          <a:xfrm>
            <a:off x="1660156" y="202852"/>
            <a:ext cx="8019871" cy="37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  <a:defRPr sz="2400" b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Expected project outputs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8235EC-2B20-F562-4721-6D3D61DCD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" b="12258"/>
          <a:stretch/>
        </p:blipFill>
        <p:spPr>
          <a:xfrm>
            <a:off x="0" y="962242"/>
            <a:ext cx="7695243" cy="4933515"/>
          </a:xfrm>
          <a:prstGeom prst="rect">
            <a:avLst/>
          </a:prstGeom>
        </p:spPr>
      </p:pic>
      <p:sp>
        <p:nvSpPr>
          <p:cNvPr id="14" name="Google Shape;80;g19c229ae755_0_7">
            <a:extLst>
              <a:ext uri="{FF2B5EF4-FFF2-40B4-BE49-F238E27FC236}">
                <a16:creationId xmlns:a16="http://schemas.microsoft.com/office/drawing/2014/main" id="{51A594F7-98BD-044E-5154-16015DD072B8}"/>
              </a:ext>
            </a:extLst>
          </p:cNvPr>
          <p:cNvSpPr txBox="1"/>
          <p:nvPr/>
        </p:nvSpPr>
        <p:spPr>
          <a:xfrm>
            <a:off x="7592259" y="1597940"/>
            <a:ext cx="458923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SzPts val="1600"/>
              <a:buFont typeface="Arial"/>
              <a:buChar char="✔"/>
              <a:defRPr sz="1600" b="1" i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sym typeface="Calibri"/>
              </a:rPr>
              <a:t>National level</a:t>
            </a:r>
          </a:p>
          <a:p>
            <a:pPr indent="-103188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  <a:sym typeface="Calibri"/>
              </a:rPr>
              <a:t>Development of national tsunami Inundation maps (CY, GR, ES)</a:t>
            </a:r>
          </a:p>
          <a:p>
            <a:pPr indent="-103188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  <a:sym typeface="Calibri"/>
              </a:rPr>
              <a:t>Dissemination of results across relevant national stakeholders</a:t>
            </a:r>
          </a:p>
          <a:p>
            <a:pPr indent="-103188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  <a:sym typeface="Calibri"/>
              </a:rPr>
              <a:t>Development of guidelines and tools for implementation in other countries/regions</a:t>
            </a:r>
          </a:p>
          <a:p>
            <a:pPr indent="-103188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  <a:sym typeface="Calibri"/>
              </a:rPr>
              <a:t>Dissemination of methodological approach at international level</a:t>
            </a:r>
          </a:p>
        </p:txBody>
      </p:sp>
    </p:spTree>
    <p:extLst>
      <p:ext uri="{BB962C8B-B14F-4D97-AF65-F5344CB8AC3E}">
        <p14:creationId xmlns:p14="http://schemas.microsoft.com/office/powerpoint/2010/main" val="80676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g33847a449c6_0_828">
            <a:extLst>
              <a:ext uri="{FF2B5EF4-FFF2-40B4-BE49-F238E27FC236}">
                <a16:creationId xmlns:a16="http://schemas.microsoft.com/office/drawing/2014/main" id="{3CE2E4FF-8602-BAE8-29E8-30B45D1E40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97" y="81630"/>
            <a:ext cx="752428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8;g33847a449c6_0_828">
            <a:extLst>
              <a:ext uri="{FF2B5EF4-FFF2-40B4-BE49-F238E27FC236}">
                <a16:creationId xmlns:a16="http://schemas.microsoft.com/office/drawing/2014/main" id="{FB1738BF-565A-226E-369C-1700D7B527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78" y="72240"/>
            <a:ext cx="689653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78;p12">
            <a:extLst>
              <a:ext uri="{FF2B5EF4-FFF2-40B4-BE49-F238E27FC236}">
                <a16:creationId xmlns:a16="http://schemas.microsoft.com/office/drawing/2014/main" id="{24FC5C32-E83E-85F4-1474-BFD8570A5563}"/>
              </a:ext>
            </a:extLst>
          </p:cNvPr>
          <p:cNvSpPr txBox="1"/>
          <p:nvPr/>
        </p:nvSpPr>
        <p:spPr>
          <a:xfrm>
            <a:off x="1660156" y="202852"/>
            <a:ext cx="8019871" cy="37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  <a:defRPr sz="2400" b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Expected project outputs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83177-FC03-6F6A-707B-DAFFB1842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2502" r="786" b="15473"/>
          <a:stretch/>
        </p:blipFill>
        <p:spPr>
          <a:xfrm>
            <a:off x="123128" y="895547"/>
            <a:ext cx="7872414" cy="5029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50B872-D607-B3C4-7284-149805C9A245}"/>
              </a:ext>
            </a:extLst>
          </p:cNvPr>
          <p:cNvSpPr txBox="1"/>
          <p:nvPr/>
        </p:nvSpPr>
        <p:spPr>
          <a:xfrm>
            <a:off x="8191893" y="1660322"/>
            <a:ext cx="370837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>
              <a:buSzPts val="1600"/>
              <a:buChar char="✔"/>
              <a:defRPr sz="1600" b="1" i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"/>
              </a:rPr>
              <a:t>Local level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Science-informed and participatory decision-making for tsunami evacuation planning and management, considering multi-hazard effects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 Application @ two pilot sites in Greece and Italy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Development of guidelines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Awareness raising activities </a:t>
            </a:r>
          </a:p>
        </p:txBody>
      </p:sp>
    </p:spTree>
    <p:extLst>
      <p:ext uri="{BB962C8B-B14F-4D97-AF65-F5344CB8AC3E}">
        <p14:creationId xmlns:p14="http://schemas.microsoft.com/office/powerpoint/2010/main" val="404391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g33847a449c6_0_828">
            <a:extLst>
              <a:ext uri="{FF2B5EF4-FFF2-40B4-BE49-F238E27FC236}">
                <a16:creationId xmlns:a16="http://schemas.microsoft.com/office/drawing/2014/main" id="{AF0B9D49-E475-5487-4D2D-6BE2C3554F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97" y="81630"/>
            <a:ext cx="752428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8;g33847a449c6_0_828">
            <a:extLst>
              <a:ext uri="{FF2B5EF4-FFF2-40B4-BE49-F238E27FC236}">
                <a16:creationId xmlns:a16="http://schemas.microsoft.com/office/drawing/2014/main" id="{8E5F8FDD-BC42-3583-13D0-C29640615E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78" y="72240"/>
            <a:ext cx="689653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;g33847a449c6_0_816">
            <a:extLst>
              <a:ext uri="{FF2B5EF4-FFF2-40B4-BE49-F238E27FC236}">
                <a16:creationId xmlns:a16="http://schemas.microsoft.com/office/drawing/2014/main" id="{ECED6F28-A162-4734-2966-E0001104CB4F}"/>
              </a:ext>
            </a:extLst>
          </p:cNvPr>
          <p:cNvSpPr txBox="1"/>
          <p:nvPr/>
        </p:nvSpPr>
        <p:spPr>
          <a:xfrm>
            <a:off x="5895624" y="932018"/>
            <a:ext cx="6220176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Call: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 	UCPM-2024-KAPP</a:t>
            </a:r>
            <a:endParaRPr b="0" i="0" u="none" strike="noStrike" cap="none" dirty="0">
              <a:solidFill>
                <a:schemeClr val="dk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Type of Action: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 	UCPM-PJC</a:t>
            </a:r>
            <a:endParaRPr dirty="0">
              <a:latin typeface="Candara" panose="020E0502030303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Title: 	NEAM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C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ollaboration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f</a:t>
            </a:r>
            <a:r>
              <a:rPr lang="en-US" b="1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O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r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i</a:t>
            </a:r>
            <a:r>
              <a:rPr lang="en-US" b="1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M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proved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 	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tsuna</a:t>
            </a:r>
            <a:r>
              <a:rPr lang="en-US" b="1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M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i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r</a:t>
            </a:r>
            <a:r>
              <a:rPr lang="en-US" b="1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I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sk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mi</a:t>
            </a:r>
            <a:r>
              <a:rPr lang="en-US" b="1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T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igation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 and 	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manage</a:t>
            </a:r>
            <a:r>
              <a:rPr lang="en-US" b="1" i="0" u="none" strike="noStrike" cap="none" dirty="0" err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MENT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 </a:t>
            </a:r>
            <a:endParaRPr b="0" i="0" u="none" strike="noStrike" cap="none" dirty="0">
              <a:solidFill>
                <a:schemeClr val="dk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Acronym: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 	NEAM-COMMITMENT</a:t>
            </a:r>
            <a:endParaRPr dirty="0">
              <a:latin typeface="Candara" panose="020E0502030303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Number: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 	101193486</a:t>
            </a:r>
            <a:endParaRPr dirty="0">
              <a:latin typeface="Candara" panose="020E0502030303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Duration: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 	24 months (31 January 2027)</a:t>
            </a:r>
            <a:endParaRPr dirty="0">
              <a:latin typeface="Candara" panose="020E0502030303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Start Date: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 	01 February 2025</a:t>
            </a:r>
            <a:endParaRPr dirty="0">
              <a:latin typeface="Candara" panose="020E0502030303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Estimated Project Cost: 	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€985 629.70</a:t>
            </a:r>
            <a:endParaRPr b="0" i="0" u="none" strike="noStrike" cap="none" dirty="0">
              <a:solidFill>
                <a:schemeClr val="dk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Requested EU Contribution: 	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€887 066.62</a:t>
            </a:r>
            <a:endParaRPr dirty="0">
              <a:latin typeface="Candara" panose="020E0502030303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Project Officer: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 	Juan Francisco GALVAN MONTERO</a:t>
            </a:r>
            <a:endParaRPr dirty="0">
              <a:latin typeface="Candara" panose="020E0502030303020204" pitchFamily="34" charset="0"/>
            </a:endParaRPr>
          </a:p>
        </p:txBody>
      </p:sp>
      <p:pic>
        <p:nvPicPr>
          <p:cNvPr id="9" name="Google Shape;62;g33847a449c6_0_816">
            <a:extLst>
              <a:ext uri="{FF2B5EF4-FFF2-40B4-BE49-F238E27FC236}">
                <a16:creationId xmlns:a16="http://schemas.microsoft.com/office/drawing/2014/main" id="{56CFA48C-B044-B4B8-1BB7-BE4CB0B1D2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931" y="932018"/>
            <a:ext cx="3596990" cy="23275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41FCF0-775F-3826-5DD0-7F2426E30F79}"/>
              </a:ext>
            </a:extLst>
          </p:cNvPr>
          <p:cNvSpPr txBox="1"/>
          <p:nvPr/>
        </p:nvSpPr>
        <p:spPr>
          <a:xfrm>
            <a:off x="847090" y="3259579"/>
            <a:ext cx="5462270" cy="304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categories/activity types:</a:t>
            </a:r>
            <a:endParaRPr lang="en-US" sz="1400" kern="100" dirty="0">
              <a:solidFill>
                <a:schemeClr val="tx1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A. Personnel costs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85750" algn="l"/>
              </a:tabLst>
            </a:pPr>
            <a:r>
              <a:rPr lang="en-US" sz="1400" kern="100" dirty="0">
                <a:solidFill>
                  <a:schemeClr val="tx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kern="1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A.1 Employees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B. Subcontracting costs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C. Purchase costs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85750" algn="l"/>
              </a:tabLst>
            </a:pPr>
            <a:r>
              <a:rPr lang="en-US" sz="1400" kern="1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C.1 Travel and subsistence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85750" algn="l"/>
              </a:tabLst>
            </a:pPr>
            <a:r>
              <a:rPr lang="en-US" sz="1400" kern="1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C.3 Other goods, works and services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E. Indirect costs (flat-rate: 7% of the eligible direct costs)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VAT: No</a:t>
            </a:r>
          </a:p>
        </p:txBody>
      </p:sp>
    </p:spTree>
    <p:extLst>
      <p:ext uri="{BB962C8B-B14F-4D97-AF65-F5344CB8AC3E}">
        <p14:creationId xmlns:p14="http://schemas.microsoft.com/office/powerpoint/2010/main" val="234591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0F3EC-3761-332B-DA55-4817BDE3F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g33847a449c6_0_828">
            <a:extLst>
              <a:ext uri="{FF2B5EF4-FFF2-40B4-BE49-F238E27FC236}">
                <a16:creationId xmlns:a16="http://schemas.microsoft.com/office/drawing/2014/main" id="{8E7DB42C-28B3-55EF-7AAA-E5159FDEB0C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97" y="81630"/>
            <a:ext cx="752428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8;g33847a449c6_0_828">
            <a:extLst>
              <a:ext uri="{FF2B5EF4-FFF2-40B4-BE49-F238E27FC236}">
                <a16:creationId xmlns:a16="http://schemas.microsoft.com/office/drawing/2014/main" id="{CDF00BAD-D0CA-B3F9-20C8-602344A025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78" y="72240"/>
            <a:ext cx="689653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8;p12">
            <a:extLst>
              <a:ext uri="{FF2B5EF4-FFF2-40B4-BE49-F238E27FC236}">
                <a16:creationId xmlns:a16="http://schemas.microsoft.com/office/drawing/2014/main" id="{A5E4DE6F-AFEA-D6A0-C612-D465F5C6AC88}"/>
              </a:ext>
            </a:extLst>
          </p:cNvPr>
          <p:cNvSpPr txBox="1"/>
          <p:nvPr/>
        </p:nvSpPr>
        <p:spPr>
          <a:xfrm>
            <a:off x="1660156" y="253652"/>
            <a:ext cx="8019871" cy="37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  <a:defRPr sz="2400" b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Project News/Upcoming Activities</a:t>
            </a:r>
            <a:endParaRPr dirty="0"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44AA2-4ECC-7E2B-1065-BA5085108724}"/>
              </a:ext>
            </a:extLst>
          </p:cNvPr>
          <p:cNvSpPr txBox="1"/>
          <p:nvPr/>
        </p:nvSpPr>
        <p:spPr>
          <a:xfrm>
            <a:off x="204565" y="890644"/>
            <a:ext cx="11480616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SzPts val="1600"/>
              <a:buFont typeface="Arial"/>
              <a:buChar char="✔"/>
              <a:defRPr sz="1600" b="1" i="1">
                <a:solidFill>
                  <a:schemeClr val="dk1"/>
                </a:solidFill>
                <a:latin typeface="Candara" panose="020E0502030303020204" pitchFamily="34" charset="0"/>
                <a:ea typeface="Calibri"/>
                <a:cs typeface="Calibri"/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en-GB" i="0" dirty="0"/>
              <a:t>       </a:t>
            </a:r>
            <a:r>
              <a:rPr lang="en-GB" i="0" u="sng" dirty="0"/>
              <a:t>Project news</a:t>
            </a:r>
          </a:p>
          <a:p>
            <a:pPr>
              <a:lnSpc>
                <a:spcPct val="150000"/>
              </a:lnSpc>
            </a:pPr>
            <a:r>
              <a:rPr lang="en-GB" b="0" i="0" dirty="0"/>
              <a:t>The project</a:t>
            </a:r>
            <a:r>
              <a:rPr lang="en-GB" dirty="0"/>
              <a:t> </a:t>
            </a:r>
            <a:r>
              <a:rPr lang="en-GB" i="0" dirty="0"/>
              <a:t>kick-off meeting </a:t>
            </a:r>
            <a:r>
              <a:rPr lang="en-GB" b="0" i="0" dirty="0"/>
              <a:t>was held in Athens on 24-25 March, 2025;</a:t>
            </a:r>
          </a:p>
          <a:p>
            <a:pPr>
              <a:lnSpc>
                <a:spcPct val="150000"/>
              </a:lnSpc>
            </a:pPr>
            <a:r>
              <a:rPr lang="en-GB" b="0" i="0" dirty="0"/>
              <a:t>The </a:t>
            </a:r>
            <a:r>
              <a:rPr lang="en-GB" i="0" dirty="0"/>
              <a:t>project identity plan</a:t>
            </a:r>
            <a:r>
              <a:rPr lang="en-GB" b="0" i="0" dirty="0"/>
              <a:t>, including the logo, has been completed;</a:t>
            </a:r>
          </a:p>
          <a:p>
            <a:pPr>
              <a:lnSpc>
                <a:spcPct val="150000"/>
              </a:lnSpc>
            </a:pPr>
            <a:r>
              <a:rPr lang="en-GB" b="0" i="0" dirty="0"/>
              <a:t>Application for </a:t>
            </a:r>
            <a:r>
              <a:rPr lang="en-GB" i="0" dirty="0"/>
              <a:t>UN Ocean Decade Action endorsement</a:t>
            </a:r>
            <a:r>
              <a:rPr lang="el-GR" b="0" i="0" dirty="0"/>
              <a:t> </a:t>
            </a:r>
            <a:r>
              <a:rPr lang="en-US" b="0" i="0" dirty="0"/>
              <a:t>;</a:t>
            </a:r>
          </a:p>
          <a:p>
            <a:pPr>
              <a:lnSpc>
                <a:spcPct val="150000"/>
              </a:lnSpc>
            </a:pPr>
            <a:r>
              <a:rPr lang="en-GB" i="0" dirty="0"/>
              <a:t>Expression of interest and contact with Lebanon </a:t>
            </a:r>
            <a:r>
              <a:rPr lang="en-GB" b="0" i="0" dirty="0"/>
              <a:t>to participate in project activities related to development of national tsunami inundation maps.</a:t>
            </a:r>
          </a:p>
          <a:p>
            <a:pPr>
              <a:lnSpc>
                <a:spcPct val="150000"/>
              </a:lnSpc>
            </a:pPr>
            <a:endParaRPr lang="en-GB" b="0" i="0" dirty="0"/>
          </a:p>
          <a:p>
            <a:pPr marL="0" indent="0">
              <a:lnSpc>
                <a:spcPct val="150000"/>
              </a:lnSpc>
              <a:buNone/>
            </a:pPr>
            <a:r>
              <a:rPr lang="en-GB" i="0" dirty="0"/>
              <a:t>      </a:t>
            </a:r>
            <a:r>
              <a:rPr lang="en-GB" i="0" u="sng" dirty="0"/>
              <a:t>Upcoming project activities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0" dirty="0"/>
              <a:t>Training workshop </a:t>
            </a:r>
            <a:r>
              <a:rPr lang="en-GB" b="0" i="0" dirty="0"/>
              <a:t>on development of national tsunami inundation maps, hosted by ISPRA in Rome – May 2025;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i="0" dirty="0"/>
              <a:t>Drafting of project communication and dissemination plan</a:t>
            </a:r>
            <a:r>
              <a:rPr lang="en-US" b="0" i="0" dirty="0"/>
              <a:t>, which will include dissemination activities with the NEAMTWS and other ICG’s to share project outcomes, including tools and guidelines developed through the project.</a:t>
            </a:r>
            <a:endParaRPr lang="en-GB" b="0" i="0" dirty="0"/>
          </a:p>
        </p:txBody>
      </p:sp>
    </p:spTree>
    <p:extLst>
      <p:ext uri="{BB962C8B-B14F-4D97-AF65-F5344CB8AC3E}">
        <p14:creationId xmlns:p14="http://schemas.microsoft.com/office/powerpoint/2010/main" val="2026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C86F-EE30-43ED-C88E-10F6AB24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1616180"/>
            <a:ext cx="10515600" cy="1325559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112985B-FBC6-C524-1FF6-F0571E68794F}"/>
              </a:ext>
            </a:extLst>
          </p:cNvPr>
          <p:cNvGrpSpPr>
            <a:grpSpLocks/>
          </p:cNvGrpSpPr>
          <p:nvPr/>
        </p:nvGrpSpPr>
        <p:grpSpPr bwMode="auto">
          <a:xfrm>
            <a:off x="838203" y="3882082"/>
            <a:ext cx="9809477" cy="1642218"/>
            <a:chOff x="0" y="0"/>
            <a:chExt cx="58019" cy="10134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38B59D03-9FFD-1EAF-F500-4FF7C1486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8019" cy="4889"/>
              <a:chOff x="0" y="0"/>
              <a:chExt cx="58024" cy="4891"/>
            </a:xfrm>
          </p:grpSpPr>
          <p:pic>
            <p:nvPicPr>
              <p:cNvPr id="14" name="Picture 1">
                <a:extLst>
                  <a:ext uri="{FF2B5EF4-FFF2-40B4-BE49-F238E27FC236}">
                    <a16:creationId xmlns:a16="http://schemas.microsoft.com/office/drawing/2014/main" id="{5B6F9069-C4FC-B7C7-2653-01B1D0B7B8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79" cy="46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 descr="A picture containing ball, circle, colorfulness, screenshot&#10;&#10;Description automatically generated">
                <a:extLst>
                  <a:ext uri="{FF2B5EF4-FFF2-40B4-BE49-F238E27FC236}">
                    <a16:creationId xmlns:a16="http://schemas.microsoft.com/office/drawing/2014/main" id="{2252A978-920D-5AEE-86A7-E5316B3049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3" y="26"/>
                <a:ext cx="5829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A picture containing text, font, graphics, white&#10;&#10;Description automatically generated">
                <a:extLst>
                  <a:ext uri="{FF2B5EF4-FFF2-40B4-BE49-F238E27FC236}">
                    <a16:creationId xmlns:a16="http://schemas.microsoft.com/office/drawing/2014/main" id="{84100402-ABCE-4AAF-9E03-241ED1A421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56" y="0"/>
                <a:ext cx="10840" cy="46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4">
                <a:extLst>
                  <a:ext uri="{FF2B5EF4-FFF2-40B4-BE49-F238E27FC236}">
                    <a16:creationId xmlns:a16="http://schemas.microsoft.com/office/drawing/2014/main" id="{98782226-26EE-2751-3C65-96C1340918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9" t="25208" r="6581" b="27371"/>
              <a:stretch>
                <a:fillRect/>
              </a:stretch>
            </p:blipFill>
            <p:spPr bwMode="auto">
              <a:xfrm>
                <a:off x="23917" y="52"/>
                <a:ext cx="10515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0">
                <a:extLst>
                  <a:ext uri="{FF2B5EF4-FFF2-40B4-BE49-F238E27FC236}">
                    <a16:creationId xmlns:a16="http://schemas.microsoft.com/office/drawing/2014/main" id="{CB4DEFA7-E446-39FA-EFFA-6100A0CC1A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63" t="14857" r="3987" b="15218"/>
              <a:stretch>
                <a:fillRect/>
              </a:stretch>
            </p:blipFill>
            <p:spPr bwMode="auto">
              <a:xfrm>
                <a:off x="35307" y="211"/>
                <a:ext cx="11284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33D96C5-92CB-7F64-3D68-68F3A5748B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569" b="17732"/>
              <a:stretch>
                <a:fillRect/>
              </a:stretch>
            </p:blipFill>
            <p:spPr bwMode="auto">
              <a:xfrm>
                <a:off x="47622" y="211"/>
                <a:ext cx="10402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2A55F844-71C0-732C-D9A1-52F878055B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" y="4953"/>
              <a:ext cx="57448" cy="5181"/>
              <a:chOff x="0" y="0"/>
              <a:chExt cx="57451" cy="5182"/>
            </a:xfrm>
          </p:grpSpPr>
          <p:pic>
            <p:nvPicPr>
              <p:cNvPr id="7" name="Picture 12">
                <a:extLst>
                  <a:ext uri="{FF2B5EF4-FFF2-40B4-BE49-F238E27FC236}">
                    <a16:creationId xmlns:a16="http://schemas.microsoft.com/office/drawing/2014/main" id="{659AE3DF-B9DB-8324-17D7-F8127B508E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4" t="6882" r="6905" b="14499"/>
              <a:stretch>
                <a:fillRect/>
              </a:stretch>
            </p:blipFill>
            <p:spPr bwMode="auto">
              <a:xfrm>
                <a:off x="5629" y="475"/>
                <a:ext cx="5080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0">
                <a:extLst>
                  <a:ext uri="{FF2B5EF4-FFF2-40B4-BE49-F238E27FC236}">
                    <a16:creationId xmlns:a16="http://schemas.microsoft.com/office/drawing/2014/main" id="{0E0C2128-04AB-ED90-7AB2-99F5213E76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36" y="475"/>
                <a:ext cx="4598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2">
                <a:extLst>
                  <a:ext uri="{FF2B5EF4-FFF2-40B4-BE49-F238E27FC236}">
                    <a16:creationId xmlns:a16="http://schemas.microsoft.com/office/drawing/2014/main" id="{BD4DEBBA-B4B2-2C42-BE41-2DCD981FA9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75"/>
                <a:ext cx="2692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BDC03659-B037-1A91-9530-CB30BC7646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68" y="422"/>
                <a:ext cx="5150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F1D91F84-1F1A-4E5E-CDCB-9F7B577FC2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70" t="13747" r="5457" b="15051"/>
              <a:stretch>
                <a:fillRect/>
              </a:stretch>
            </p:blipFill>
            <p:spPr bwMode="auto">
              <a:xfrm>
                <a:off x="29255" y="502"/>
                <a:ext cx="5798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6">
                <a:extLst>
                  <a:ext uri="{FF2B5EF4-FFF2-40B4-BE49-F238E27FC236}">
                    <a16:creationId xmlns:a16="http://schemas.microsoft.com/office/drawing/2014/main" id="{9F379A3C-3004-E2BA-6AA0-2E7E099564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03" y="0"/>
                <a:ext cx="3232" cy="46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1BD99A46-9268-B6B2-BFEE-1D77290C96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14" t="15247" r="2786" b="16331"/>
              <a:stretch>
                <a:fillRect/>
              </a:stretch>
            </p:blipFill>
            <p:spPr bwMode="auto">
              <a:xfrm>
                <a:off x="44160" y="475"/>
                <a:ext cx="13291" cy="4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" name="Google Shape;47;g33847a449c6_0_828">
            <a:extLst>
              <a:ext uri="{FF2B5EF4-FFF2-40B4-BE49-F238E27FC236}">
                <a16:creationId xmlns:a16="http://schemas.microsoft.com/office/drawing/2014/main" id="{A0930564-7042-2E2F-33CA-84B111314523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45297" y="81630"/>
            <a:ext cx="752428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8;g33847a449c6_0_828">
            <a:extLst>
              <a:ext uri="{FF2B5EF4-FFF2-40B4-BE49-F238E27FC236}">
                <a16:creationId xmlns:a16="http://schemas.microsoft.com/office/drawing/2014/main" id="{5252C1B9-D765-3B51-B40A-471C81BD1DB7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4278" y="72240"/>
            <a:ext cx="689653" cy="6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973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325</TotalTime>
  <Words>759</Words>
  <Application>Microsoft Office PowerPoint</Application>
  <PresentationFormat>Widescreen</PresentationFormat>
  <Paragraphs>118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Courier New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ElenaD .</dc:creator>
  <cp:lastModifiedBy>Marinos Charalampakis</cp:lastModifiedBy>
  <cp:revision>14</cp:revision>
  <dcterms:created xsi:type="dcterms:W3CDTF">2025-03-07T12:09:45Z</dcterms:created>
  <dcterms:modified xsi:type="dcterms:W3CDTF">2025-05-14T10:39:02Z</dcterms:modified>
</cp:coreProperties>
</file>